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480" r:id="rId2"/>
    <p:sldId id="481" r:id="rId3"/>
    <p:sldId id="568" r:id="rId4"/>
    <p:sldId id="508" r:id="rId5"/>
    <p:sldId id="503" r:id="rId6"/>
    <p:sldId id="548" r:id="rId7"/>
    <p:sldId id="504" r:id="rId8"/>
    <p:sldId id="565" r:id="rId9"/>
    <p:sldId id="564" r:id="rId10"/>
    <p:sldId id="549" r:id="rId11"/>
    <p:sldId id="551" r:id="rId12"/>
    <p:sldId id="569" r:id="rId13"/>
    <p:sldId id="572" r:id="rId14"/>
    <p:sldId id="573" r:id="rId15"/>
    <p:sldId id="571" r:id="rId16"/>
    <p:sldId id="575" r:id="rId17"/>
    <p:sldId id="576" r:id="rId18"/>
    <p:sldId id="507" r:id="rId19"/>
    <p:sldId id="537" r:id="rId20"/>
    <p:sldId id="527" r:id="rId21"/>
  </p:sldIdLst>
  <p:sldSz cx="9144000" cy="6858000" type="screen4x3"/>
  <p:notesSz cx="6797675" cy="9928225"/>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95">
          <p15:clr>
            <a:srgbClr val="A4A3A4"/>
          </p15:clr>
        </p15:guide>
        <p15:guide id="2" orient="horz">
          <p15:clr>
            <a:srgbClr val="A4A3A4"/>
          </p15:clr>
        </p15:guide>
        <p15:guide id="3" orient="horz" pos="5">
          <p15:clr>
            <a:srgbClr val="A4A3A4"/>
          </p15:clr>
        </p15:guide>
        <p15:guide id="4" orient="horz" pos="4142">
          <p15:clr>
            <a:srgbClr val="A4A3A4"/>
          </p15:clr>
        </p15:guide>
        <p15:guide id="5" orient="horz" pos="799">
          <p15:clr>
            <a:srgbClr val="A4A3A4"/>
          </p15:clr>
        </p15:guide>
        <p15:guide id="6" orient="horz" pos="3974">
          <p15:clr>
            <a:srgbClr val="A4A3A4"/>
          </p15:clr>
        </p15:guide>
        <p15:guide id="7" pos="295">
          <p15:clr>
            <a:srgbClr val="A4A3A4"/>
          </p15:clr>
        </p15:guide>
        <p15:guide id="8">
          <p15:clr>
            <a:srgbClr val="A4A3A4"/>
          </p15:clr>
        </p15:guide>
        <p15:guide id="9" pos="589">
          <p15:clr>
            <a:srgbClr val="A4A3A4"/>
          </p15:clr>
        </p15:guide>
        <p15:guide id="10" pos="5534">
          <p15:clr>
            <a:srgbClr val="A4A3A4"/>
          </p15:clr>
        </p15:guide>
        <p15:guide id="11" pos="5352">
          <p15:clr>
            <a:srgbClr val="A4A3A4"/>
          </p15:clr>
        </p15:guide>
        <p15:guide id="12" pos="1700">
          <p15:clr>
            <a:srgbClr val="A4A3A4"/>
          </p15:clr>
        </p15:guide>
        <p15:guide id="13" pos="5759">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B500"/>
    <a:srgbClr val="AC8300"/>
    <a:srgbClr val="C49500"/>
    <a:srgbClr val="E6AF00"/>
    <a:srgbClr val="004A99"/>
    <a:srgbClr val="0000CC"/>
    <a:srgbClr val="6E50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94700" autoAdjust="0"/>
  </p:normalViewPr>
  <p:slideViewPr>
    <p:cSldViewPr showGuides="1">
      <p:cViewPr varScale="1">
        <p:scale>
          <a:sx n="82" d="100"/>
          <a:sy n="82" d="100"/>
        </p:scale>
        <p:origin x="1608" y="53"/>
      </p:cViewPr>
      <p:guideLst>
        <p:guide orient="horz" pos="295"/>
        <p:guide orient="horz"/>
        <p:guide orient="horz" pos="5"/>
        <p:guide orient="horz" pos="4142"/>
        <p:guide orient="horz" pos="799"/>
        <p:guide orient="horz" pos="3974"/>
        <p:guide pos="295"/>
        <p:guide/>
        <p:guide pos="589"/>
        <p:guide pos="5534"/>
        <p:guide pos="5352"/>
        <p:guide pos="1700"/>
        <p:guide pos="575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8" d="100"/>
          <a:sy n="78" d="100"/>
        </p:scale>
        <p:origin x="-3990" y="-102"/>
      </p:cViewPr>
      <p:guideLst>
        <p:guide orient="horz" pos="3126"/>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dirty="0"/>
          </a:p>
        </p:txBody>
      </p:sp>
      <p:sp>
        <p:nvSpPr>
          <p:cNvPr id="4099" name="Rectangle 3"/>
          <p:cNvSpPr>
            <a:spLocks noGrp="1" noChangeArrowheads="1"/>
          </p:cNvSpPr>
          <p:nvPr>
            <p:ph type="dt" idx="1"/>
          </p:nvPr>
        </p:nvSpPr>
        <p:spPr bwMode="auto">
          <a:xfrm>
            <a:off x="3850445" y="3"/>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2" y="943009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dirty="0"/>
          </a:p>
        </p:txBody>
      </p:sp>
      <p:sp>
        <p:nvSpPr>
          <p:cNvPr id="4103" name="Rectangle 7"/>
          <p:cNvSpPr>
            <a:spLocks noGrp="1" noChangeArrowheads="1"/>
          </p:cNvSpPr>
          <p:nvPr>
            <p:ph type="sldNum" sz="quarter" idx="5"/>
          </p:nvPr>
        </p:nvSpPr>
        <p:spPr bwMode="auto">
          <a:xfrm>
            <a:off x="3850445" y="943009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7E9CB9-021E-4C8A-AD14-6BADCDC8CC3B}" type="slidenum">
              <a:rPr lang="de-DE"/>
              <a:pPr>
                <a:defRPr/>
              </a:pPr>
              <a:t>‹Nr.›</a:t>
            </a:fld>
            <a:endParaRPr lang="de-DE" dirty="0"/>
          </a:p>
        </p:txBody>
      </p:sp>
    </p:spTree>
    <p:extLst>
      <p:ext uri="{BB962C8B-B14F-4D97-AF65-F5344CB8AC3E}">
        <p14:creationId xmlns:p14="http://schemas.microsoft.com/office/powerpoint/2010/main" val="3694515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7E9CB9-021E-4C8A-AD14-6BADCDC8CC3B}" type="slidenum">
              <a:rPr lang="de-DE" smtClean="0"/>
              <a:pPr>
                <a:defRPr/>
              </a:pPr>
              <a:t>13</a:t>
            </a:fld>
            <a:endParaRPr lang="de-DE" dirty="0"/>
          </a:p>
        </p:txBody>
      </p:sp>
    </p:spTree>
    <p:extLst>
      <p:ext uri="{BB962C8B-B14F-4D97-AF65-F5344CB8AC3E}">
        <p14:creationId xmlns:p14="http://schemas.microsoft.com/office/powerpoint/2010/main" val="44802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7E9CB9-021E-4C8A-AD14-6BADCDC8CC3B}" type="slidenum">
              <a:rPr lang="de-DE" smtClean="0"/>
              <a:pPr>
                <a:defRPr/>
              </a:pPr>
              <a:t>14</a:t>
            </a:fld>
            <a:endParaRPr lang="de-DE" dirty="0"/>
          </a:p>
        </p:txBody>
      </p:sp>
    </p:spTree>
    <p:extLst>
      <p:ext uri="{BB962C8B-B14F-4D97-AF65-F5344CB8AC3E}">
        <p14:creationId xmlns:p14="http://schemas.microsoft.com/office/powerpoint/2010/main" val="3752034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schwarze Schrift">
    <p:spTree>
      <p:nvGrpSpPr>
        <p:cNvPr id="1" name=""/>
        <p:cNvGrpSpPr/>
        <p:nvPr/>
      </p:nvGrpSpPr>
      <p:grpSpPr>
        <a:xfrm>
          <a:off x="0" y="0"/>
          <a:ext cx="0" cy="0"/>
          <a:chOff x="0" y="0"/>
          <a:chExt cx="0" cy="0"/>
        </a:xfrm>
      </p:grpSpPr>
      <p:sp>
        <p:nvSpPr>
          <p:cNvPr id="19" name="Freeform 10"/>
          <p:cNvSpPr>
            <a:spLocks/>
          </p:cNvSpPr>
          <p:nvPr userDrawn="1"/>
        </p:nvSpPr>
        <p:spPr bwMode="auto">
          <a:xfrm>
            <a:off x="0" y="980728"/>
            <a:ext cx="8928484" cy="5597685"/>
          </a:xfrm>
          <a:custGeom>
            <a:avLst/>
            <a:gdLst/>
            <a:ahLst/>
            <a:cxnLst>
              <a:cxn ang="0">
                <a:pos x="0" y="0"/>
              </a:cxn>
              <a:cxn ang="0">
                <a:pos x="673" y="0"/>
              </a:cxn>
              <a:cxn ang="0">
                <a:pos x="691" y="19"/>
              </a:cxn>
              <a:cxn ang="0">
                <a:pos x="691" y="418"/>
              </a:cxn>
              <a:cxn ang="0">
                <a:pos x="0" y="418"/>
              </a:cxn>
              <a:cxn ang="0">
                <a:pos x="0" y="0"/>
              </a:cxn>
            </a:cxnLst>
            <a:rect l="0" t="0" r="r" b="b"/>
            <a:pathLst>
              <a:path w="691" h="418">
                <a:moveTo>
                  <a:pt x="0" y="0"/>
                </a:moveTo>
                <a:lnTo>
                  <a:pt x="673" y="0"/>
                </a:lnTo>
                <a:cubicBezTo>
                  <a:pt x="683" y="0"/>
                  <a:pt x="691" y="9"/>
                  <a:pt x="691" y="19"/>
                </a:cubicBezTo>
                <a:lnTo>
                  <a:pt x="691" y="418"/>
                </a:lnTo>
                <a:lnTo>
                  <a:pt x="0" y="418"/>
                </a:lnTo>
                <a:lnTo>
                  <a:pt x="0" y="0"/>
                </a:lnTo>
                <a:close/>
              </a:path>
            </a:pathLst>
          </a:custGeom>
          <a:blipFill>
            <a:blip r:embed="rId2" cstate="print"/>
            <a:stretch>
              <a:fillRect/>
            </a:stretch>
          </a:blipFill>
          <a:ln w="635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122" name="Rectangle 2"/>
          <p:cNvSpPr>
            <a:spLocks noGrp="1" noChangeArrowheads="1"/>
          </p:cNvSpPr>
          <p:nvPr>
            <p:ph type="ctrTitle"/>
          </p:nvPr>
        </p:nvSpPr>
        <p:spPr>
          <a:xfrm>
            <a:off x="2698749" y="1808163"/>
            <a:ext cx="5814287" cy="890577"/>
          </a:xfrm>
        </p:spPr>
        <p:txBody>
          <a:bodyPr/>
          <a:lstStyle>
            <a:lvl1pPr>
              <a:defRPr>
                <a:solidFill>
                  <a:schemeClr val="tx1"/>
                </a:solidFill>
              </a:defRPr>
            </a:lvl1pPr>
          </a:lstStyle>
          <a:p>
            <a:r>
              <a:rPr lang="de-DE" dirty="0"/>
              <a:t>Titelmasterformat durch Klicken bearbeiten</a:t>
            </a:r>
          </a:p>
        </p:txBody>
      </p:sp>
      <p:sp>
        <p:nvSpPr>
          <p:cNvPr id="14" name="Untertitel 2"/>
          <p:cNvSpPr>
            <a:spLocks noGrp="1"/>
          </p:cNvSpPr>
          <p:nvPr>
            <p:ph type="subTitle" idx="1" hasCustomPrompt="1"/>
          </p:nvPr>
        </p:nvSpPr>
        <p:spPr>
          <a:xfrm>
            <a:off x="2698750" y="3136896"/>
            <a:ext cx="4708536" cy="309573"/>
          </a:xfrm>
          <a:prstGeom prst="rect">
            <a:avLst/>
          </a:prstGeom>
        </p:spPr>
        <p:txBody>
          <a:bodyPr lIns="0" tIns="0"/>
          <a:lstStyle>
            <a:lvl1pPr marL="0" indent="0" algn="l">
              <a:buNone/>
              <a:defRPr sz="1800" b="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Referent durch Klicken bearbeiten</a:t>
            </a:r>
          </a:p>
        </p:txBody>
      </p:sp>
      <p:sp>
        <p:nvSpPr>
          <p:cNvPr id="9" name="Textfeld 8"/>
          <p:cNvSpPr txBox="1"/>
          <p:nvPr userDrawn="1"/>
        </p:nvSpPr>
        <p:spPr>
          <a:xfrm>
            <a:off x="4895341" y="188640"/>
            <a:ext cx="1512168" cy="646331"/>
          </a:xfrm>
          <a:prstGeom prst="rect">
            <a:avLst/>
          </a:prstGeom>
          <a:noFill/>
        </p:spPr>
        <p:txBody>
          <a:bodyPr wrap="square">
            <a:spAutoFit/>
          </a:bodyPr>
          <a:lstStyle/>
          <a:p>
            <a:pPr>
              <a:defRPr/>
            </a:pPr>
            <a:r>
              <a:rPr lang="de-DE" sz="1200" noProof="0" dirty="0">
                <a:solidFill>
                  <a:schemeClr val="accent2"/>
                </a:solidFill>
                <a:latin typeface="+mj-lt"/>
                <a:cs typeface="Times New Roman" pitchFamily="18" charset="0"/>
              </a:rPr>
              <a:t>L</a:t>
            </a:r>
            <a:r>
              <a:rPr lang="de-DE" sz="1200" noProof="0" dirty="0">
                <a:solidFill>
                  <a:schemeClr val="tx1"/>
                </a:solidFill>
                <a:latin typeface="+mj-lt"/>
                <a:cs typeface="Times New Roman" pitchFamily="18" charset="0"/>
              </a:rPr>
              <a:t>ehrstuhl</a:t>
            </a:r>
          </a:p>
          <a:p>
            <a:pPr>
              <a:defRPr/>
            </a:pPr>
            <a:r>
              <a:rPr lang="de-DE" sz="1200" noProof="0" dirty="0">
                <a:solidFill>
                  <a:schemeClr val="accent2"/>
                </a:solidFill>
                <a:latin typeface="+mj-lt"/>
                <a:cs typeface="Times New Roman" pitchFamily="18" charset="0"/>
              </a:rPr>
              <a:t>S</a:t>
            </a:r>
            <a:r>
              <a:rPr lang="de-DE" sz="1200" noProof="0" dirty="0">
                <a:solidFill>
                  <a:schemeClr val="tx1"/>
                </a:solidFill>
                <a:latin typeface="+mj-lt"/>
                <a:cs typeface="Times New Roman" pitchFamily="18" charset="0"/>
              </a:rPr>
              <a:t>chiffstechnische</a:t>
            </a:r>
          </a:p>
          <a:p>
            <a:pPr>
              <a:defRPr/>
            </a:pPr>
            <a:r>
              <a:rPr lang="de-DE" sz="1200" noProof="0" dirty="0">
                <a:solidFill>
                  <a:schemeClr val="accent2"/>
                </a:solidFill>
                <a:latin typeface="+mj-lt"/>
                <a:cs typeface="Times New Roman" pitchFamily="18" charset="0"/>
              </a:rPr>
              <a:t>K</a:t>
            </a:r>
            <a:r>
              <a:rPr lang="de-DE" sz="1200" noProof="0" dirty="0">
                <a:solidFill>
                  <a:schemeClr val="tx1"/>
                </a:solidFill>
                <a:latin typeface="+mj-lt"/>
                <a:cs typeface="Times New Roman" pitchFamily="18" charset="0"/>
              </a:rPr>
              <a:t>onstruktionen</a:t>
            </a:r>
            <a:endParaRPr lang="en-US" sz="1200" noProof="0" dirty="0">
              <a:solidFill>
                <a:schemeClr val="tx1"/>
              </a:solidFill>
              <a:latin typeface="+mj-lt"/>
              <a:cs typeface="Times New Roman" pitchFamily="18" charset="0"/>
            </a:endParaRPr>
          </a:p>
        </p:txBody>
      </p:sp>
      <p:sp>
        <p:nvSpPr>
          <p:cNvPr id="12" name="Datumsplatzhalter 4"/>
          <p:cNvSpPr>
            <a:spLocks noGrp="1"/>
          </p:cNvSpPr>
          <p:nvPr userDrawn="1">
            <p:ph type="dt" sz="half" idx="2"/>
          </p:nvPr>
        </p:nvSpPr>
        <p:spPr>
          <a:xfrm>
            <a:off x="143508" y="6569118"/>
            <a:ext cx="936104" cy="288882"/>
          </a:xfrm>
        </p:spPr>
        <p:txBody>
          <a:bodyPr/>
          <a:lstStyle>
            <a:lvl1pPr>
              <a:defRPr/>
            </a:lvl1pPr>
          </a:lstStyle>
          <a:p>
            <a:r>
              <a:rPr lang="en-GB" dirty="0"/>
              <a:t>June XY, 2016</a:t>
            </a:r>
          </a:p>
        </p:txBody>
      </p:sp>
      <p:sp>
        <p:nvSpPr>
          <p:cNvPr id="17" name="Fußzeilenplatzhalter 2"/>
          <p:cNvSpPr>
            <a:spLocks noGrp="1"/>
          </p:cNvSpPr>
          <p:nvPr userDrawn="1">
            <p:ph type="ftr" sz="quarter" idx="12"/>
          </p:nvPr>
        </p:nvSpPr>
        <p:spPr>
          <a:xfrm>
            <a:off x="1207205" y="6569118"/>
            <a:ext cx="7217223" cy="288882"/>
          </a:xfrm>
        </p:spPr>
        <p:txBody>
          <a:bodyPr/>
          <a:lstStyle/>
          <a:p>
            <a:pPr algn="l"/>
            <a:r>
              <a:rPr lang="de-DE" dirty="0"/>
              <a:t>© 2016  </a:t>
            </a:r>
            <a:r>
              <a:rPr lang="en-GB" dirty="0"/>
              <a:t>UNIVERSITY OF ROSTOCK | FACULTY OF MECHANICAL ENGINEERING AND MARINE TECHNOLOGY</a:t>
            </a:r>
          </a:p>
        </p:txBody>
      </p:sp>
      <p:pic>
        <p:nvPicPr>
          <p:cNvPr id="11" name="Grafik 12" descr="Logo_LSK.jpg"/>
          <p:cNvPicPr>
            <a:picLocks noChangeAspect="1"/>
          </p:cNvPicPr>
          <p:nvPr userDrawn="1"/>
        </p:nvPicPr>
        <p:blipFill>
          <a:blip r:embed="rId3" cstate="print"/>
          <a:srcRect/>
          <a:stretch>
            <a:fillRect/>
          </a:stretch>
        </p:blipFill>
        <p:spPr bwMode="auto">
          <a:xfrm>
            <a:off x="4103948" y="1"/>
            <a:ext cx="863401" cy="942004"/>
          </a:xfrm>
          <a:prstGeom prst="rect">
            <a:avLst/>
          </a:prstGeom>
          <a:noFill/>
          <a:ln w="9525">
            <a:noFill/>
            <a:miter lim="800000"/>
            <a:headEnd/>
            <a:tailEnd/>
          </a:ln>
        </p:spPr>
      </p:pic>
      <p:pic>
        <p:nvPicPr>
          <p:cNvPr id="15" name="Grafik 14" descr="LogoAnim_1460x300px_06.gif"/>
          <p:cNvPicPr>
            <a:picLocks noChangeAspect="1"/>
          </p:cNvPicPr>
          <p:nvPr userDrawn="1"/>
        </p:nvPicPr>
        <p:blipFill>
          <a:blip r:embed="rId4"/>
          <a:stretch>
            <a:fillRect/>
          </a:stretch>
        </p:blipFill>
        <p:spPr>
          <a:xfrm>
            <a:off x="234000" y="115200"/>
            <a:ext cx="3396184" cy="756000"/>
          </a:xfrm>
          <a:prstGeom prst="rect">
            <a:avLst/>
          </a:prstGeom>
        </p:spPr>
      </p:pic>
      <p:pic>
        <p:nvPicPr>
          <p:cNvPr id="6" name="Grafik 5">
            <a:extLst>
              <a:ext uri="{FF2B5EF4-FFF2-40B4-BE49-F238E27FC236}">
                <a16:creationId xmlns:a16="http://schemas.microsoft.com/office/drawing/2014/main" id="{755124F7-573E-A41B-D7EF-77CC9A8D6444}"/>
              </a:ext>
            </a:extLst>
          </p:cNvPr>
          <p:cNvPicPr>
            <a:picLocks noChangeAspect="1"/>
          </p:cNvPicPr>
          <p:nvPr userDrawn="1"/>
        </p:nvPicPr>
        <p:blipFill>
          <a:blip r:embed="rId5"/>
          <a:stretch>
            <a:fillRect/>
          </a:stretch>
        </p:blipFill>
        <p:spPr>
          <a:xfrm>
            <a:off x="6300787" y="115199"/>
            <a:ext cx="2602157" cy="82680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D1C464C5-8E49-41BD-A1D6-FC6F049A48A1}" type="slidenum">
              <a:rPr lang="de-DE" smtClean="0"/>
              <a:pPr/>
              <a:t>‹Nr.›</a:t>
            </a:fld>
            <a:endParaRPr lang="de-DE" dirty="0"/>
          </a:p>
        </p:txBody>
      </p:sp>
      <p:pic>
        <p:nvPicPr>
          <p:cNvPr id="7" name="Grafik 6" descr="UNI-Logo_Siegel_4c_89mm_.png"/>
          <p:cNvPicPr>
            <a:picLocks noChangeAspect="1"/>
          </p:cNvPicPr>
          <p:nvPr userDrawn="1"/>
        </p:nvPicPr>
        <p:blipFill>
          <a:blip r:embed="rId2" cstate="print"/>
          <a:stretch>
            <a:fillRect/>
          </a:stretch>
        </p:blipFill>
        <p:spPr>
          <a:xfrm>
            <a:off x="234001" y="167434"/>
            <a:ext cx="3415748" cy="702000"/>
          </a:xfrm>
          <a:prstGeom prst="rect">
            <a:avLst/>
          </a:prstGeom>
        </p:spPr>
      </p:pic>
      <p:pic>
        <p:nvPicPr>
          <p:cNvPr id="8" name="Grafik 12" descr="Logo_LSK.jpg"/>
          <p:cNvPicPr>
            <a:picLocks noChangeAspect="1"/>
          </p:cNvPicPr>
          <p:nvPr userDrawn="1"/>
        </p:nvPicPr>
        <p:blipFill>
          <a:blip r:embed="rId3" cstate="print"/>
          <a:srcRect/>
          <a:stretch>
            <a:fillRect/>
          </a:stretch>
        </p:blipFill>
        <p:spPr bwMode="auto">
          <a:xfrm>
            <a:off x="4103948" y="1"/>
            <a:ext cx="863401" cy="942004"/>
          </a:xfrm>
          <a:prstGeom prst="rect">
            <a:avLst/>
          </a:prstGeom>
          <a:noFill/>
          <a:ln w="9525">
            <a:noFill/>
            <a:miter lim="800000"/>
            <a:headEnd/>
            <a:tailEnd/>
          </a:ln>
        </p:spPr>
      </p:pic>
      <p:sp>
        <p:nvSpPr>
          <p:cNvPr id="11" name="Textfeld 10"/>
          <p:cNvSpPr txBox="1"/>
          <p:nvPr userDrawn="1"/>
        </p:nvSpPr>
        <p:spPr>
          <a:xfrm>
            <a:off x="4895341" y="188640"/>
            <a:ext cx="1512168" cy="646331"/>
          </a:xfrm>
          <a:prstGeom prst="rect">
            <a:avLst/>
          </a:prstGeom>
          <a:noFill/>
        </p:spPr>
        <p:txBody>
          <a:bodyPr wrap="square">
            <a:spAutoFit/>
          </a:bodyPr>
          <a:lstStyle/>
          <a:p>
            <a:pPr>
              <a:defRPr/>
            </a:pPr>
            <a:r>
              <a:rPr lang="de-DE" sz="1200" noProof="0" dirty="0">
                <a:solidFill>
                  <a:schemeClr val="accent2"/>
                </a:solidFill>
                <a:latin typeface="+mj-lt"/>
                <a:cs typeface="Times New Roman" pitchFamily="18" charset="0"/>
              </a:rPr>
              <a:t>L</a:t>
            </a:r>
            <a:r>
              <a:rPr lang="de-DE" sz="1200" noProof="0" dirty="0">
                <a:solidFill>
                  <a:schemeClr val="tx1"/>
                </a:solidFill>
                <a:latin typeface="+mj-lt"/>
                <a:cs typeface="Times New Roman" pitchFamily="18" charset="0"/>
              </a:rPr>
              <a:t>ehrstuhl</a:t>
            </a:r>
          </a:p>
          <a:p>
            <a:pPr>
              <a:defRPr/>
            </a:pPr>
            <a:r>
              <a:rPr lang="de-DE" sz="1200" noProof="0" dirty="0">
                <a:solidFill>
                  <a:schemeClr val="accent2"/>
                </a:solidFill>
                <a:latin typeface="+mj-lt"/>
                <a:cs typeface="Times New Roman" pitchFamily="18" charset="0"/>
              </a:rPr>
              <a:t>S</a:t>
            </a:r>
            <a:r>
              <a:rPr lang="de-DE" sz="1200" noProof="0" dirty="0">
                <a:solidFill>
                  <a:schemeClr val="tx1"/>
                </a:solidFill>
                <a:latin typeface="+mj-lt"/>
                <a:cs typeface="Times New Roman" pitchFamily="18" charset="0"/>
              </a:rPr>
              <a:t>chiffstechnische</a:t>
            </a:r>
          </a:p>
          <a:p>
            <a:pPr>
              <a:defRPr/>
            </a:pPr>
            <a:r>
              <a:rPr lang="de-DE" sz="1200" noProof="0" dirty="0">
                <a:solidFill>
                  <a:schemeClr val="accent2"/>
                </a:solidFill>
                <a:latin typeface="+mj-lt"/>
                <a:cs typeface="Times New Roman" pitchFamily="18" charset="0"/>
              </a:rPr>
              <a:t>K</a:t>
            </a:r>
            <a:r>
              <a:rPr lang="de-DE" sz="1200" noProof="0" dirty="0">
                <a:solidFill>
                  <a:schemeClr val="tx1"/>
                </a:solidFill>
                <a:latin typeface="+mj-lt"/>
                <a:cs typeface="Times New Roman" pitchFamily="18" charset="0"/>
              </a:rPr>
              <a:t>onstruktionen</a:t>
            </a:r>
            <a:endParaRPr lang="en-US" sz="1200" noProof="0" dirty="0">
              <a:solidFill>
                <a:schemeClr val="tx1"/>
              </a:solidFill>
              <a:latin typeface="+mj-lt"/>
              <a:cs typeface="Times New Roman" pitchFamily="18" charset="0"/>
            </a:endParaRPr>
          </a:p>
        </p:txBody>
      </p:sp>
      <p:sp>
        <p:nvSpPr>
          <p:cNvPr id="10" name="Fußzeilenplatzhalter 2"/>
          <p:cNvSpPr>
            <a:spLocks noGrp="1"/>
          </p:cNvSpPr>
          <p:nvPr>
            <p:ph type="ftr" sz="quarter" idx="13"/>
          </p:nvPr>
        </p:nvSpPr>
        <p:spPr>
          <a:xfrm>
            <a:off x="1207205" y="6569118"/>
            <a:ext cx="7217223" cy="288882"/>
          </a:xfrm>
        </p:spPr>
        <p:txBody>
          <a:bodyPr/>
          <a:lstStyle/>
          <a:p>
            <a:pPr algn="l"/>
            <a:r>
              <a:rPr lang="de-DE" dirty="0"/>
              <a:t>© 2016  </a:t>
            </a:r>
            <a:r>
              <a:rPr lang="en-GB" dirty="0"/>
              <a:t>UNIVERSITY OF ROSTOCK | FACULTY OF MECHANICAL ENGINEERING AND MARINE TECHNOLOGY</a:t>
            </a:r>
          </a:p>
        </p:txBody>
      </p:sp>
      <p:sp>
        <p:nvSpPr>
          <p:cNvPr id="14" name="Datumsplatzhalter 4"/>
          <p:cNvSpPr>
            <a:spLocks noGrp="1"/>
          </p:cNvSpPr>
          <p:nvPr>
            <p:ph type="dt" sz="half" idx="2"/>
          </p:nvPr>
        </p:nvSpPr>
        <p:spPr>
          <a:xfrm>
            <a:off x="143508" y="6569118"/>
            <a:ext cx="936104" cy="288882"/>
          </a:xfrm>
        </p:spPr>
        <p:txBody>
          <a:bodyPr/>
          <a:lstStyle>
            <a:lvl1pPr>
              <a:defRPr/>
            </a:lvl1pPr>
          </a:lstStyle>
          <a:p>
            <a:r>
              <a:rPr lang="en-GB" dirty="0"/>
              <a:t>June XY, 2016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8" y="1808163"/>
            <a:ext cx="7578725" cy="387333"/>
          </a:xfrm>
        </p:spPr>
        <p:txBody>
          <a:bodyPr anchor="t"/>
          <a:lstStyle/>
          <a:p>
            <a:r>
              <a:rPr lang="de-DE" dirty="0"/>
              <a:t>Hier steht eine Musterüberschrift</a:t>
            </a:r>
          </a:p>
        </p:txBody>
      </p:sp>
      <p:sp>
        <p:nvSpPr>
          <p:cNvPr id="3" name="Textplatzhalter 3"/>
          <p:cNvSpPr>
            <a:spLocks noGrp="1"/>
          </p:cNvSpPr>
          <p:nvPr>
            <p:ph type="body" sz="half" idx="2"/>
          </p:nvPr>
        </p:nvSpPr>
        <p:spPr>
          <a:xfrm>
            <a:off x="935038" y="2844792"/>
            <a:ext cx="7578725" cy="3459171"/>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4" name="Textplatzhalter 3"/>
          <p:cNvSpPr>
            <a:spLocks noGrp="1"/>
          </p:cNvSpPr>
          <p:nvPr>
            <p:ph type="body" sz="half" idx="10" hasCustomPrompt="1"/>
          </p:nvPr>
        </p:nvSpPr>
        <p:spPr>
          <a:xfrm>
            <a:off x="935038" y="2443149"/>
            <a:ext cx="7578725"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Musterfließtextheadline</a:t>
            </a:r>
          </a:p>
        </p:txBody>
      </p:sp>
      <p:sp>
        <p:nvSpPr>
          <p:cNvPr id="6" name="Foliennummernplatzhalter 5"/>
          <p:cNvSpPr>
            <a:spLocks noGrp="1"/>
          </p:cNvSpPr>
          <p:nvPr>
            <p:ph type="sldNum" sz="quarter" idx="12"/>
          </p:nvPr>
        </p:nvSpPr>
        <p:spPr/>
        <p:txBody>
          <a:bodyPr/>
          <a:lstStyle/>
          <a:p>
            <a:fld id="{D1C464C5-8E49-41BD-A1D6-FC6F049A48A1}" type="slidenum">
              <a:rPr lang="de-DE" smtClean="0"/>
              <a:pPr/>
              <a:t>‹Nr.›</a:t>
            </a:fld>
            <a:endParaRPr lang="de-DE" dirty="0"/>
          </a:p>
        </p:txBody>
      </p:sp>
      <p:sp>
        <p:nvSpPr>
          <p:cNvPr id="9" name="Fußzeilenplatzhalter 2"/>
          <p:cNvSpPr>
            <a:spLocks noGrp="1"/>
          </p:cNvSpPr>
          <p:nvPr>
            <p:ph type="ftr" sz="quarter" idx="14"/>
          </p:nvPr>
        </p:nvSpPr>
        <p:spPr>
          <a:xfrm>
            <a:off x="1207205" y="6569118"/>
            <a:ext cx="7217223" cy="288882"/>
          </a:xfrm>
        </p:spPr>
        <p:txBody>
          <a:bodyPr/>
          <a:lstStyle/>
          <a:p>
            <a:pPr algn="l"/>
            <a:r>
              <a:rPr lang="de-DE" dirty="0"/>
              <a:t>© 2016  </a:t>
            </a:r>
            <a:r>
              <a:rPr lang="en-GB" dirty="0"/>
              <a:t>UNIVERSITY OF ROSTOCK | FACULTY OF MECHANICAL ENGINEERING AND MARINE TECHNOLOGY</a:t>
            </a:r>
          </a:p>
        </p:txBody>
      </p:sp>
      <p:sp>
        <p:nvSpPr>
          <p:cNvPr id="10" name="Datumsplatzhalter 4"/>
          <p:cNvSpPr>
            <a:spLocks noGrp="1"/>
          </p:cNvSpPr>
          <p:nvPr>
            <p:ph type="dt" sz="half" idx="15"/>
          </p:nvPr>
        </p:nvSpPr>
        <p:spPr>
          <a:xfrm>
            <a:off x="143508" y="6569118"/>
            <a:ext cx="936104" cy="288882"/>
          </a:xfrm>
        </p:spPr>
        <p:txBody>
          <a:bodyPr/>
          <a:lstStyle>
            <a:lvl1pPr>
              <a:defRPr/>
            </a:lvl1pPr>
          </a:lstStyle>
          <a:p>
            <a:r>
              <a:rPr lang="en-GB" dirty="0"/>
              <a:t>January 22, 2016</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Bild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9" y="1808163"/>
            <a:ext cx="4951430" cy="350820"/>
          </a:xfrm>
        </p:spPr>
        <p:txBody>
          <a:bodyPr lIns="0" tIns="0" rIns="0" bIns="0"/>
          <a:lstStyle/>
          <a:p>
            <a:r>
              <a:rPr lang="de-DE" dirty="0"/>
              <a:t>Hier steht eine Musterüberschrift</a:t>
            </a:r>
          </a:p>
        </p:txBody>
      </p:sp>
      <p:sp>
        <p:nvSpPr>
          <p:cNvPr id="3" name="Textplatzhalter 3"/>
          <p:cNvSpPr>
            <a:spLocks noGrp="1"/>
          </p:cNvSpPr>
          <p:nvPr>
            <p:ph type="body" sz="half" idx="2"/>
          </p:nvPr>
        </p:nvSpPr>
        <p:spPr>
          <a:xfrm>
            <a:off x="935038" y="2844792"/>
            <a:ext cx="4986354" cy="3459171"/>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4" name="Textplatzhalter 3"/>
          <p:cNvSpPr>
            <a:spLocks noGrp="1"/>
          </p:cNvSpPr>
          <p:nvPr>
            <p:ph type="body" sz="half" idx="10" hasCustomPrompt="1"/>
          </p:nvPr>
        </p:nvSpPr>
        <p:spPr>
          <a:xfrm>
            <a:off x="935038" y="2443149"/>
            <a:ext cx="4986354"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Musterfließtextheadline</a:t>
            </a:r>
          </a:p>
        </p:txBody>
      </p:sp>
      <p:sp>
        <p:nvSpPr>
          <p:cNvPr id="5" name="Bildplatzhalter 2"/>
          <p:cNvSpPr>
            <a:spLocks noGrp="1"/>
          </p:cNvSpPr>
          <p:nvPr>
            <p:ph type="pic" idx="1"/>
          </p:nvPr>
        </p:nvSpPr>
        <p:spPr>
          <a:xfrm>
            <a:off x="5922981" y="1493811"/>
            <a:ext cx="2862244" cy="4746690"/>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7" name="Foliennummernplatzhalter 6"/>
          <p:cNvSpPr>
            <a:spLocks noGrp="1"/>
          </p:cNvSpPr>
          <p:nvPr>
            <p:ph type="sldNum" sz="quarter" idx="12"/>
          </p:nvPr>
        </p:nvSpPr>
        <p:spPr/>
        <p:txBody>
          <a:bodyPr/>
          <a:lstStyle/>
          <a:p>
            <a:fld id="{D1C464C5-8E49-41BD-A1D6-FC6F049A48A1}" type="slidenum">
              <a:rPr lang="de-DE" smtClean="0"/>
              <a:pPr/>
              <a:t>‹Nr.›</a:t>
            </a:fld>
            <a:endParaRPr lang="de-DE" dirty="0"/>
          </a:p>
        </p:txBody>
      </p:sp>
      <p:sp>
        <p:nvSpPr>
          <p:cNvPr id="10" name="Fußzeilenplatzhalter 2"/>
          <p:cNvSpPr>
            <a:spLocks noGrp="1"/>
          </p:cNvSpPr>
          <p:nvPr>
            <p:ph type="ftr" sz="quarter" idx="14"/>
          </p:nvPr>
        </p:nvSpPr>
        <p:spPr>
          <a:xfrm>
            <a:off x="1207205" y="6569118"/>
            <a:ext cx="7217223" cy="288882"/>
          </a:xfrm>
        </p:spPr>
        <p:txBody>
          <a:bodyPr/>
          <a:lstStyle/>
          <a:p>
            <a:pPr algn="l"/>
            <a:r>
              <a:rPr lang="de-DE" dirty="0"/>
              <a:t>© 2016  </a:t>
            </a:r>
            <a:r>
              <a:rPr lang="en-GB" dirty="0"/>
              <a:t>UNIVERSITY OF ROSTOCK | FACULTY OF MECHANICAL ENGINEERING AND MARINE TECHNOLOGY</a:t>
            </a:r>
          </a:p>
        </p:txBody>
      </p:sp>
      <p:sp>
        <p:nvSpPr>
          <p:cNvPr id="11" name="Datumsplatzhalter 4"/>
          <p:cNvSpPr>
            <a:spLocks noGrp="1"/>
          </p:cNvSpPr>
          <p:nvPr>
            <p:ph type="dt" sz="half" idx="15"/>
          </p:nvPr>
        </p:nvSpPr>
        <p:spPr>
          <a:xfrm>
            <a:off x="143508" y="6569118"/>
            <a:ext cx="936104" cy="288882"/>
          </a:xfrm>
        </p:spPr>
        <p:txBody>
          <a:bodyPr/>
          <a:lstStyle>
            <a:lvl1pPr>
              <a:defRPr/>
            </a:lvl1pPr>
          </a:lstStyle>
          <a:p>
            <a:r>
              <a:rPr lang="en-GB" dirty="0"/>
              <a:t>January 22, 2016</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Bildfolie Universitä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038" y="1808163"/>
            <a:ext cx="5207021" cy="415908"/>
          </a:xfrm>
        </p:spPr>
        <p:txBody>
          <a:bodyPr/>
          <a:lstStyle/>
          <a:p>
            <a:r>
              <a:rPr lang="de-DE" dirty="0"/>
              <a:t>Hier steht eine Musterüberschrift</a:t>
            </a:r>
          </a:p>
        </p:txBody>
      </p:sp>
      <p:sp>
        <p:nvSpPr>
          <p:cNvPr id="5" name="Foliennummernplatzhalter 4"/>
          <p:cNvSpPr>
            <a:spLocks noGrp="1"/>
          </p:cNvSpPr>
          <p:nvPr>
            <p:ph type="sldNum" sz="quarter" idx="12"/>
          </p:nvPr>
        </p:nvSpPr>
        <p:spPr/>
        <p:txBody>
          <a:bodyPr/>
          <a:lstStyle/>
          <a:p>
            <a:fld id="{D1C464C5-8E49-41BD-A1D6-FC6F049A48A1}" type="slidenum">
              <a:rPr lang="de-DE" smtClean="0"/>
              <a:pPr/>
              <a:t>‹Nr.›</a:t>
            </a:fld>
            <a:endParaRPr lang="de-DE" dirty="0"/>
          </a:p>
        </p:txBody>
      </p:sp>
      <p:sp>
        <p:nvSpPr>
          <p:cNvPr id="6" name="Textplatzhalter 3"/>
          <p:cNvSpPr>
            <a:spLocks noGrp="1"/>
          </p:cNvSpPr>
          <p:nvPr>
            <p:ph type="body" sz="half" idx="2"/>
          </p:nvPr>
        </p:nvSpPr>
        <p:spPr>
          <a:xfrm>
            <a:off x="935038" y="2844792"/>
            <a:ext cx="5040000" cy="1424007"/>
          </a:xfrm>
          <a:prstGeom prst="rect">
            <a:avLst/>
          </a:prstGeom>
        </p:spPr>
        <p:txBody>
          <a:bodyPr lIns="0" tIns="0" rIns="0" bIns="0"/>
          <a:lstStyle>
            <a:lvl1pPr marL="0" indent="0">
              <a:buNone/>
              <a:defRPr sz="18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7" name="Textplatzhalter 3"/>
          <p:cNvSpPr>
            <a:spLocks noGrp="1"/>
          </p:cNvSpPr>
          <p:nvPr>
            <p:ph type="body" sz="half" idx="13" hasCustomPrompt="1"/>
          </p:nvPr>
        </p:nvSpPr>
        <p:spPr>
          <a:xfrm>
            <a:off x="935038" y="2443149"/>
            <a:ext cx="5040000" cy="365130"/>
          </a:xfrm>
          <a:prstGeom prst="rect">
            <a:avLst/>
          </a:prstGeom>
        </p:spPr>
        <p:txBody>
          <a:bodyPr lIns="0" tIns="0" rIns="0" bIns="0"/>
          <a:lstStyle>
            <a:lvl1pPr marL="0" indent="0">
              <a:buNone/>
              <a:defRPr sz="1800" b="1">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Musterfließtextheadline</a:t>
            </a:r>
          </a:p>
        </p:txBody>
      </p:sp>
      <p:sp>
        <p:nvSpPr>
          <p:cNvPr id="8" name="Bildplatzhalter 2"/>
          <p:cNvSpPr>
            <a:spLocks noGrp="1"/>
          </p:cNvSpPr>
          <p:nvPr>
            <p:ph type="pic" idx="1"/>
          </p:nvPr>
        </p:nvSpPr>
        <p:spPr>
          <a:xfrm>
            <a:off x="6726267" y="2004993"/>
            <a:ext cx="2205009" cy="1497033"/>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9" name="Bildplatzhalter 2"/>
          <p:cNvSpPr>
            <a:spLocks noGrp="1"/>
          </p:cNvSpPr>
          <p:nvPr>
            <p:ph type="pic" idx="14"/>
          </p:nvPr>
        </p:nvSpPr>
        <p:spPr>
          <a:xfrm>
            <a:off x="6215085" y="3538540"/>
            <a:ext cx="1643085" cy="2765424"/>
          </a:xfrm>
          <a:prstGeom prst="rect">
            <a:avLst/>
          </a:prstGeom>
          <a:ln cap="rnd">
            <a:solidFill>
              <a:schemeClr val="tx1"/>
            </a:solidFill>
          </a:ln>
        </p:spPr>
        <p:txBody>
          <a:bodyPr lIns="0" tIns="0" rIns="0" bIns="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10" name="Inhaltsplatzhalter 2"/>
          <p:cNvSpPr>
            <a:spLocks noGrp="1"/>
          </p:cNvSpPr>
          <p:nvPr>
            <p:ph sz="half" idx="15"/>
          </p:nvPr>
        </p:nvSpPr>
        <p:spPr>
          <a:xfrm>
            <a:off x="935037" y="4268799"/>
            <a:ext cx="5040000" cy="2035164"/>
          </a:xfrm>
          <a:prstGeom prst="rect">
            <a:avLst/>
          </a:prstGeom>
        </p:spPr>
        <p:txBody>
          <a:bodyPr lIns="0" tIns="0" rIns="0" bIns="0"/>
          <a:lstStyle>
            <a:lvl1pPr>
              <a:buClr>
                <a:srgbClr val="004A99"/>
              </a:buClr>
              <a:buFont typeface="Wingdings" pitchFamily="2" charset="2"/>
              <a:buChar char=""/>
              <a:defRPr sz="1800">
                <a:latin typeface="+mn-lt"/>
              </a:defRPr>
            </a:lvl1pPr>
            <a:lvl2pPr>
              <a:buClr>
                <a:srgbClr val="004A99"/>
              </a:buClr>
              <a:buSzPct val="50000"/>
              <a:buFont typeface="Wingdings" pitchFamily="2" charset="2"/>
              <a:buChar char=""/>
              <a:defRPr sz="1800">
                <a:latin typeface="+mn-lt"/>
              </a:defRPr>
            </a:lvl2pPr>
            <a:lvl3pPr>
              <a:buClrTx/>
              <a:buFont typeface="Symbol" pitchFamily="18" charset="2"/>
              <a:buChar char="-"/>
              <a:defRPr sz="1800">
                <a:latin typeface="+mn-lt"/>
              </a:defRPr>
            </a:lvl3pPr>
            <a:lvl4pPr>
              <a:buClr>
                <a:srgbClr val="004A99"/>
              </a:buClr>
              <a:buFont typeface="Arial" pitchFamily="34" charset="0"/>
              <a:buChar char="•"/>
              <a:defRPr sz="1800"/>
            </a:lvl4pPr>
            <a:lvl5pPr>
              <a:buClr>
                <a:srgbClr val="004A99"/>
              </a:buClr>
              <a:buFont typeface="Arial" pitchFamily="34" charset="0"/>
              <a:buChar char="•"/>
              <a:defRPr sz="1800">
                <a:latin typeface="+mn-lt"/>
              </a:defRPr>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p:txBody>
      </p:sp>
      <p:sp>
        <p:nvSpPr>
          <p:cNvPr id="12" name="Fußzeilenplatzhalter 2"/>
          <p:cNvSpPr>
            <a:spLocks noGrp="1"/>
          </p:cNvSpPr>
          <p:nvPr>
            <p:ph type="ftr" sz="quarter" idx="17"/>
          </p:nvPr>
        </p:nvSpPr>
        <p:spPr>
          <a:xfrm>
            <a:off x="1207205" y="6569118"/>
            <a:ext cx="7217223" cy="288882"/>
          </a:xfrm>
        </p:spPr>
        <p:txBody>
          <a:bodyPr/>
          <a:lstStyle/>
          <a:p>
            <a:pPr algn="l"/>
            <a:r>
              <a:rPr lang="de-DE" dirty="0"/>
              <a:t>© 2016  </a:t>
            </a:r>
            <a:r>
              <a:rPr lang="en-GB" dirty="0"/>
              <a:t>UNIVERSITY OF ROSTOCK | FACULTY OF MECHANICAL ENGINEERING AND MARINE TECHNOLOGY</a:t>
            </a:r>
          </a:p>
        </p:txBody>
      </p:sp>
      <p:sp>
        <p:nvSpPr>
          <p:cNvPr id="13" name="Datumsplatzhalter 4"/>
          <p:cNvSpPr>
            <a:spLocks noGrp="1"/>
          </p:cNvSpPr>
          <p:nvPr>
            <p:ph type="dt" sz="half" idx="18"/>
          </p:nvPr>
        </p:nvSpPr>
        <p:spPr>
          <a:xfrm>
            <a:off x="143508" y="6569118"/>
            <a:ext cx="936104" cy="288882"/>
          </a:xfrm>
        </p:spPr>
        <p:txBody>
          <a:bodyPr/>
          <a:lstStyle>
            <a:lvl1pPr>
              <a:defRPr/>
            </a:lvl1pPr>
          </a:lstStyle>
          <a:p>
            <a:r>
              <a:rPr lang="en-GB" dirty="0"/>
              <a:t>January 22, 2016</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p:cNvSpPr/>
          <p:nvPr/>
        </p:nvSpPr>
        <p:spPr>
          <a:xfrm>
            <a:off x="0" y="6575425"/>
            <a:ext cx="8928484" cy="287998"/>
          </a:xfrm>
          <a:prstGeom prst="rect">
            <a:avLst/>
          </a:prstGeom>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935038" y="1808163"/>
            <a:ext cx="7578725" cy="4159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Hier steht eine Musterüberschrift</a:t>
            </a:r>
          </a:p>
        </p:txBody>
      </p:sp>
      <p:sp>
        <p:nvSpPr>
          <p:cNvPr id="18" name="Datumsplatzhalter 17"/>
          <p:cNvSpPr>
            <a:spLocks noGrp="1"/>
          </p:cNvSpPr>
          <p:nvPr>
            <p:ph type="dt" sz="half" idx="2"/>
          </p:nvPr>
        </p:nvSpPr>
        <p:spPr>
          <a:xfrm>
            <a:off x="234000" y="6569118"/>
            <a:ext cx="671465" cy="288882"/>
          </a:xfrm>
          <a:prstGeom prst="rect">
            <a:avLst/>
          </a:prstGeom>
        </p:spPr>
        <p:txBody>
          <a:bodyPr vert="horz" lIns="0" tIns="45720" rIns="0" bIns="45720" rtlCol="0" anchor="ctr"/>
          <a:lstStyle>
            <a:lvl1pPr algn="l">
              <a:defRPr sz="800">
                <a:solidFill>
                  <a:srgbClr val="FFFFFF"/>
                </a:solidFill>
                <a:latin typeface="Verdana" pitchFamily="34" charset="0"/>
                <a:ea typeface="Verdana" pitchFamily="34" charset="0"/>
                <a:cs typeface="Verdana" pitchFamily="34" charset="0"/>
              </a:defRPr>
            </a:lvl1pPr>
          </a:lstStyle>
          <a:p>
            <a:r>
              <a:rPr lang="de-DE" dirty="0"/>
              <a:t>15.02.2011</a:t>
            </a:r>
          </a:p>
        </p:txBody>
      </p:sp>
      <p:sp>
        <p:nvSpPr>
          <p:cNvPr id="19" name="Fußzeilenplatzhalter 18"/>
          <p:cNvSpPr>
            <a:spLocks noGrp="1"/>
          </p:cNvSpPr>
          <p:nvPr>
            <p:ph type="ftr" sz="quarter" idx="3"/>
          </p:nvPr>
        </p:nvSpPr>
        <p:spPr>
          <a:xfrm>
            <a:off x="935596" y="6569118"/>
            <a:ext cx="7397243" cy="288882"/>
          </a:xfrm>
          <a:prstGeom prst="rect">
            <a:avLst/>
          </a:prstGeom>
        </p:spPr>
        <p:txBody>
          <a:bodyPr vert="horz" lIns="0" tIns="45720" rIns="91440" bIns="45720" rtlCol="0" anchor="ctr"/>
          <a:lstStyle>
            <a:lvl1pPr algn="ctr">
              <a:defRPr sz="800">
                <a:solidFill>
                  <a:srgbClr val="FFFFFF"/>
                </a:solidFill>
                <a:latin typeface="Verdana" pitchFamily="34" charset="0"/>
                <a:ea typeface="Verdana" pitchFamily="34" charset="0"/>
                <a:cs typeface="Verdana" pitchFamily="34" charset="0"/>
              </a:defRPr>
            </a:lvl1pPr>
          </a:lstStyle>
          <a:p>
            <a:pPr algn="l"/>
            <a:r>
              <a:rPr lang="de-DE" dirty="0"/>
              <a:t>©  2011  UNIVERSITÄT ROSTOCK</a:t>
            </a:r>
          </a:p>
        </p:txBody>
      </p:sp>
      <p:sp>
        <p:nvSpPr>
          <p:cNvPr id="20" name="Foliennummernplatzhalter 19"/>
          <p:cNvSpPr>
            <a:spLocks noGrp="1"/>
          </p:cNvSpPr>
          <p:nvPr>
            <p:ph type="sldNum" sz="quarter" idx="4"/>
          </p:nvPr>
        </p:nvSpPr>
        <p:spPr>
          <a:xfrm>
            <a:off x="8332840" y="6569118"/>
            <a:ext cx="452386" cy="288882"/>
          </a:xfrm>
          <a:prstGeom prst="rect">
            <a:avLst/>
          </a:prstGeom>
        </p:spPr>
        <p:txBody>
          <a:bodyPr vert="horz" lIns="91440" tIns="45720" rIns="91440" bIns="45720" rtlCol="0" anchor="ctr"/>
          <a:lstStyle>
            <a:lvl1pPr algn="r">
              <a:defRPr sz="800">
                <a:solidFill>
                  <a:srgbClr val="FFFFFF"/>
                </a:solidFill>
                <a:latin typeface="Verdana" pitchFamily="34" charset="0"/>
                <a:ea typeface="Verdana" pitchFamily="34" charset="0"/>
                <a:cs typeface="Verdana" pitchFamily="34" charset="0"/>
              </a:defRPr>
            </a:lvl1pPr>
          </a:lstStyle>
          <a:p>
            <a:fld id="{D1C464C5-8E49-41BD-A1D6-FC6F049A48A1}" type="slidenum">
              <a:rPr lang="de-DE" smtClean="0"/>
              <a:pPr/>
              <a:t>‹Nr.›</a:t>
            </a:fld>
            <a:endParaRPr lang="de-DE" dirty="0"/>
          </a:p>
        </p:txBody>
      </p:sp>
      <p:sp>
        <p:nvSpPr>
          <p:cNvPr id="13" name="Freeform 10"/>
          <p:cNvSpPr>
            <a:spLocks/>
          </p:cNvSpPr>
          <p:nvPr/>
        </p:nvSpPr>
        <p:spPr bwMode="auto">
          <a:xfrm>
            <a:off x="0" y="980728"/>
            <a:ext cx="8928484" cy="5597685"/>
          </a:xfrm>
          <a:custGeom>
            <a:avLst/>
            <a:gdLst/>
            <a:ahLst/>
            <a:cxnLst>
              <a:cxn ang="0">
                <a:pos x="0" y="0"/>
              </a:cxn>
              <a:cxn ang="0">
                <a:pos x="673" y="0"/>
              </a:cxn>
              <a:cxn ang="0">
                <a:pos x="691" y="19"/>
              </a:cxn>
              <a:cxn ang="0">
                <a:pos x="691" y="418"/>
              </a:cxn>
              <a:cxn ang="0">
                <a:pos x="0" y="418"/>
              </a:cxn>
              <a:cxn ang="0">
                <a:pos x="0" y="0"/>
              </a:cxn>
            </a:cxnLst>
            <a:rect l="0" t="0" r="r" b="b"/>
            <a:pathLst>
              <a:path w="691" h="418">
                <a:moveTo>
                  <a:pt x="0" y="0"/>
                </a:moveTo>
                <a:lnTo>
                  <a:pt x="673" y="0"/>
                </a:lnTo>
                <a:cubicBezTo>
                  <a:pt x="683" y="0"/>
                  <a:pt x="691" y="9"/>
                  <a:pt x="691" y="19"/>
                </a:cubicBezTo>
                <a:lnTo>
                  <a:pt x="691" y="418"/>
                </a:lnTo>
                <a:lnTo>
                  <a:pt x="0" y="418"/>
                </a:lnTo>
                <a:lnTo>
                  <a:pt x="0" y="0"/>
                </a:lnTo>
                <a:close/>
              </a:path>
            </a:pathLst>
          </a:custGeom>
          <a:noFill/>
          <a:ln w="63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Tree>
  </p:cSld>
  <p:clrMap bg1="lt1" tx1="dk1" bg2="lt2" tx2="dk2" accent1="accent1" accent2="accent2" accent3="accent3" accent4="accent4" accent5="accent5" accent6="accent6" hlink="hlink" folHlink="folHlink"/>
  <p:sldLayoutIdLst>
    <p:sldLayoutId id="2147483668" r:id="rId1"/>
    <p:sldLayoutId id="2147483663" r:id="rId2"/>
    <p:sldLayoutId id="2147483671" r:id="rId3"/>
    <p:sldLayoutId id="2147483669" r:id="rId4"/>
    <p:sldLayoutId id="2147483670" r:id="rId5"/>
  </p:sldLayoutIdLst>
  <p:hf hdr="0"/>
  <p:txStyles>
    <p:titleStyle>
      <a:lvl1pPr algn="l" rtl="0" eaLnBrk="0" fontAlgn="base" hangingPunct="0">
        <a:spcBef>
          <a:spcPct val="0"/>
        </a:spcBef>
        <a:spcAft>
          <a:spcPct val="0"/>
        </a:spcAft>
        <a:defRPr sz="2200">
          <a:solidFill>
            <a:schemeClr val="accent1"/>
          </a:solidFill>
          <a:latin typeface="+mj-lt"/>
          <a:ea typeface="+mj-ea"/>
          <a:cs typeface="+mj-cs"/>
        </a:defRPr>
      </a:lvl1pPr>
      <a:lvl2pPr algn="l" rtl="0" eaLnBrk="0" fontAlgn="base" hangingPunct="0">
        <a:spcBef>
          <a:spcPct val="0"/>
        </a:spcBef>
        <a:spcAft>
          <a:spcPct val="0"/>
        </a:spcAft>
        <a:defRPr sz="2200">
          <a:solidFill>
            <a:schemeClr val="tx2"/>
          </a:solidFill>
          <a:latin typeface="Verdana" pitchFamily="34" charset="0"/>
        </a:defRPr>
      </a:lvl2pPr>
      <a:lvl3pPr algn="l" rtl="0" eaLnBrk="0" fontAlgn="base" hangingPunct="0">
        <a:spcBef>
          <a:spcPct val="0"/>
        </a:spcBef>
        <a:spcAft>
          <a:spcPct val="0"/>
        </a:spcAft>
        <a:defRPr sz="2200">
          <a:solidFill>
            <a:schemeClr val="tx2"/>
          </a:solidFill>
          <a:latin typeface="Verdana" pitchFamily="34" charset="0"/>
        </a:defRPr>
      </a:lvl3pPr>
      <a:lvl4pPr algn="l" rtl="0" eaLnBrk="0" fontAlgn="base" hangingPunct="0">
        <a:spcBef>
          <a:spcPct val="0"/>
        </a:spcBef>
        <a:spcAft>
          <a:spcPct val="0"/>
        </a:spcAft>
        <a:defRPr sz="2200">
          <a:solidFill>
            <a:schemeClr val="tx2"/>
          </a:solidFill>
          <a:latin typeface="Verdana" pitchFamily="34" charset="0"/>
        </a:defRPr>
      </a:lvl4pPr>
      <a:lvl5pPr algn="l" rtl="0" eaLnBrk="0" fontAlgn="base" hangingPunct="0">
        <a:spcBef>
          <a:spcPct val="0"/>
        </a:spcBef>
        <a:spcAft>
          <a:spcPct val="0"/>
        </a:spcAft>
        <a:defRPr sz="2200">
          <a:solidFill>
            <a:schemeClr val="tx2"/>
          </a:solidFill>
          <a:latin typeface="Verdana" pitchFamily="34" charset="0"/>
        </a:defRPr>
      </a:lvl5pPr>
      <a:lvl6pPr marL="457200" algn="l" rtl="0" fontAlgn="base">
        <a:spcBef>
          <a:spcPct val="0"/>
        </a:spcBef>
        <a:spcAft>
          <a:spcPct val="0"/>
        </a:spcAft>
        <a:defRPr sz="2200">
          <a:solidFill>
            <a:schemeClr val="tx2"/>
          </a:solidFill>
          <a:latin typeface="Verdana" pitchFamily="34" charset="0"/>
        </a:defRPr>
      </a:lvl6pPr>
      <a:lvl7pPr marL="914400" algn="l" rtl="0" fontAlgn="base">
        <a:spcBef>
          <a:spcPct val="0"/>
        </a:spcBef>
        <a:spcAft>
          <a:spcPct val="0"/>
        </a:spcAft>
        <a:defRPr sz="2200">
          <a:solidFill>
            <a:schemeClr val="tx2"/>
          </a:solidFill>
          <a:latin typeface="Verdana" pitchFamily="34" charset="0"/>
        </a:defRPr>
      </a:lvl7pPr>
      <a:lvl8pPr marL="1371600" algn="l" rtl="0" fontAlgn="base">
        <a:spcBef>
          <a:spcPct val="0"/>
        </a:spcBef>
        <a:spcAft>
          <a:spcPct val="0"/>
        </a:spcAft>
        <a:defRPr sz="2200">
          <a:solidFill>
            <a:schemeClr val="tx2"/>
          </a:solidFill>
          <a:latin typeface="Verdana" pitchFamily="34" charset="0"/>
        </a:defRPr>
      </a:lvl8pPr>
      <a:lvl9pPr marL="1828800" algn="l" rtl="0" fontAlgn="base">
        <a:spcBef>
          <a:spcPct val="0"/>
        </a:spcBef>
        <a:spcAft>
          <a:spcPct val="0"/>
        </a:spcAft>
        <a:defRPr sz="2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r>
              <a:rPr lang="en-GB" dirty="0"/>
              <a:t>June 15, 2022</a:t>
            </a:r>
          </a:p>
        </p:txBody>
      </p:sp>
      <p:sp>
        <p:nvSpPr>
          <p:cNvPr id="5" name="Fußzeilenplatzhalter 4"/>
          <p:cNvSpPr>
            <a:spLocks noGrp="1"/>
          </p:cNvSpPr>
          <p:nvPr>
            <p:ph type="ftr" sz="quarter" idx="12"/>
          </p:nvPr>
        </p:nvSpPr>
        <p:spPr/>
        <p:txBody>
          <a:bodyPr/>
          <a:lstStyle/>
          <a:p>
            <a:pPr algn="l"/>
            <a:r>
              <a:rPr lang="de-DE" dirty="0"/>
              <a:t>© 2022  </a:t>
            </a:r>
            <a:r>
              <a:rPr lang="en-GB" dirty="0"/>
              <a:t>UNIVERSITY OF ROSTOCK | FACULTY OF MECHANICAL ENGINEERING AND MARINE TECHNOLOGY</a:t>
            </a:r>
          </a:p>
        </p:txBody>
      </p:sp>
      <p:sp>
        <p:nvSpPr>
          <p:cNvPr id="6" name="Titel 1"/>
          <p:cNvSpPr>
            <a:spLocks noGrp="1"/>
          </p:cNvSpPr>
          <p:nvPr>
            <p:ph type="ctrTitle"/>
          </p:nvPr>
        </p:nvSpPr>
        <p:spPr>
          <a:xfrm>
            <a:off x="205807" y="2312876"/>
            <a:ext cx="8496943" cy="890577"/>
          </a:xfrm>
        </p:spPr>
        <p:txBody>
          <a:bodyPr/>
          <a:lstStyle/>
          <a:p>
            <a:pPr algn="ctr"/>
            <a:r>
              <a:rPr lang="en-US" b="1" dirty="0">
                <a:latin typeface="Arial" panose="020B0604020202020204" pitchFamily="34" charset="0"/>
                <a:cs typeface="Arial" panose="020B0604020202020204" pitchFamily="34" charset="0"/>
              </a:rPr>
              <a:t>Deep Neural Network (DNN) Method to predict the displacement behavior of neutral axis for ships in vertical bending</a:t>
            </a:r>
            <a:endParaRPr lang="en-GB" b="1" dirty="0">
              <a:latin typeface="Arial" panose="020B0604020202020204" pitchFamily="34" charset="0"/>
              <a:cs typeface="Arial" panose="020B0604020202020204" pitchFamily="34" charset="0"/>
            </a:endParaRPr>
          </a:p>
        </p:txBody>
      </p:sp>
      <p:sp>
        <p:nvSpPr>
          <p:cNvPr id="7" name="Untertitel 3"/>
          <p:cNvSpPr>
            <a:spLocks noGrp="1"/>
          </p:cNvSpPr>
          <p:nvPr>
            <p:ph type="subTitle" idx="1"/>
          </p:nvPr>
        </p:nvSpPr>
        <p:spPr>
          <a:xfrm>
            <a:off x="251520" y="3140968"/>
            <a:ext cx="8496000" cy="1224136"/>
          </a:xfrm>
        </p:spPr>
        <p:txBody>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1600" i="0" dirty="0">
                <a:latin typeface="Arial" panose="020B0604020202020204" pitchFamily="34" charset="0"/>
                <a:cs typeface="Arial" panose="020B0604020202020204" pitchFamily="34" charset="0"/>
              </a:rPr>
              <a:t>Genova, Italy</a:t>
            </a:r>
          </a:p>
          <a:p>
            <a:pPr algn="ctr"/>
            <a:r>
              <a:rPr lang="en-GB" sz="1600" i="0" dirty="0">
                <a:latin typeface="Arial" panose="020B0604020202020204" pitchFamily="34" charset="0"/>
                <a:cs typeface="Arial" panose="020B0604020202020204" pitchFamily="34" charset="0"/>
              </a:rPr>
              <a:t>June 15, 2022</a:t>
            </a:r>
          </a:p>
        </p:txBody>
      </p:sp>
      <p:graphicFrame>
        <p:nvGraphicFramePr>
          <p:cNvPr id="2" name="Tabelle 1"/>
          <p:cNvGraphicFramePr>
            <a:graphicFrameLocks noGrp="1"/>
          </p:cNvGraphicFramePr>
          <p:nvPr>
            <p:extLst>
              <p:ext uri="{D42A27DB-BD31-4B8C-83A1-F6EECF244321}">
                <p14:modId xmlns:p14="http://schemas.microsoft.com/office/powerpoint/2010/main" val="1785302460"/>
              </p:ext>
            </p:extLst>
          </p:nvPr>
        </p:nvGraphicFramePr>
        <p:xfrm>
          <a:off x="161037" y="3487136"/>
          <a:ext cx="8586483" cy="1066800"/>
        </p:xfrm>
        <a:graphic>
          <a:graphicData uri="http://schemas.openxmlformats.org/drawingml/2006/table">
            <a:tbl>
              <a:tblPr firstRow="1" bandRow="1">
                <a:tableStyleId>{5C22544A-7EE6-4342-B048-85BDC9FD1C3A}</a:tableStyleId>
              </a:tblPr>
              <a:tblGrid>
                <a:gridCol w="2862161">
                  <a:extLst>
                    <a:ext uri="{9D8B030D-6E8A-4147-A177-3AD203B41FA5}">
                      <a16:colId xmlns:a16="http://schemas.microsoft.com/office/drawing/2014/main" val="20000"/>
                    </a:ext>
                  </a:extLst>
                </a:gridCol>
                <a:gridCol w="2862161">
                  <a:extLst>
                    <a:ext uri="{9D8B030D-6E8A-4147-A177-3AD203B41FA5}">
                      <a16:colId xmlns:a16="http://schemas.microsoft.com/office/drawing/2014/main" val="20001"/>
                    </a:ext>
                  </a:extLst>
                </a:gridCol>
                <a:gridCol w="2862161">
                  <a:extLst>
                    <a:ext uri="{9D8B030D-6E8A-4147-A177-3AD203B41FA5}">
                      <a16:colId xmlns:a16="http://schemas.microsoft.com/office/drawing/2014/main" val="20002"/>
                    </a:ext>
                  </a:extLst>
                </a:gridCol>
              </a:tblGrid>
              <a:tr h="370840">
                <a:tc>
                  <a:txBody>
                    <a:bodyPr/>
                    <a:lstStyle/>
                    <a:p>
                      <a:pPr algn="ctr"/>
                      <a:r>
                        <a:rPr lang="de-DE" sz="1600" b="1" dirty="0">
                          <a:solidFill>
                            <a:schemeClr val="tx1"/>
                          </a:solidFill>
                          <a:latin typeface="Arial" panose="020B0604020202020204" pitchFamily="34" charset="0"/>
                          <a:cs typeface="Arial" panose="020B0604020202020204" pitchFamily="34" charset="0"/>
                        </a:rPr>
                        <a:t>Alessandro La Ferlita</a:t>
                      </a:r>
                    </a:p>
                    <a:p>
                      <a:pPr algn="ctr"/>
                      <a:r>
                        <a:rPr lang="en-GB" sz="1600" b="0" dirty="0">
                          <a:solidFill>
                            <a:schemeClr val="tx1"/>
                          </a:solidFill>
                          <a:latin typeface="Arial" panose="020B0604020202020204" pitchFamily="34" charset="0"/>
                          <a:cs typeface="Arial" panose="020B0604020202020204" pitchFamily="34" charset="0"/>
                        </a:rPr>
                        <a:t>ABS Europe ltd</a:t>
                      </a:r>
                      <a:endParaRPr lang="en-GB" sz="1600" b="0" baseline="0" dirty="0">
                        <a:solidFill>
                          <a:schemeClr val="tx1"/>
                        </a:solidFill>
                        <a:latin typeface="Arial" panose="020B0604020202020204" pitchFamily="34" charset="0"/>
                        <a:cs typeface="Arial" panose="020B0604020202020204" pitchFamily="34" charset="0"/>
                      </a:endParaRPr>
                    </a:p>
                    <a:p>
                      <a:pPr algn="ctr"/>
                      <a:r>
                        <a:rPr lang="en-GB" sz="1600" b="0" baseline="0" dirty="0">
                          <a:solidFill>
                            <a:schemeClr val="tx1"/>
                          </a:solidFill>
                          <a:latin typeface="Arial" panose="020B0604020202020204" pitchFamily="34" charset="0"/>
                          <a:cs typeface="Arial" panose="020B0604020202020204" pitchFamily="34" charset="0"/>
                        </a:rPr>
                        <a:t>Germany</a:t>
                      </a:r>
                      <a:endParaRPr lang="de-DE"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1600" b="1" dirty="0">
                          <a:solidFill>
                            <a:schemeClr val="tx1"/>
                          </a:solidFill>
                          <a:latin typeface="Arial" panose="020B0604020202020204" pitchFamily="34" charset="0"/>
                          <a:cs typeface="Arial" panose="020B0604020202020204" pitchFamily="34" charset="0"/>
                        </a:rPr>
                        <a:t>Emanuel Di Nardo</a:t>
                      </a:r>
                      <a:endParaRPr lang="de-DE" sz="1600" b="1" baseline="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University of Naples Parthenope,</a:t>
                      </a:r>
                    </a:p>
                    <a:p>
                      <a:pPr algn="ctr"/>
                      <a:r>
                        <a:rPr lang="en-US" sz="1600" b="0" dirty="0">
                          <a:solidFill>
                            <a:schemeClr val="tx1"/>
                          </a:solidFill>
                          <a:latin typeface="Arial" panose="020B0604020202020204" pitchFamily="34" charset="0"/>
                          <a:cs typeface="Arial" panose="020B0604020202020204" pitchFamily="34" charset="0"/>
                        </a:rPr>
                        <a:t>University of Milan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1600" b="1" dirty="0">
                          <a:solidFill>
                            <a:schemeClr val="tx1"/>
                          </a:solidFill>
                          <a:latin typeface="Arial" panose="020B0604020202020204" pitchFamily="34" charset="0"/>
                          <a:cs typeface="Arial" panose="020B0604020202020204" pitchFamily="34" charset="0"/>
                        </a:rPr>
                        <a:t>Massimo Macera</a:t>
                      </a:r>
                      <a:endParaRPr lang="de-DE" sz="1600" b="1" baseline="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itel 1">
            <a:extLst>
              <a:ext uri="{FF2B5EF4-FFF2-40B4-BE49-F238E27FC236}">
                <a16:creationId xmlns:a16="http://schemas.microsoft.com/office/drawing/2014/main" id="{1BEBA072-F1DD-5858-979D-F544244F3033}"/>
              </a:ext>
            </a:extLst>
          </p:cNvPr>
          <p:cNvSpPr txBox="1">
            <a:spLocks/>
          </p:cNvSpPr>
          <p:nvPr/>
        </p:nvSpPr>
        <p:spPr bwMode="auto">
          <a:xfrm>
            <a:off x="319806" y="1016732"/>
            <a:ext cx="8496943" cy="10814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a:solidFill>
                  <a:schemeClr val="tx1"/>
                </a:solidFill>
                <a:latin typeface="+mj-lt"/>
                <a:ea typeface="+mj-ea"/>
                <a:cs typeface="+mj-cs"/>
              </a:defRPr>
            </a:lvl1pPr>
            <a:lvl2pPr algn="l" rtl="0" eaLnBrk="0" fontAlgn="base" hangingPunct="0">
              <a:spcBef>
                <a:spcPct val="0"/>
              </a:spcBef>
              <a:spcAft>
                <a:spcPct val="0"/>
              </a:spcAft>
              <a:defRPr sz="2200">
                <a:solidFill>
                  <a:schemeClr val="tx2"/>
                </a:solidFill>
                <a:latin typeface="Verdana" pitchFamily="34" charset="0"/>
              </a:defRPr>
            </a:lvl2pPr>
            <a:lvl3pPr algn="l" rtl="0" eaLnBrk="0" fontAlgn="base" hangingPunct="0">
              <a:spcBef>
                <a:spcPct val="0"/>
              </a:spcBef>
              <a:spcAft>
                <a:spcPct val="0"/>
              </a:spcAft>
              <a:defRPr sz="2200">
                <a:solidFill>
                  <a:schemeClr val="tx2"/>
                </a:solidFill>
                <a:latin typeface="Verdana" pitchFamily="34" charset="0"/>
              </a:defRPr>
            </a:lvl3pPr>
            <a:lvl4pPr algn="l" rtl="0" eaLnBrk="0" fontAlgn="base" hangingPunct="0">
              <a:spcBef>
                <a:spcPct val="0"/>
              </a:spcBef>
              <a:spcAft>
                <a:spcPct val="0"/>
              </a:spcAft>
              <a:defRPr sz="2200">
                <a:solidFill>
                  <a:schemeClr val="tx2"/>
                </a:solidFill>
                <a:latin typeface="Verdana" pitchFamily="34" charset="0"/>
              </a:defRPr>
            </a:lvl4pPr>
            <a:lvl5pPr algn="l" rtl="0" eaLnBrk="0" fontAlgn="base" hangingPunct="0">
              <a:spcBef>
                <a:spcPct val="0"/>
              </a:spcBef>
              <a:spcAft>
                <a:spcPct val="0"/>
              </a:spcAft>
              <a:defRPr sz="2200">
                <a:solidFill>
                  <a:schemeClr val="tx2"/>
                </a:solidFill>
                <a:latin typeface="Verdana" pitchFamily="34" charset="0"/>
              </a:defRPr>
            </a:lvl5pPr>
            <a:lvl6pPr marL="457200" algn="l" rtl="0" fontAlgn="base">
              <a:spcBef>
                <a:spcPct val="0"/>
              </a:spcBef>
              <a:spcAft>
                <a:spcPct val="0"/>
              </a:spcAft>
              <a:defRPr sz="2200">
                <a:solidFill>
                  <a:schemeClr val="tx2"/>
                </a:solidFill>
                <a:latin typeface="Verdana" pitchFamily="34" charset="0"/>
              </a:defRPr>
            </a:lvl6pPr>
            <a:lvl7pPr marL="914400" algn="l" rtl="0" fontAlgn="base">
              <a:spcBef>
                <a:spcPct val="0"/>
              </a:spcBef>
              <a:spcAft>
                <a:spcPct val="0"/>
              </a:spcAft>
              <a:defRPr sz="2200">
                <a:solidFill>
                  <a:schemeClr val="tx2"/>
                </a:solidFill>
                <a:latin typeface="Verdana" pitchFamily="34" charset="0"/>
              </a:defRPr>
            </a:lvl7pPr>
            <a:lvl8pPr marL="1371600" algn="l" rtl="0" fontAlgn="base">
              <a:spcBef>
                <a:spcPct val="0"/>
              </a:spcBef>
              <a:spcAft>
                <a:spcPct val="0"/>
              </a:spcAft>
              <a:defRPr sz="2200">
                <a:solidFill>
                  <a:schemeClr val="tx2"/>
                </a:solidFill>
                <a:latin typeface="Verdana" pitchFamily="34" charset="0"/>
              </a:defRPr>
            </a:lvl8pPr>
            <a:lvl9pPr marL="1828800" algn="l" rtl="0" fontAlgn="base">
              <a:spcBef>
                <a:spcPct val="0"/>
              </a:spcBef>
              <a:spcAft>
                <a:spcPct val="0"/>
              </a:spcAft>
              <a:defRPr sz="2200">
                <a:solidFill>
                  <a:schemeClr val="tx2"/>
                </a:solidFill>
                <a:latin typeface="Verdana" pitchFamily="34" charset="0"/>
              </a:defRPr>
            </a:lvl9pPr>
          </a:lstStyle>
          <a:p>
            <a:pPr algn="r"/>
            <a:r>
              <a:rPr lang="en-US" sz="1600" b="1" kern="0" dirty="0">
                <a:latin typeface="Arial" panose="020B0604020202020204" pitchFamily="34" charset="0"/>
                <a:cs typeface="Arial" panose="020B0604020202020204" pitchFamily="34" charset="0"/>
              </a:rPr>
              <a:t>NAV 2022</a:t>
            </a:r>
          </a:p>
          <a:p>
            <a:pPr algn="r"/>
            <a:r>
              <a:rPr lang="en-US" sz="1600" b="1" kern="0" dirty="0">
                <a:latin typeface="Arial" panose="020B0604020202020204" pitchFamily="34" charset="0"/>
                <a:cs typeface="Arial" panose="020B0604020202020204" pitchFamily="34" charset="0"/>
              </a:rPr>
              <a:t>20</a:t>
            </a:r>
            <a:r>
              <a:rPr lang="en-US" sz="1600" b="1" kern="0" baseline="30000" dirty="0">
                <a:latin typeface="Arial" panose="020B0604020202020204" pitchFamily="34" charset="0"/>
                <a:cs typeface="Arial" panose="020B0604020202020204" pitchFamily="34" charset="0"/>
              </a:rPr>
              <a:t>th</a:t>
            </a:r>
            <a:r>
              <a:rPr lang="en-US" sz="1600" b="1" kern="0" dirty="0">
                <a:latin typeface="Arial" panose="020B0604020202020204" pitchFamily="34" charset="0"/>
                <a:cs typeface="Arial" panose="020B0604020202020204" pitchFamily="34" charset="0"/>
              </a:rPr>
              <a:t> International Conference on Ship and Maritime Research</a:t>
            </a:r>
          </a:p>
          <a:p>
            <a:pPr algn="r"/>
            <a:r>
              <a:rPr lang="en-US" sz="1600" b="1" kern="0" dirty="0">
                <a:latin typeface="Arial" panose="020B0604020202020204" pitchFamily="34" charset="0"/>
                <a:cs typeface="Arial" panose="020B0604020202020204" pitchFamily="34" charset="0"/>
              </a:rPr>
              <a:t>Genova – La Spezia, 15-17 June 2022</a:t>
            </a:r>
            <a:endParaRPr lang="en-GB" sz="1600" b="1" kern="0" dirty="0">
              <a:latin typeface="Arial" panose="020B0604020202020204" pitchFamily="34" charset="0"/>
              <a:cs typeface="Arial" panose="020B0604020202020204" pitchFamily="34" charset="0"/>
            </a:endParaRPr>
          </a:p>
        </p:txBody>
      </p:sp>
      <p:graphicFrame>
        <p:nvGraphicFramePr>
          <p:cNvPr id="10" name="Tabelle 1">
            <a:extLst>
              <a:ext uri="{FF2B5EF4-FFF2-40B4-BE49-F238E27FC236}">
                <a16:creationId xmlns:a16="http://schemas.microsoft.com/office/drawing/2014/main" id="{CC284D86-F419-3CAE-2D62-26C79DC22912}"/>
              </a:ext>
            </a:extLst>
          </p:cNvPr>
          <p:cNvGraphicFramePr>
            <a:graphicFrameLocks noGrp="1"/>
          </p:cNvGraphicFramePr>
          <p:nvPr>
            <p:extLst>
              <p:ext uri="{D42A27DB-BD31-4B8C-83A1-F6EECF244321}">
                <p14:modId xmlns:p14="http://schemas.microsoft.com/office/powerpoint/2010/main" val="994412991"/>
              </p:ext>
            </p:extLst>
          </p:nvPr>
        </p:nvGraphicFramePr>
        <p:xfrm>
          <a:off x="231980" y="4818802"/>
          <a:ext cx="8586483" cy="822960"/>
        </p:xfrm>
        <a:graphic>
          <a:graphicData uri="http://schemas.openxmlformats.org/drawingml/2006/table">
            <a:tbl>
              <a:tblPr firstRow="1" bandRow="1">
                <a:tableStyleId>{5C22544A-7EE6-4342-B048-85BDC9FD1C3A}</a:tableStyleId>
              </a:tblPr>
              <a:tblGrid>
                <a:gridCol w="2862161">
                  <a:extLst>
                    <a:ext uri="{9D8B030D-6E8A-4147-A177-3AD203B41FA5}">
                      <a16:colId xmlns:a16="http://schemas.microsoft.com/office/drawing/2014/main" val="20000"/>
                    </a:ext>
                  </a:extLst>
                </a:gridCol>
                <a:gridCol w="2862161">
                  <a:extLst>
                    <a:ext uri="{9D8B030D-6E8A-4147-A177-3AD203B41FA5}">
                      <a16:colId xmlns:a16="http://schemas.microsoft.com/office/drawing/2014/main" val="20001"/>
                    </a:ext>
                  </a:extLst>
                </a:gridCol>
                <a:gridCol w="2862161">
                  <a:extLst>
                    <a:ext uri="{9D8B030D-6E8A-4147-A177-3AD203B41FA5}">
                      <a16:colId xmlns:a16="http://schemas.microsoft.com/office/drawing/2014/main" val="20002"/>
                    </a:ext>
                  </a:extLst>
                </a:gridCol>
              </a:tblGrid>
              <a:tr h="370840">
                <a:tc>
                  <a:txBody>
                    <a:bodyPr/>
                    <a:lstStyle/>
                    <a:p>
                      <a:pPr algn="ctr"/>
                      <a:r>
                        <a:rPr lang="de-DE" sz="1600" b="1" dirty="0">
                          <a:solidFill>
                            <a:schemeClr val="tx1"/>
                          </a:solidFill>
                          <a:latin typeface="Arial" panose="020B0604020202020204" pitchFamily="34" charset="0"/>
                          <a:cs typeface="Arial" panose="020B0604020202020204" pitchFamily="34" charset="0"/>
                        </a:rPr>
                        <a:t>Thomas Lindemann</a:t>
                      </a:r>
                    </a:p>
                    <a:p>
                      <a:pPr algn="ctr"/>
                      <a:r>
                        <a:rPr lang="en-GB" sz="1600" b="0" dirty="0">
                          <a:solidFill>
                            <a:schemeClr val="tx1"/>
                          </a:solidFill>
                          <a:latin typeface="Arial" panose="020B0604020202020204" pitchFamily="34" charset="0"/>
                          <a:cs typeface="Arial" panose="020B0604020202020204" pitchFamily="34" charset="0"/>
                        </a:rPr>
                        <a:t>University</a:t>
                      </a:r>
                      <a:r>
                        <a:rPr lang="en-GB" sz="1600" b="0" baseline="0" dirty="0">
                          <a:solidFill>
                            <a:schemeClr val="tx1"/>
                          </a:solidFill>
                          <a:latin typeface="Arial" panose="020B0604020202020204" pitchFamily="34" charset="0"/>
                          <a:cs typeface="Arial" panose="020B0604020202020204" pitchFamily="34" charset="0"/>
                        </a:rPr>
                        <a:t> of Rostock</a:t>
                      </a:r>
                    </a:p>
                    <a:p>
                      <a:pPr algn="ctr"/>
                      <a:r>
                        <a:rPr lang="en-GB" sz="1600" b="0" baseline="0" dirty="0">
                          <a:solidFill>
                            <a:schemeClr val="tx1"/>
                          </a:solidFill>
                          <a:latin typeface="Arial" panose="020B0604020202020204" pitchFamily="34" charset="0"/>
                          <a:cs typeface="Arial" panose="020B0604020202020204" pitchFamily="34" charset="0"/>
                        </a:rPr>
                        <a:t>Germany</a:t>
                      </a:r>
                      <a:endParaRPr lang="de-DE"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1600" b="1" dirty="0">
                          <a:solidFill>
                            <a:schemeClr val="tx1"/>
                          </a:solidFill>
                          <a:latin typeface="Arial" panose="020B0604020202020204" pitchFamily="34" charset="0"/>
                          <a:cs typeface="Arial" panose="020B0604020202020204" pitchFamily="34" charset="0"/>
                        </a:rPr>
                        <a:t>Patrick</a:t>
                      </a:r>
                      <a:r>
                        <a:rPr lang="de-DE" sz="1600" b="1" baseline="0" dirty="0">
                          <a:solidFill>
                            <a:schemeClr val="tx1"/>
                          </a:solidFill>
                          <a:latin typeface="Arial" panose="020B0604020202020204" pitchFamily="34" charset="0"/>
                          <a:cs typeface="Arial" panose="020B0604020202020204" pitchFamily="34" charset="0"/>
                        </a:rPr>
                        <a:t> </a:t>
                      </a:r>
                      <a:r>
                        <a:rPr lang="de-DE" sz="1600" b="1" baseline="0" dirty="0" err="1">
                          <a:solidFill>
                            <a:schemeClr val="tx1"/>
                          </a:solidFill>
                          <a:latin typeface="Arial" panose="020B0604020202020204" pitchFamily="34" charset="0"/>
                          <a:cs typeface="Arial" panose="020B0604020202020204" pitchFamily="34" charset="0"/>
                        </a:rPr>
                        <a:t>Kaeding</a:t>
                      </a:r>
                      <a:endParaRPr lang="de-DE" sz="1600" b="1" baseline="0" dirty="0">
                        <a:solidFill>
                          <a:schemeClr val="tx1"/>
                        </a:solidFill>
                        <a:latin typeface="Arial" panose="020B0604020202020204" pitchFamily="34" charset="0"/>
                        <a:cs typeface="Arial" panose="020B0604020202020204" pitchFamily="34" charset="0"/>
                      </a:endParaRPr>
                    </a:p>
                    <a:p>
                      <a:pPr algn="ctr"/>
                      <a:r>
                        <a:rPr lang="en-GB" sz="1600" b="0" dirty="0">
                          <a:solidFill>
                            <a:schemeClr val="tx1"/>
                          </a:solidFill>
                          <a:latin typeface="Arial" panose="020B0604020202020204" pitchFamily="34" charset="0"/>
                          <a:cs typeface="Arial" panose="020B0604020202020204" pitchFamily="34" charset="0"/>
                        </a:rPr>
                        <a:t>University</a:t>
                      </a:r>
                      <a:r>
                        <a:rPr lang="en-GB" sz="1600" b="0" baseline="0" dirty="0">
                          <a:solidFill>
                            <a:schemeClr val="tx1"/>
                          </a:solidFill>
                          <a:latin typeface="Arial" panose="020B0604020202020204" pitchFamily="34" charset="0"/>
                          <a:cs typeface="Arial" panose="020B0604020202020204" pitchFamily="34" charset="0"/>
                        </a:rPr>
                        <a:t> of Rostock</a:t>
                      </a:r>
                    </a:p>
                    <a:p>
                      <a:pPr algn="ctr"/>
                      <a:r>
                        <a:rPr lang="en-GB" sz="1600" b="0" baseline="0" dirty="0">
                          <a:solidFill>
                            <a:schemeClr val="tx1"/>
                          </a:solidFill>
                          <a:latin typeface="Arial" panose="020B0604020202020204" pitchFamily="34" charset="0"/>
                          <a:cs typeface="Arial" panose="020B0604020202020204" pitchFamily="34" charset="0"/>
                        </a:rPr>
                        <a:t>Germany</a:t>
                      </a:r>
                      <a:endParaRPr lang="de-DE"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1600" b="1" dirty="0">
                          <a:solidFill>
                            <a:schemeClr val="tx1"/>
                          </a:solidFill>
                          <a:latin typeface="Arial" panose="020B0604020202020204" pitchFamily="34" charset="0"/>
                          <a:cs typeface="Arial" panose="020B0604020202020204" pitchFamily="34" charset="0"/>
                        </a:rPr>
                        <a:t>Angelo Ciaramella</a:t>
                      </a:r>
                      <a:endParaRPr lang="de-DE" sz="1600" b="1" baseline="0" dirty="0">
                        <a:solidFill>
                          <a:schemeClr val="tx1"/>
                        </a:solidFill>
                        <a:latin typeface="Arial" panose="020B0604020202020204" pitchFamily="34" charset="0"/>
                        <a:cs typeface="Arial" panose="020B0604020202020204" pitchFamily="34" charset="0"/>
                      </a:endParaRPr>
                    </a:p>
                    <a:p>
                      <a:pPr algn="ctr"/>
                      <a:r>
                        <a:rPr lang="en-US" sz="1600" b="0" dirty="0">
                          <a:solidFill>
                            <a:schemeClr val="tx1"/>
                          </a:solidFill>
                          <a:latin typeface="Arial" panose="020B0604020202020204" pitchFamily="34" charset="0"/>
                          <a:cs typeface="Arial" panose="020B0604020202020204" pitchFamily="34" charset="0"/>
                        </a:rPr>
                        <a:t>University of Naples Parthenope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254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3773E20-46CB-D931-492A-1C8C0D79E977}"/>
              </a:ext>
            </a:extLst>
          </p:cNvPr>
          <p:cNvSpPr>
            <a:spLocks noGrp="1"/>
          </p:cNvSpPr>
          <p:nvPr>
            <p:ph type="sldNum" sz="quarter" idx="12"/>
          </p:nvPr>
        </p:nvSpPr>
        <p:spPr/>
        <p:txBody>
          <a:bodyPr/>
          <a:lstStyle/>
          <a:p>
            <a:fld id="{D1C464C5-8E49-41BD-A1D6-FC6F049A48A1}" type="slidenum">
              <a:rPr lang="de-DE" smtClean="0"/>
              <a:pPr/>
              <a:t>10</a:t>
            </a:fld>
            <a:endParaRPr lang="de-DE" dirty="0"/>
          </a:p>
        </p:txBody>
      </p:sp>
      <p:sp>
        <p:nvSpPr>
          <p:cNvPr id="6" name="Fußzeilenplatzhalter 2">
            <a:extLst>
              <a:ext uri="{FF2B5EF4-FFF2-40B4-BE49-F238E27FC236}">
                <a16:creationId xmlns:a16="http://schemas.microsoft.com/office/drawing/2014/main" id="{2F03D8E4-6A65-BFDA-FADE-297B97E0F2CC}"/>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7" name="Datumsplatzhalter 3">
            <a:extLst>
              <a:ext uri="{FF2B5EF4-FFF2-40B4-BE49-F238E27FC236}">
                <a16:creationId xmlns:a16="http://schemas.microsoft.com/office/drawing/2014/main" id="{4DB0FAAB-3D8C-4460-ED0B-BCB2B9140EE3}"/>
              </a:ext>
            </a:extLst>
          </p:cNvPr>
          <p:cNvSpPr>
            <a:spLocks noGrp="1"/>
          </p:cNvSpPr>
          <p:nvPr>
            <p:ph type="dt" sz="half" idx="2"/>
          </p:nvPr>
        </p:nvSpPr>
        <p:spPr>
          <a:xfrm>
            <a:off x="143508" y="6569118"/>
            <a:ext cx="936104" cy="288882"/>
          </a:xfrm>
        </p:spPr>
        <p:txBody>
          <a:bodyPr/>
          <a:lstStyle/>
          <a:p>
            <a:r>
              <a:rPr lang="en-GB" dirty="0"/>
              <a:t>June 15, 2022</a:t>
            </a:r>
          </a:p>
        </p:txBody>
      </p:sp>
      <p:sp>
        <p:nvSpPr>
          <p:cNvPr id="8" name="Textfeld 7">
            <a:extLst>
              <a:ext uri="{FF2B5EF4-FFF2-40B4-BE49-F238E27FC236}">
                <a16:creationId xmlns:a16="http://schemas.microsoft.com/office/drawing/2014/main" id="{F15C1966-DA41-B953-88D0-55BDC56E8F40}"/>
              </a:ext>
            </a:extLst>
          </p:cNvPr>
          <p:cNvSpPr txBox="1"/>
          <p:nvPr/>
        </p:nvSpPr>
        <p:spPr>
          <a:xfrm>
            <a:off x="251520" y="1052736"/>
            <a:ext cx="8640960" cy="430887"/>
          </a:xfrm>
          <a:prstGeom prst="rect">
            <a:avLst/>
          </a:prstGeom>
          <a:noFill/>
        </p:spPr>
        <p:txBody>
          <a:bodyPr wrap="square" lIns="0" rtlCol="0">
            <a:spAutoFit/>
          </a:bodyPr>
          <a:lstStyle/>
          <a:p>
            <a:pPr algn="ctr"/>
            <a:r>
              <a:rPr lang="en-US" sz="2200" dirty="0">
                <a:latin typeface="Arial" pitchFamily="34" charset="0"/>
                <a:cs typeface="Arial" pitchFamily="34" charset="0"/>
              </a:rPr>
              <a:t>Damage Scenarios</a:t>
            </a:r>
            <a:endParaRPr lang="en-US" sz="2200" b="1" dirty="0">
              <a:solidFill>
                <a:srgbClr val="FF0000"/>
              </a:solidFill>
              <a:latin typeface="Arial" pitchFamily="34" charset="0"/>
              <a:cs typeface="Arial" pitchFamily="34" charset="0"/>
            </a:endParaRPr>
          </a:p>
        </p:txBody>
      </p:sp>
      <p:sp>
        <p:nvSpPr>
          <p:cNvPr id="14" name="Textfeld 13">
            <a:extLst>
              <a:ext uri="{FF2B5EF4-FFF2-40B4-BE49-F238E27FC236}">
                <a16:creationId xmlns:a16="http://schemas.microsoft.com/office/drawing/2014/main" id="{36FD22B8-65F8-6D48-89F9-FC3658ED0D41}"/>
              </a:ext>
            </a:extLst>
          </p:cNvPr>
          <p:cNvSpPr txBox="1"/>
          <p:nvPr/>
        </p:nvSpPr>
        <p:spPr>
          <a:xfrm>
            <a:off x="539551" y="5882985"/>
            <a:ext cx="3388664"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a:t>
            </a:r>
          </a:p>
        </p:txBody>
      </p:sp>
      <p:sp>
        <p:nvSpPr>
          <p:cNvPr id="16" name="Textfeld 7">
            <a:extLst>
              <a:ext uri="{FF2B5EF4-FFF2-40B4-BE49-F238E27FC236}">
                <a16:creationId xmlns:a16="http://schemas.microsoft.com/office/drawing/2014/main" id="{66E58C12-503A-970D-94EA-6335916219DC}"/>
              </a:ext>
            </a:extLst>
          </p:cNvPr>
          <p:cNvSpPr txBox="1"/>
          <p:nvPr/>
        </p:nvSpPr>
        <p:spPr>
          <a:xfrm>
            <a:off x="6444208" y="476672"/>
            <a:ext cx="252028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DNN Method</a:t>
            </a:r>
          </a:p>
        </p:txBody>
      </p:sp>
      <p:graphicFrame>
        <p:nvGraphicFramePr>
          <p:cNvPr id="18" name="Table 17">
            <a:extLst>
              <a:ext uri="{FF2B5EF4-FFF2-40B4-BE49-F238E27FC236}">
                <a16:creationId xmlns:a16="http://schemas.microsoft.com/office/drawing/2014/main" id="{92FA518A-B003-4BEE-6D3B-E79FE68316A4}"/>
              </a:ext>
            </a:extLst>
          </p:cNvPr>
          <p:cNvGraphicFramePr>
            <a:graphicFrameLocks noGrp="1"/>
          </p:cNvGraphicFramePr>
          <p:nvPr>
            <p:extLst>
              <p:ext uri="{D42A27DB-BD31-4B8C-83A1-F6EECF244321}">
                <p14:modId xmlns:p14="http://schemas.microsoft.com/office/powerpoint/2010/main" val="3154287789"/>
              </p:ext>
            </p:extLst>
          </p:nvPr>
        </p:nvGraphicFramePr>
        <p:xfrm>
          <a:off x="251520" y="1553073"/>
          <a:ext cx="4212468" cy="1899600"/>
        </p:xfrm>
        <a:graphic>
          <a:graphicData uri="http://schemas.openxmlformats.org/drawingml/2006/table">
            <a:tbl>
              <a:tblPr firstRow="1" firstCol="1" lastRow="1" bandRow="1" bandCol="1"/>
              <a:tblGrid>
                <a:gridCol w="1110559">
                  <a:extLst>
                    <a:ext uri="{9D8B030D-6E8A-4147-A177-3AD203B41FA5}">
                      <a16:colId xmlns:a16="http://schemas.microsoft.com/office/drawing/2014/main" val="4009547889"/>
                    </a:ext>
                  </a:extLst>
                </a:gridCol>
                <a:gridCol w="1455216">
                  <a:extLst>
                    <a:ext uri="{9D8B030D-6E8A-4147-A177-3AD203B41FA5}">
                      <a16:colId xmlns:a16="http://schemas.microsoft.com/office/drawing/2014/main" val="3282042288"/>
                    </a:ext>
                  </a:extLst>
                </a:gridCol>
                <a:gridCol w="1646693">
                  <a:extLst>
                    <a:ext uri="{9D8B030D-6E8A-4147-A177-3AD203B41FA5}">
                      <a16:colId xmlns:a16="http://schemas.microsoft.com/office/drawing/2014/main" val="3792801683"/>
                    </a:ext>
                  </a:extLst>
                </a:gridCol>
              </a:tblGrid>
              <a:tr h="350591">
                <a:tc>
                  <a:txBody>
                    <a:bodyPr/>
                    <a:lstStyle/>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Scenario</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Damage Width</a:t>
                      </a:r>
                    </a:p>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Extension</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Damage Height</a:t>
                      </a:r>
                    </a:p>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Extension (DB)</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737908"/>
                  </a:ext>
                </a:extLst>
              </a:tr>
              <a:tr h="219120">
                <a:tc>
                  <a:txBody>
                    <a:bodyPr/>
                    <a:lstStyle/>
                    <a:p>
                      <a:pPr indent="226695" algn="l"/>
                      <a:r>
                        <a:rPr lang="en-US" sz="1200" dirty="0">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393828"/>
                  </a:ext>
                </a:extLst>
              </a:tr>
              <a:tr h="219120">
                <a:tc>
                  <a:txBody>
                    <a:bodyPr/>
                    <a:lstStyle/>
                    <a:p>
                      <a:pPr indent="226695" algn="l"/>
                      <a:r>
                        <a:rPr lang="en-US" sz="1200">
                          <a:effectLst/>
                          <a:latin typeface="Arial" panose="020B0604020202020204" pitchFamily="34" charset="0"/>
                          <a:ea typeface="MS Mincho" panose="02020609040205080304" pitchFamily="49" charset="-128"/>
                          <a:cs typeface="Arial" panose="020B0604020202020204" pitchFamily="34" charset="0"/>
                        </a:rPr>
                        <a:t>Intact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826115"/>
                  </a:ext>
                </a:extLst>
              </a:tr>
              <a:tr h="219120">
                <a:tc>
                  <a:txBody>
                    <a:bodyPr/>
                    <a:lstStyle/>
                    <a:p>
                      <a:pPr indent="226695" algn="l"/>
                      <a:r>
                        <a:rPr lang="en-US" sz="1200">
                          <a:effectLst/>
                          <a:latin typeface="Arial" panose="020B0604020202020204" pitchFamily="34" charset="0"/>
                          <a:ea typeface="MS Mincho" panose="02020609040205080304" pitchFamily="49" charset="-128"/>
                          <a:cs typeface="Arial" panose="020B0604020202020204"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79977"/>
                  </a:ext>
                </a:extLst>
              </a:tr>
              <a:tr h="219120">
                <a:tc>
                  <a:txBody>
                    <a:bodyPr/>
                    <a:lstStyle/>
                    <a:p>
                      <a:pPr indent="226695" algn="l"/>
                      <a:r>
                        <a:rPr lang="en-US" sz="1200">
                          <a:effectLst/>
                          <a:latin typeface="Arial" panose="020B0604020202020204" pitchFamily="34" charset="0"/>
                          <a:ea typeface="MS Mincho" panose="02020609040205080304" pitchFamily="49" charset="-128"/>
                          <a:cs typeface="Arial" panose="020B0604020202020204"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891125"/>
                  </a:ext>
                </a:extLst>
              </a:tr>
              <a:tr h="219120">
                <a:tc>
                  <a:txBody>
                    <a:bodyPr/>
                    <a:lstStyle/>
                    <a:p>
                      <a:pPr indent="226695" algn="l"/>
                      <a:r>
                        <a:rPr lang="en-US" sz="1200">
                          <a:effectLst/>
                          <a:latin typeface="Arial" panose="020B0604020202020204" pitchFamily="34" charset="0"/>
                          <a:ea typeface="MS Mincho" panose="02020609040205080304" pitchFamily="49" charset="-128"/>
                          <a:cs typeface="Arial" panose="020B0604020202020204" pitchFamily="34"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a:effectLst/>
                          <a:latin typeface="Arial" panose="020B0604020202020204" pitchFamily="34" charset="0"/>
                          <a:ea typeface="MS Mincho" panose="02020609040205080304" pitchFamily="49" charset="-128"/>
                          <a:cs typeface="Arial" panose="020B0604020202020204" pitchFamily="34"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668554"/>
                  </a:ext>
                </a:extLst>
              </a:tr>
              <a:tr h="219120">
                <a:tc>
                  <a:txBody>
                    <a:bodyPr/>
                    <a:lstStyle/>
                    <a:p>
                      <a:pPr indent="226695" algn="l"/>
                      <a:r>
                        <a:rPr lang="en-US" sz="1200">
                          <a:effectLst/>
                          <a:latin typeface="Arial" panose="020B0604020202020204" pitchFamily="34" charset="0"/>
                          <a:ea typeface="MS Mincho" panose="02020609040205080304" pitchFamily="49" charset="-128"/>
                          <a:cs typeface="Arial" panose="020B0604020202020204" pitchFamily="34"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47864"/>
                  </a:ext>
                </a:extLst>
              </a:tr>
              <a:tr h="219120">
                <a:tc>
                  <a:txBody>
                    <a:bodyPr/>
                    <a:lstStyle/>
                    <a:p>
                      <a:pPr indent="226695" algn="l"/>
                      <a:r>
                        <a:rPr lang="en-US" sz="1200">
                          <a:effectLst/>
                          <a:latin typeface="Arial" panose="020B0604020202020204" pitchFamily="34" charset="0"/>
                          <a:ea typeface="MS Mincho" panose="02020609040205080304" pitchFamily="49" charset="-128"/>
                          <a:cs typeface="Arial" panose="020B0604020202020204" pitchFamily="34"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a:effectLst/>
                          <a:latin typeface="Arial" panose="020B0604020202020204" pitchFamily="34" charset="0"/>
                          <a:ea typeface="MS Mincho" panose="02020609040205080304" pitchFamily="49" charset="-128"/>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206985"/>
                  </a:ext>
                </a:extLst>
              </a:tr>
            </a:tbl>
          </a:graphicData>
        </a:graphic>
      </p:graphicFrame>
      <p:sp>
        <p:nvSpPr>
          <p:cNvPr id="19" name="TextBox 18">
            <a:extLst>
              <a:ext uri="{FF2B5EF4-FFF2-40B4-BE49-F238E27FC236}">
                <a16:creationId xmlns:a16="http://schemas.microsoft.com/office/drawing/2014/main" id="{1B09FAC9-0E80-8DA4-A545-B1BC7923D1C9}"/>
              </a:ext>
            </a:extLst>
          </p:cNvPr>
          <p:cNvSpPr txBox="1"/>
          <p:nvPr/>
        </p:nvSpPr>
        <p:spPr>
          <a:xfrm>
            <a:off x="4576931" y="1520788"/>
            <a:ext cx="4315549" cy="1754326"/>
          </a:xfrm>
          <a:prstGeom prst="rect">
            <a:avLst/>
          </a:prstGeom>
          <a:noFill/>
        </p:spPr>
        <p:txBody>
          <a:bodyPr wrap="square">
            <a:spAutoFit/>
          </a:bodyPr>
          <a:lstStyle/>
          <a:p>
            <a:pPr marL="342900" indent="-342900">
              <a:buFont typeface="Arial" panose="020B0604020202020204" pitchFamily="34" charset="0"/>
              <a:buChar char="•"/>
            </a:pPr>
            <a:r>
              <a:rPr lang="en-US" sz="1800" dirty="0">
                <a:effectLst/>
                <a:latin typeface="Arial" panose="020B0604020202020204" pitchFamily="34" charset="0"/>
                <a:ea typeface="MS Mincho" panose="02020609040205080304" pitchFamily="49" charset="-128"/>
                <a:cs typeface="Arial" panose="020B0604020202020204" pitchFamily="34" charset="0"/>
              </a:rPr>
              <a:t>Simulated cases have been chosen by increasing progressively damage height and damage width with respect to the vessel center line</a:t>
            </a:r>
          </a:p>
          <a:p>
            <a:pPr marL="342900" indent="-342900">
              <a:buFont typeface="Arial" panose="020B0604020202020204" pitchFamily="34" charset="0"/>
              <a:buChar char="•"/>
            </a:pPr>
            <a:r>
              <a:rPr lang="en-US" sz="1800" dirty="0">
                <a:solidFill>
                  <a:srgbClr val="FF0000"/>
                </a:solidFill>
                <a:latin typeface="Arial" panose="020B0604020202020204" pitchFamily="34" charset="0"/>
                <a:ea typeface="MS Mincho" panose="02020609040205080304" pitchFamily="49" charset="-128"/>
                <a:cs typeface="Arial" panose="020B0604020202020204" pitchFamily="34" charset="0"/>
              </a:rPr>
              <a:t>O</a:t>
            </a:r>
            <a:r>
              <a:rPr lang="en-US" sz="1800"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nly symmetrical damages have been considered </a:t>
            </a:r>
          </a:p>
        </p:txBody>
      </p:sp>
      <p:sp>
        <p:nvSpPr>
          <p:cNvPr id="17" name="TextBox 6">
            <a:extLst>
              <a:ext uri="{FF2B5EF4-FFF2-40B4-BE49-F238E27FC236}">
                <a16:creationId xmlns:a16="http://schemas.microsoft.com/office/drawing/2014/main" id="{003D1766-00BA-B574-ADD0-41C8F03B6278}"/>
              </a:ext>
            </a:extLst>
          </p:cNvPr>
          <p:cNvSpPr txBox="1"/>
          <p:nvPr/>
        </p:nvSpPr>
        <p:spPr>
          <a:xfrm>
            <a:off x="596260" y="3513395"/>
            <a:ext cx="220790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Scenario Intact</a:t>
            </a:r>
          </a:p>
        </p:txBody>
      </p:sp>
      <p:sp>
        <p:nvSpPr>
          <p:cNvPr id="20" name="TextBox 6">
            <a:extLst>
              <a:ext uri="{FF2B5EF4-FFF2-40B4-BE49-F238E27FC236}">
                <a16:creationId xmlns:a16="http://schemas.microsoft.com/office/drawing/2014/main" id="{C0436C65-408A-A5B6-8F6E-7866690DEEA7}"/>
              </a:ext>
            </a:extLst>
          </p:cNvPr>
          <p:cNvSpPr txBox="1"/>
          <p:nvPr/>
        </p:nvSpPr>
        <p:spPr>
          <a:xfrm>
            <a:off x="3471596" y="3520502"/>
            <a:ext cx="2207908"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Scenario A</a:t>
            </a:r>
          </a:p>
        </p:txBody>
      </p:sp>
      <p:sp>
        <p:nvSpPr>
          <p:cNvPr id="21" name="TextBox 6">
            <a:extLst>
              <a:ext uri="{FF2B5EF4-FFF2-40B4-BE49-F238E27FC236}">
                <a16:creationId xmlns:a16="http://schemas.microsoft.com/office/drawing/2014/main" id="{F7ED0CF9-FC08-DAC4-9DCE-275841EA5A2E}"/>
              </a:ext>
            </a:extLst>
          </p:cNvPr>
          <p:cNvSpPr txBox="1"/>
          <p:nvPr/>
        </p:nvSpPr>
        <p:spPr>
          <a:xfrm>
            <a:off x="6353952" y="3521075"/>
            <a:ext cx="2207908"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Scenario B</a:t>
            </a:r>
          </a:p>
        </p:txBody>
      </p:sp>
      <p:sp>
        <p:nvSpPr>
          <p:cNvPr id="22" name="TextBox 6">
            <a:extLst>
              <a:ext uri="{FF2B5EF4-FFF2-40B4-BE49-F238E27FC236}">
                <a16:creationId xmlns:a16="http://schemas.microsoft.com/office/drawing/2014/main" id="{DDDC28AD-BEBB-23BD-4326-2D537CB8700D}"/>
              </a:ext>
            </a:extLst>
          </p:cNvPr>
          <p:cNvSpPr txBox="1"/>
          <p:nvPr/>
        </p:nvSpPr>
        <p:spPr>
          <a:xfrm>
            <a:off x="599896" y="4977172"/>
            <a:ext cx="2207908"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Scenario C</a:t>
            </a:r>
          </a:p>
        </p:txBody>
      </p:sp>
      <p:sp>
        <p:nvSpPr>
          <p:cNvPr id="23" name="TextBox 6">
            <a:extLst>
              <a:ext uri="{FF2B5EF4-FFF2-40B4-BE49-F238E27FC236}">
                <a16:creationId xmlns:a16="http://schemas.microsoft.com/office/drawing/2014/main" id="{B0DB7C80-9EF5-3B24-95EF-DFCDBC3DBAA7}"/>
              </a:ext>
            </a:extLst>
          </p:cNvPr>
          <p:cNvSpPr txBox="1"/>
          <p:nvPr/>
        </p:nvSpPr>
        <p:spPr>
          <a:xfrm>
            <a:off x="3475191" y="5003858"/>
            <a:ext cx="2207908"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Scenario D</a:t>
            </a:r>
          </a:p>
        </p:txBody>
      </p:sp>
      <p:sp>
        <p:nvSpPr>
          <p:cNvPr id="24" name="TextBox 6">
            <a:extLst>
              <a:ext uri="{FF2B5EF4-FFF2-40B4-BE49-F238E27FC236}">
                <a16:creationId xmlns:a16="http://schemas.microsoft.com/office/drawing/2014/main" id="{3CF5C895-8636-E069-76AA-53B132F105DA}"/>
              </a:ext>
            </a:extLst>
          </p:cNvPr>
          <p:cNvSpPr txBox="1"/>
          <p:nvPr/>
        </p:nvSpPr>
        <p:spPr>
          <a:xfrm>
            <a:off x="6360536" y="5009681"/>
            <a:ext cx="2207908"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Scenario E</a:t>
            </a:r>
          </a:p>
        </p:txBody>
      </p:sp>
      <p:pic>
        <p:nvPicPr>
          <p:cNvPr id="13" name="Grafik 12">
            <a:extLst>
              <a:ext uri="{FF2B5EF4-FFF2-40B4-BE49-F238E27FC236}">
                <a16:creationId xmlns:a16="http://schemas.microsoft.com/office/drawing/2014/main" id="{D97479BA-ADA6-A6FB-2BB6-C55950ACB46F}"/>
              </a:ext>
            </a:extLst>
          </p:cNvPr>
          <p:cNvPicPr>
            <a:picLocks noChangeAspect="1"/>
          </p:cNvPicPr>
          <p:nvPr/>
        </p:nvPicPr>
        <p:blipFill>
          <a:blip r:embed="rId2"/>
          <a:stretch>
            <a:fillRect/>
          </a:stretch>
        </p:blipFill>
        <p:spPr>
          <a:xfrm>
            <a:off x="612000" y="3750319"/>
            <a:ext cx="2177872" cy="1281227"/>
          </a:xfrm>
          <a:prstGeom prst="rect">
            <a:avLst/>
          </a:prstGeom>
        </p:spPr>
      </p:pic>
      <p:pic>
        <p:nvPicPr>
          <p:cNvPr id="3" name="Grafik 2">
            <a:extLst>
              <a:ext uri="{FF2B5EF4-FFF2-40B4-BE49-F238E27FC236}">
                <a16:creationId xmlns:a16="http://schemas.microsoft.com/office/drawing/2014/main" id="{06BFFD9E-0F76-5B1B-C61B-8E78252356DB}"/>
              </a:ext>
            </a:extLst>
          </p:cNvPr>
          <p:cNvPicPr>
            <a:picLocks noChangeAspect="1"/>
          </p:cNvPicPr>
          <p:nvPr/>
        </p:nvPicPr>
        <p:blipFill>
          <a:blip r:embed="rId3"/>
          <a:stretch>
            <a:fillRect/>
          </a:stretch>
        </p:blipFill>
        <p:spPr>
          <a:xfrm>
            <a:off x="3485241" y="3751200"/>
            <a:ext cx="2177872" cy="1281227"/>
          </a:xfrm>
          <a:prstGeom prst="rect">
            <a:avLst/>
          </a:prstGeom>
        </p:spPr>
      </p:pic>
      <p:pic>
        <p:nvPicPr>
          <p:cNvPr id="4" name="Grafik 3">
            <a:extLst>
              <a:ext uri="{FF2B5EF4-FFF2-40B4-BE49-F238E27FC236}">
                <a16:creationId xmlns:a16="http://schemas.microsoft.com/office/drawing/2014/main" id="{DA113E9F-ED9C-016B-2BBF-208BB4FE9D8F}"/>
              </a:ext>
            </a:extLst>
          </p:cNvPr>
          <p:cNvPicPr>
            <a:picLocks noChangeAspect="1"/>
          </p:cNvPicPr>
          <p:nvPr/>
        </p:nvPicPr>
        <p:blipFill>
          <a:blip r:embed="rId4"/>
          <a:stretch>
            <a:fillRect/>
          </a:stretch>
        </p:blipFill>
        <p:spPr>
          <a:xfrm>
            <a:off x="6368970" y="3751200"/>
            <a:ext cx="2177872" cy="1281227"/>
          </a:xfrm>
          <a:prstGeom prst="rect">
            <a:avLst/>
          </a:prstGeom>
        </p:spPr>
      </p:pic>
      <p:pic>
        <p:nvPicPr>
          <p:cNvPr id="5" name="Grafik 4">
            <a:extLst>
              <a:ext uri="{FF2B5EF4-FFF2-40B4-BE49-F238E27FC236}">
                <a16:creationId xmlns:a16="http://schemas.microsoft.com/office/drawing/2014/main" id="{CFE4AD23-F0C9-EDDB-8D6B-7B37D23CEF1F}"/>
              </a:ext>
            </a:extLst>
          </p:cNvPr>
          <p:cNvPicPr>
            <a:picLocks noChangeAspect="1"/>
          </p:cNvPicPr>
          <p:nvPr/>
        </p:nvPicPr>
        <p:blipFill>
          <a:blip r:embed="rId5"/>
          <a:stretch>
            <a:fillRect/>
          </a:stretch>
        </p:blipFill>
        <p:spPr>
          <a:xfrm>
            <a:off x="611278" y="5220000"/>
            <a:ext cx="2177872" cy="1281227"/>
          </a:xfrm>
          <a:prstGeom prst="rect">
            <a:avLst/>
          </a:prstGeom>
        </p:spPr>
      </p:pic>
      <p:pic>
        <p:nvPicPr>
          <p:cNvPr id="9" name="Grafik 8">
            <a:extLst>
              <a:ext uri="{FF2B5EF4-FFF2-40B4-BE49-F238E27FC236}">
                <a16:creationId xmlns:a16="http://schemas.microsoft.com/office/drawing/2014/main" id="{6195D359-6939-EEFC-2152-FA5079A3EA28}"/>
              </a:ext>
            </a:extLst>
          </p:cNvPr>
          <p:cNvPicPr>
            <a:picLocks noChangeAspect="1"/>
          </p:cNvPicPr>
          <p:nvPr/>
        </p:nvPicPr>
        <p:blipFill>
          <a:blip r:embed="rId6"/>
          <a:stretch>
            <a:fillRect/>
          </a:stretch>
        </p:blipFill>
        <p:spPr>
          <a:xfrm>
            <a:off x="3484800" y="5220913"/>
            <a:ext cx="2177872" cy="1281227"/>
          </a:xfrm>
          <a:prstGeom prst="rect">
            <a:avLst/>
          </a:prstGeom>
        </p:spPr>
      </p:pic>
      <p:pic>
        <p:nvPicPr>
          <p:cNvPr id="10" name="Grafik 9">
            <a:extLst>
              <a:ext uri="{FF2B5EF4-FFF2-40B4-BE49-F238E27FC236}">
                <a16:creationId xmlns:a16="http://schemas.microsoft.com/office/drawing/2014/main" id="{1E5A853A-BE38-582A-5FFC-E1E36F35FF2F}"/>
              </a:ext>
            </a:extLst>
          </p:cNvPr>
          <p:cNvPicPr>
            <a:picLocks noChangeAspect="1"/>
          </p:cNvPicPr>
          <p:nvPr/>
        </p:nvPicPr>
        <p:blipFill>
          <a:blip r:embed="rId7"/>
          <a:stretch>
            <a:fillRect/>
          </a:stretch>
        </p:blipFill>
        <p:spPr>
          <a:xfrm>
            <a:off x="6368400" y="5220000"/>
            <a:ext cx="2177872" cy="1281227"/>
          </a:xfrm>
          <a:prstGeom prst="rect">
            <a:avLst/>
          </a:prstGeom>
        </p:spPr>
      </p:pic>
    </p:spTree>
    <p:extLst>
      <p:ext uri="{BB962C8B-B14F-4D97-AF65-F5344CB8AC3E}">
        <p14:creationId xmlns:p14="http://schemas.microsoft.com/office/powerpoint/2010/main" val="148500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7841C5B-6B5D-C47A-BD24-5F2E5D152561}"/>
              </a:ext>
            </a:extLst>
          </p:cNvPr>
          <p:cNvSpPr>
            <a:spLocks noGrp="1"/>
          </p:cNvSpPr>
          <p:nvPr>
            <p:ph type="sldNum" sz="quarter" idx="12"/>
          </p:nvPr>
        </p:nvSpPr>
        <p:spPr/>
        <p:txBody>
          <a:bodyPr/>
          <a:lstStyle/>
          <a:p>
            <a:fld id="{D1C464C5-8E49-41BD-A1D6-FC6F049A48A1}" type="slidenum">
              <a:rPr lang="de-DE" smtClean="0"/>
              <a:pPr/>
              <a:t>11</a:t>
            </a:fld>
            <a:endParaRPr lang="de-DE" dirty="0"/>
          </a:p>
        </p:txBody>
      </p:sp>
      <p:sp>
        <p:nvSpPr>
          <p:cNvPr id="5" name="Textfeld 4">
            <a:extLst>
              <a:ext uri="{FF2B5EF4-FFF2-40B4-BE49-F238E27FC236}">
                <a16:creationId xmlns:a16="http://schemas.microsoft.com/office/drawing/2014/main" id="{7454089D-7670-97D1-2D4E-76A1C43F8641}"/>
              </a:ext>
            </a:extLst>
          </p:cNvPr>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DNN Method</a:t>
            </a:r>
          </a:p>
        </p:txBody>
      </p:sp>
      <p:sp>
        <p:nvSpPr>
          <p:cNvPr id="6" name="Fußzeilenplatzhalter 2">
            <a:extLst>
              <a:ext uri="{FF2B5EF4-FFF2-40B4-BE49-F238E27FC236}">
                <a16:creationId xmlns:a16="http://schemas.microsoft.com/office/drawing/2014/main" id="{034C9695-1F51-1803-2080-DCCCEB534282}"/>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7" name="Datumsplatzhalter 3">
            <a:extLst>
              <a:ext uri="{FF2B5EF4-FFF2-40B4-BE49-F238E27FC236}">
                <a16:creationId xmlns:a16="http://schemas.microsoft.com/office/drawing/2014/main" id="{398FFC63-FCAE-96EB-E00F-6537C806438E}"/>
              </a:ext>
            </a:extLst>
          </p:cNvPr>
          <p:cNvSpPr>
            <a:spLocks noGrp="1"/>
          </p:cNvSpPr>
          <p:nvPr>
            <p:ph type="dt" sz="half" idx="2"/>
          </p:nvPr>
        </p:nvSpPr>
        <p:spPr>
          <a:xfrm>
            <a:off x="143508" y="6569118"/>
            <a:ext cx="936104" cy="288882"/>
          </a:xfrm>
        </p:spPr>
        <p:txBody>
          <a:bodyPr/>
          <a:lstStyle/>
          <a:p>
            <a:r>
              <a:rPr lang="en-GB" dirty="0"/>
              <a:t>June 15, 2022</a:t>
            </a:r>
          </a:p>
        </p:txBody>
      </p:sp>
      <p:sp>
        <p:nvSpPr>
          <p:cNvPr id="8" name="Textfeld 7">
            <a:extLst>
              <a:ext uri="{FF2B5EF4-FFF2-40B4-BE49-F238E27FC236}">
                <a16:creationId xmlns:a16="http://schemas.microsoft.com/office/drawing/2014/main" id="{E485DA25-EEF3-8774-6A85-97039C4969E8}"/>
              </a:ext>
            </a:extLst>
          </p:cNvPr>
          <p:cNvSpPr txBox="1"/>
          <p:nvPr/>
        </p:nvSpPr>
        <p:spPr>
          <a:xfrm>
            <a:off x="251520" y="1102117"/>
            <a:ext cx="8640960" cy="430887"/>
          </a:xfrm>
          <a:prstGeom prst="rect">
            <a:avLst/>
          </a:prstGeom>
          <a:noFill/>
        </p:spPr>
        <p:txBody>
          <a:bodyPr wrap="square" lIns="0" rtlCol="0">
            <a:spAutoFit/>
          </a:bodyPr>
          <a:lstStyle/>
          <a:p>
            <a:pPr algn="ctr"/>
            <a:r>
              <a:rPr lang="en-US" sz="2200" dirty="0">
                <a:latin typeface="Arial" pitchFamily="34" charset="0"/>
                <a:cs typeface="Arial" pitchFamily="34" charset="0"/>
              </a:rPr>
              <a:t>DNN Architecture</a:t>
            </a:r>
            <a:endParaRPr lang="en-US" sz="2200" b="1" dirty="0">
              <a:solidFill>
                <a:srgbClr val="FF0000"/>
              </a:solidFill>
              <a:latin typeface="Arial" pitchFamily="34" charset="0"/>
              <a:cs typeface="Arial" pitchFamily="34" charset="0"/>
            </a:endParaRPr>
          </a:p>
        </p:txBody>
      </p:sp>
      <p:pic>
        <p:nvPicPr>
          <p:cNvPr id="10" name="Immagine 15">
            <a:extLst>
              <a:ext uri="{FF2B5EF4-FFF2-40B4-BE49-F238E27FC236}">
                <a16:creationId xmlns:a16="http://schemas.microsoft.com/office/drawing/2014/main" id="{E97AD7DD-9861-2359-11DF-A9EE0311B5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7" y="1628800"/>
            <a:ext cx="6160979" cy="4738629"/>
          </a:xfrm>
          <a:prstGeom prst="rect">
            <a:avLst/>
          </a:prstGeom>
          <a:noFill/>
          <a:ln>
            <a:noFill/>
          </a:ln>
        </p:spPr>
      </p:pic>
      <p:sp>
        <p:nvSpPr>
          <p:cNvPr id="11" name="TextBox 10">
            <a:extLst>
              <a:ext uri="{FF2B5EF4-FFF2-40B4-BE49-F238E27FC236}">
                <a16:creationId xmlns:a16="http://schemas.microsoft.com/office/drawing/2014/main" id="{6EAF071A-7467-9C73-D6CA-AD2A6623935C}"/>
              </a:ext>
            </a:extLst>
          </p:cNvPr>
          <p:cNvSpPr txBox="1"/>
          <p:nvPr/>
        </p:nvSpPr>
        <p:spPr>
          <a:xfrm>
            <a:off x="6857600" y="1628800"/>
            <a:ext cx="1927626" cy="4247317"/>
          </a:xfrm>
          <a:prstGeom prst="rect">
            <a:avLst/>
          </a:prstGeom>
          <a:noFill/>
        </p:spPr>
        <p:txBody>
          <a:bodyPr wrap="square">
            <a:spAutoFit/>
          </a:bodyPr>
          <a:lstStyle/>
          <a:p>
            <a:r>
              <a:rPr lang="en-US" sz="1800" dirty="0">
                <a:latin typeface="Arial" panose="020B0604020202020204" pitchFamily="34" charset="0"/>
                <a:ea typeface="MS Mincho" panose="02020609040205080304" pitchFamily="49" charset="-128"/>
                <a:cs typeface="Arial" panose="020B0604020202020204" pitchFamily="34" charset="0"/>
              </a:rPr>
              <a:t>Due to limited number of data and features, the input layer is composed of not only the initial parameters (green bullets), but a slightly data augmentation is performed to extrapolate more information (light blue bullets)</a:t>
            </a:r>
          </a:p>
        </p:txBody>
      </p:sp>
    </p:spTree>
    <p:extLst>
      <p:ext uri="{BB962C8B-B14F-4D97-AF65-F5344CB8AC3E}">
        <p14:creationId xmlns:p14="http://schemas.microsoft.com/office/powerpoint/2010/main" val="227773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12</a:t>
            </a:fld>
            <a:endParaRPr lang="de-DE" dirty="0"/>
          </a:p>
        </p:txBody>
      </p:sp>
      <p:cxnSp>
        <p:nvCxnSpPr>
          <p:cNvPr id="6" name="Gerade Verbindung 7"/>
          <p:cNvCxnSpPr/>
          <p:nvPr/>
        </p:nvCxnSpPr>
        <p:spPr>
          <a:xfrm>
            <a:off x="215516" y="1701256"/>
            <a:ext cx="0" cy="3384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53541" y="3645024"/>
            <a:ext cx="144016" cy="144016"/>
          </a:xfrm>
          <a:prstGeom prst="ellipse">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feld 7"/>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Overview</a:t>
            </a:r>
          </a:p>
        </p:txBody>
      </p:sp>
      <p:sp>
        <p:nvSpPr>
          <p:cNvPr id="10" name="Fußzeilenplatzhalter 2">
            <a:extLst>
              <a:ext uri="{FF2B5EF4-FFF2-40B4-BE49-F238E27FC236}">
                <a16:creationId xmlns:a16="http://schemas.microsoft.com/office/drawing/2014/main" id="{DF1B14F0-A1F7-A9AA-CB49-32AB30F2E21A}"/>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1" name="Datumsplatzhalter 3">
            <a:extLst>
              <a:ext uri="{FF2B5EF4-FFF2-40B4-BE49-F238E27FC236}">
                <a16:creationId xmlns:a16="http://schemas.microsoft.com/office/drawing/2014/main" id="{AF5BDB7F-7D04-A20E-8604-62BD1139A008}"/>
              </a:ext>
            </a:extLst>
          </p:cNvPr>
          <p:cNvSpPr>
            <a:spLocks noGrp="1"/>
          </p:cNvSpPr>
          <p:nvPr>
            <p:ph type="dt" sz="half" idx="2"/>
          </p:nvPr>
        </p:nvSpPr>
        <p:spPr>
          <a:xfrm>
            <a:off x="143508" y="6569118"/>
            <a:ext cx="936104" cy="288882"/>
          </a:xfrm>
        </p:spPr>
        <p:txBody>
          <a:bodyPr/>
          <a:lstStyle/>
          <a:p>
            <a:r>
              <a:rPr lang="en-GB" dirty="0"/>
              <a:t>June 15, 2022</a:t>
            </a:r>
          </a:p>
        </p:txBody>
      </p:sp>
      <p:sp>
        <p:nvSpPr>
          <p:cNvPr id="9" name="Textfeld 8">
            <a:extLst>
              <a:ext uri="{FF2B5EF4-FFF2-40B4-BE49-F238E27FC236}">
                <a16:creationId xmlns:a16="http://schemas.microsoft.com/office/drawing/2014/main" id="{A7C73C1D-6D95-E5D9-377D-A7AE09EE2E55}"/>
              </a:ext>
            </a:extLst>
          </p:cNvPr>
          <p:cNvSpPr txBox="1"/>
          <p:nvPr/>
        </p:nvSpPr>
        <p:spPr>
          <a:xfrm>
            <a:off x="539552" y="1484784"/>
            <a:ext cx="8388932" cy="3816429"/>
          </a:xfrm>
          <a:prstGeom prst="rect">
            <a:avLst/>
          </a:prstGeom>
          <a:noFill/>
        </p:spPr>
        <p:txBody>
          <a:bodyPr wrap="square" lIns="0" rtlCol="0">
            <a:spAutoFit/>
          </a:bodyPr>
          <a:lstStyle/>
          <a:p>
            <a:r>
              <a:rPr lang="en-US" sz="2200" dirty="0">
                <a:latin typeface="Arial" panose="020B0604020202020204" pitchFamily="34" charset="0"/>
                <a:cs typeface="Arial" panose="020B0604020202020204" pitchFamily="34" charset="0"/>
              </a:rPr>
              <a:t>Introduction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Motivation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DNN Method</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Results: Leave-one-out technique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Wild Data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194264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811E9BF-9B39-DA70-C409-786DC99FB100}"/>
              </a:ext>
            </a:extLst>
          </p:cNvPr>
          <p:cNvSpPr>
            <a:spLocks noGrp="1"/>
          </p:cNvSpPr>
          <p:nvPr>
            <p:ph type="sldNum" sz="quarter" idx="12"/>
          </p:nvPr>
        </p:nvSpPr>
        <p:spPr/>
        <p:txBody>
          <a:bodyPr/>
          <a:lstStyle/>
          <a:p>
            <a:fld id="{D1C464C5-8E49-41BD-A1D6-FC6F049A48A1}" type="slidenum">
              <a:rPr lang="de-DE" smtClean="0"/>
              <a:pPr/>
              <a:t>13</a:t>
            </a:fld>
            <a:endParaRPr lang="de-DE" dirty="0"/>
          </a:p>
        </p:txBody>
      </p:sp>
      <p:sp>
        <p:nvSpPr>
          <p:cNvPr id="5" name="Textfeld 4">
            <a:extLst>
              <a:ext uri="{FF2B5EF4-FFF2-40B4-BE49-F238E27FC236}">
                <a16:creationId xmlns:a16="http://schemas.microsoft.com/office/drawing/2014/main" id="{B478FB1A-F940-400C-87BB-ECFCD6FF80C9}"/>
              </a:ext>
            </a:extLst>
          </p:cNvPr>
          <p:cNvSpPr txBox="1"/>
          <p:nvPr/>
        </p:nvSpPr>
        <p:spPr>
          <a:xfrm>
            <a:off x="6372200" y="476672"/>
            <a:ext cx="2592288" cy="323165"/>
          </a:xfrm>
          <a:prstGeom prst="rect">
            <a:avLst/>
          </a:prstGeom>
          <a:noFill/>
        </p:spPr>
        <p:txBody>
          <a:bodyPr wrap="square" bIns="0" rtlCol="0">
            <a:spAutoFit/>
          </a:bodyPr>
          <a:lstStyle/>
          <a:p>
            <a:pPr algn="r"/>
            <a:r>
              <a:rPr lang="en-US" sz="1800" dirty="0">
                <a:latin typeface="Arial" panose="020B0604020202020204" pitchFamily="34" charset="0"/>
                <a:cs typeface="Arial" panose="020B0604020202020204" pitchFamily="34" charset="0"/>
              </a:rPr>
              <a:t>Results: Leave-one-out</a:t>
            </a:r>
          </a:p>
        </p:txBody>
      </p:sp>
      <p:sp>
        <p:nvSpPr>
          <p:cNvPr id="6" name="Fußzeilenplatzhalter 2">
            <a:extLst>
              <a:ext uri="{FF2B5EF4-FFF2-40B4-BE49-F238E27FC236}">
                <a16:creationId xmlns:a16="http://schemas.microsoft.com/office/drawing/2014/main" id="{C24080CB-4826-B6B0-5F53-E04772A312B3}"/>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7" name="Datumsplatzhalter 3">
            <a:extLst>
              <a:ext uri="{FF2B5EF4-FFF2-40B4-BE49-F238E27FC236}">
                <a16:creationId xmlns:a16="http://schemas.microsoft.com/office/drawing/2014/main" id="{06DB063E-B886-331E-184E-CE64E1724ED0}"/>
              </a:ext>
            </a:extLst>
          </p:cNvPr>
          <p:cNvSpPr>
            <a:spLocks noGrp="1"/>
          </p:cNvSpPr>
          <p:nvPr>
            <p:ph type="dt" sz="half" idx="2"/>
          </p:nvPr>
        </p:nvSpPr>
        <p:spPr>
          <a:xfrm>
            <a:off x="143508" y="6569118"/>
            <a:ext cx="936104" cy="288882"/>
          </a:xfrm>
        </p:spPr>
        <p:txBody>
          <a:bodyPr/>
          <a:lstStyle/>
          <a:p>
            <a:r>
              <a:rPr lang="en-GB" dirty="0"/>
              <a:t>June 15, 2022</a:t>
            </a:r>
          </a:p>
        </p:txBody>
      </p:sp>
      <p:sp>
        <p:nvSpPr>
          <p:cNvPr id="13" name="Textfeld 12">
            <a:extLst>
              <a:ext uri="{FF2B5EF4-FFF2-40B4-BE49-F238E27FC236}">
                <a16:creationId xmlns:a16="http://schemas.microsoft.com/office/drawing/2014/main" id="{A4DE1B04-662A-D517-4032-7EA9A203898C}"/>
              </a:ext>
            </a:extLst>
          </p:cNvPr>
          <p:cNvSpPr txBox="1"/>
          <p:nvPr/>
        </p:nvSpPr>
        <p:spPr>
          <a:xfrm>
            <a:off x="251520" y="2348880"/>
            <a:ext cx="430253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Double Hull Oil Tanker (Scenario Intact)</a:t>
            </a:r>
          </a:p>
        </p:txBody>
      </p:sp>
      <p:sp>
        <p:nvSpPr>
          <p:cNvPr id="19" name="Textfeld 18">
            <a:extLst>
              <a:ext uri="{FF2B5EF4-FFF2-40B4-BE49-F238E27FC236}">
                <a16:creationId xmlns:a16="http://schemas.microsoft.com/office/drawing/2014/main" id="{4A813F1B-48D7-6ECA-39E5-CB00ED6CB72B}"/>
              </a:ext>
            </a:extLst>
          </p:cNvPr>
          <p:cNvSpPr txBox="1"/>
          <p:nvPr/>
        </p:nvSpPr>
        <p:spPr>
          <a:xfrm>
            <a:off x="251520" y="1052736"/>
            <a:ext cx="8640960" cy="769441"/>
          </a:xfrm>
          <a:prstGeom prst="rect">
            <a:avLst/>
          </a:prstGeom>
          <a:noFill/>
        </p:spPr>
        <p:txBody>
          <a:bodyPr wrap="square" lIns="0" rtlCol="0">
            <a:spAutoFit/>
          </a:bodyPr>
          <a:lstStyle/>
          <a:p>
            <a:pPr algn="ctr"/>
            <a:r>
              <a:rPr lang="en-US" sz="2200" dirty="0">
                <a:latin typeface="Arial" pitchFamily="34" charset="0"/>
                <a:cs typeface="Arial" pitchFamily="34" charset="0"/>
              </a:rPr>
              <a:t>Neutral Axis Displacement Prediction</a:t>
            </a:r>
          </a:p>
          <a:p>
            <a:pPr algn="ctr"/>
            <a:r>
              <a:rPr lang="en-US" sz="2200" b="1" dirty="0">
                <a:latin typeface="Arial" pitchFamily="34" charset="0"/>
                <a:cs typeface="Arial" pitchFamily="34" charset="0"/>
              </a:rPr>
              <a:t>Leave-on-out approach to validate DNN</a:t>
            </a:r>
            <a:endParaRPr lang="en-US" sz="2200" b="1" dirty="0">
              <a:solidFill>
                <a:srgbClr val="FF0000"/>
              </a:solidFill>
              <a:latin typeface="Arial" pitchFamily="34" charset="0"/>
              <a:cs typeface="Arial" pitchFamily="34" charset="0"/>
            </a:endParaRPr>
          </a:p>
        </p:txBody>
      </p:sp>
      <p:sp>
        <p:nvSpPr>
          <p:cNvPr id="21" name="Textfeld 20">
            <a:extLst>
              <a:ext uri="{FF2B5EF4-FFF2-40B4-BE49-F238E27FC236}">
                <a16:creationId xmlns:a16="http://schemas.microsoft.com/office/drawing/2014/main" id="{3BC71F07-F7D8-F74C-73E8-2465733B3E32}"/>
              </a:ext>
            </a:extLst>
          </p:cNvPr>
          <p:cNvSpPr txBox="1"/>
          <p:nvPr/>
        </p:nvSpPr>
        <p:spPr>
          <a:xfrm>
            <a:off x="4589942" y="2348880"/>
            <a:ext cx="430253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Double Hull Oil Tanker (Scenario D)</a:t>
            </a:r>
          </a:p>
        </p:txBody>
      </p:sp>
      <p:pic>
        <p:nvPicPr>
          <p:cNvPr id="4" name="Grafik 3">
            <a:extLst>
              <a:ext uri="{FF2B5EF4-FFF2-40B4-BE49-F238E27FC236}">
                <a16:creationId xmlns:a16="http://schemas.microsoft.com/office/drawing/2014/main" id="{2C5B6AC5-A645-9E37-01B3-824463A99F50}"/>
              </a:ext>
            </a:extLst>
          </p:cNvPr>
          <p:cNvPicPr>
            <a:picLocks noChangeAspect="1"/>
          </p:cNvPicPr>
          <p:nvPr/>
        </p:nvPicPr>
        <p:blipFill>
          <a:blip r:embed="rId3"/>
          <a:stretch>
            <a:fillRect/>
          </a:stretch>
        </p:blipFill>
        <p:spPr>
          <a:xfrm>
            <a:off x="273212" y="2744103"/>
            <a:ext cx="4316730" cy="2852928"/>
          </a:xfrm>
          <a:prstGeom prst="rect">
            <a:avLst/>
          </a:prstGeom>
        </p:spPr>
      </p:pic>
      <p:pic>
        <p:nvPicPr>
          <p:cNvPr id="8" name="Grafik 7">
            <a:extLst>
              <a:ext uri="{FF2B5EF4-FFF2-40B4-BE49-F238E27FC236}">
                <a16:creationId xmlns:a16="http://schemas.microsoft.com/office/drawing/2014/main" id="{48208966-A70A-C3CA-D333-D6E521BBA128}"/>
              </a:ext>
            </a:extLst>
          </p:cNvPr>
          <p:cNvPicPr>
            <a:picLocks noChangeAspect="1"/>
          </p:cNvPicPr>
          <p:nvPr/>
        </p:nvPicPr>
        <p:blipFill>
          <a:blip r:embed="rId4"/>
          <a:stretch>
            <a:fillRect/>
          </a:stretch>
        </p:blipFill>
        <p:spPr>
          <a:xfrm>
            <a:off x="4589942" y="2744103"/>
            <a:ext cx="4321302" cy="2852928"/>
          </a:xfrm>
          <a:prstGeom prst="rect">
            <a:avLst/>
          </a:prstGeom>
        </p:spPr>
      </p:pic>
    </p:spTree>
    <p:extLst>
      <p:ext uri="{BB962C8B-B14F-4D97-AF65-F5344CB8AC3E}">
        <p14:creationId xmlns:p14="http://schemas.microsoft.com/office/powerpoint/2010/main" val="201299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811E9BF-9B39-DA70-C409-786DC99FB100}"/>
              </a:ext>
            </a:extLst>
          </p:cNvPr>
          <p:cNvSpPr>
            <a:spLocks noGrp="1"/>
          </p:cNvSpPr>
          <p:nvPr>
            <p:ph type="sldNum" sz="quarter" idx="12"/>
          </p:nvPr>
        </p:nvSpPr>
        <p:spPr/>
        <p:txBody>
          <a:bodyPr/>
          <a:lstStyle/>
          <a:p>
            <a:fld id="{D1C464C5-8E49-41BD-A1D6-FC6F049A48A1}" type="slidenum">
              <a:rPr lang="de-DE" smtClean="0"/>
              <a:pPr/>
              <a:t>14</a:t>
            </a:fld>
            <a:endParaRPr lang="de-DE" dirty="0"/>
          </a:p>
        </p:txBody>
      </p:sp>
      <p:sp>
        <p:nvSpPr>
          <p:cNvPr id="5" name="Textfeld 4">
            <a:extLst>
              <a:ext uri="{FF2B5EF4-FFF2-40B4-BE49-F238E27FC236}">
                <a16:creationId xmlns:a16="http://schemas.microsoft.com/office/drawing/2014/main" id="{B478FB1A-F940-400C-87BB-ECFCD6FF80C9}"/>
              </a:ext>
            </a:extLst>
          </p:cNvPr>
          <p:cNvSpPr txBox="1"/>
          <p:nvPr/>
        </p:nvSpPr>
        <p:spPr>
          <a:xfrm>
            <a:off x="6372200" y="476672"/>
            <a:ext cx="2592288" cy="323165"/>
          </a:xfrm>
          <a:prstGeom prst="rect">
            <a:avLst/>
          </a:prstGeom>
          <a:noFill/>
        </p:spPr>
        <p:txBody>
          <a:bodyPr wrap="square" bIns="0" rtlCol="0">
            <a:spAutoFit/>
          </a:bodyPr>
          <a:lstStyle/>
          <a:p>
            <a:pPr algn="r"/>
            <a:r>
              <a:rPr lang="en-US" sz="1800" dirty="0">
                <a:latin typeface="Arial" panose="020B0604020202020204" pitchFamily="34" charset="0"/>
                <a:cs typeface="Arial" panose="020B0604020202020204" pitchFamily="34" charset="0"/>
              </a:rPr>
              <a:t>Results: Leave-one-out</a:t>
            </a:r>
          </a:p>
        </p:txBody>
      </p:sp>
      <p:sp>
        <p:nvSpPr>
          <p:cNvPr id="6" name="Fußzeilenplatzhalter 2">
            <a:extLst>
              <a:ext uri="{FF2B5EF4-FFF2-40B4-BE49-F238E27FC236}">
                <a16:creationId xmlns:a16="http://schemas.microsoft.com/office/drawing/2014/main" id="{C24080CB-4826-B6B0-5F53-E04772A312B3}"/>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7" name="Datumsplatzhalter 3">
            <a:extLst>
              <a:ext uri="{FF2B5EF4-FFF2-40B4-BE49-F238E27FC236}">
                <a16:creationId xmlns:a16="http://schemas.microsoft.com/office/drawing/2014/main" id="{06DB063E-B886-331E-184E-CE64E1724ED0}"/>
              </a:ext>
            </a:extLst>
          </p:cNvPr>
          <p:cNvSpPr>
            <a:spLocks noGrp="1"/>
          </p:cNvSpPr>
          <p:nvPr>
            <p:ph type="dt" sz="half" idx="2"/>
          </p:nvPr>
        </p:nvSpPr>
        <p:spPr>
          <a:xfrm>
            <a:off x="143508" y="6569118"/>
            <a:ext cx="936104" cy="288882"/>
          </a:xfrm>
        </p:spPr>
        <p:txBody>
          <a:bodyPr/>
          <a:lstStyle/>
          <a:p>
            <a:r>
              <a:rPr lang="en-GB" dirty="0"/>
              <a:t>June 15, 2022</a:t>
            </a:r>
          </a:p>
        </p:txBody>
      </p:sp>
      <p:sp>
        <p:nvSpPr>
          <p:cNvPr id="19" name="Textfeld 18">
            <a:extLst>
              <a:ext uri="{FF2B5EF4-FFF2-40B4-BE49-F238E27FC236}">
                <a16:creationId xmlns:a16="http://schemas.microsoft.com/office/drawing/2014/main" id="{4A813F1B-48D7-6ECA-39E5-CB00ED6CB72B}"/>
              </a:ext>
            </a:extLst>
          </p:cNvPr>
          <p:cNvSpPr txBox="1"/>
          <p:nvPr/>
        </p:nvSpPr>
        <p:spPr>
          <a:xfrm>
            <a:off x="251520" y="1052736"/>
            <a:ext cx="8640960" cy="769441"/>
          </a:xfrm>
          <a:prstGeom prst="rect">
            <a:avLst/>
          </a:prstGeom>
          <a:noFill/>
        </p:spPr>
        <p:txBody>
          <a:bodyPr wrap="square" lIns="0" rtlCol="0">
            <a:spAutoFit/>
          </a:bodyPr>
          <a:lstStyle/>
          <a:p>
            <a:pPr algn="ctr"/>
            <a:r>
              <a:rPr lang="en-US" sz="2200" dirty="0">
                <a:latin typeface="Arial" pitchFamily="34" charset="0"/>
                <a:cs typeface="Arial" pitchFamily="34" charset="0"/>
              </a:rPr>
              <a:t>Neutral Axis Displacement Prediction</a:t>
            </a:r>
          </a:p>
          <a:p>
            <a:pPr algn="ctr"/>
            <a:r>
              <a:rPr lang="en-US" sz="2200" b="1" dirty="0">
                <a:latin typeface="Arial" pitchFamily="34" charset="0"/>
                <a:cs typeface="Arial" pitchFamily="34" charset="0"/>
              </a:rPr>
              <a:t>Leave-on-out approach to validate DNN</a:t>
            </a:r>
            <a:endParaRPr lang="en-US" sz="2200" b="1" dirty="0">
              <a:solidFill>
                <a:srgbClr val="FF0000"/>
              </a:solidFill>
              <a:latin typeface="Arial" pitchFamily="34" charset="0"/>
              <a:cs typeface="Arial" pitchFamily="34" charset="0"/>
            </a:endParaRPr>
          </a:p>
        </p:txBody>
      </p:sp>
      <p:sp>
        <p:nvSpPr>
          <p:cNvPr id="20" name="Textfeld 19">
            <a:extLst>
              <a:ext uri="{FF2B5EF4-FFF2-40B4-BE49-F238E27FC236}">
                <a16:creationId xmlns:a16="http://schemas.microsoft.com/office/drawing/2014/main" id="{576FEF46-2FC5-1482-FFA9-A87570278800}"/>
              </a:ext>
            </a:extLst>
          </p:cNvPr>
          <p:cNvSpPr txBox="1"/>
          <p:nvPr/>
        </p:nvSpPr>
        <p:spPr>
          <a:xfrm>
            <a:off x="245098" y="2348880"/>
            <a:ext cx="430253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Bulk Carrier (Scenario C)</a:t>
            </a:r>
          </a:p>
        </p:txBody>
      </p:sp>
      <p:sp>
        <p:nvSpPr>
          <p:cNvPr id="22" name="Textfeld 21">
            <a:extLst>
              <a:ext uri="{FF2B5EF4-FFF2-40B4-BE49-F238E27FC236}">
                <a16:creationId xmlns:a16="http://schemas.microsoft.com/office/drawing/2014/main" id="{38F9B2AA-034B-7914-482E-6D0F2D3EB4CC}"/>
              </a:ext>
            </a:extLst>
          </p:cNvPr>
          <p:cNvSpPr txBox="1"/>
          <p:nvPr/>
        </p:nvSpPr>
        <p:spPr>
          <a:xfrm>
            <a:off x="4589942" y="2364419"/>
            <a:ext cx="4302538" cy="338554"/>
          </a:xfrm>
          <a:prstGeom prst="rect">
            <a:avLst/>
          </a:prstGeom>
          <a:noFill/>
        </p:spPr>
        <p:txBody>
          <a:bodyPr wrap="square" rtlCol="0">
            <a:spAutoFit/>
          </a:bodyPr>
          <a:lstStyle/>
          <a:p>
            <a:pPr algn="ctr"/>
            <a:r>
              <a:rPr lang="pt-BR" sz="1600" dirty="0">
                <a:latin typeface="Arial" panose="020B0604020202020204" pitchFamily="34" charset="0"/>
                <a:cs typeface="Arial" panose="020B0604020202020204" pitchFamily="34" charset="0"/>
              </a:rPr>
              <a:t>Container 1350 TEU (Scenario C)</a:t>
            </a:r>
            <a:endParaRPr lang="en-US" sz="16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42A5408C-4FA5-511E-9804-DEF5339301D5}"/>
              </a:ext>
            </a:extLst>
          </p:cNvPr>
          <p:cNvPicPr>
            <a:picLocks noChangeAspect="1"/>
          </p:cNvPicPr>
          <p:nvPr/>
        </p:nvPicPr>
        <p:blipFill>
          <a:blip r:embed="rId3"/>
          <a:stretch>
            <a:fillRect/>
          </a:stretch>
        </p:blipFill>
        <p:spPr>
          <a:xfrm>
            <a:off x="237621" y="2780928"/>
            <a:ext cx="4317492" cy="2874264"/>
          </a:xfrm>
          <a:prstGeom prst="rect">
            <a:avLst/>
          </a:prstGeom>
        </p:spPr>
      </p:pic>
      <p:pic>
        <p:nvPicPr>
          <p:cNvPr id="9" name="Grafik 8">
            <a:extLst>
              <a:ext uri="{FF2B5EF4-FFF2-40B4-BE49-F238E27FC236}">
                <a16:creationId xmlns:a16="http://schemas.microsoft.com/office/drawing/2014/main" id="{91957C46-B7AB-638F-CAA3-58469D83EAFD}"/>
              </a:ext>
            </a:extLst>
          </p:cNvPr>
          <p:cNvPicPr>
            <a:picLocks noChangeAspect="1"/>
          </p:cNvPicPr>
          <p:nvPr/>
        </p:nvPicPr>
        <p:blipFill>
          <a:blip r:embed="rId4"/>
          <a:stretch>
            <a:fillRect/>
          </a:stretch>
        </p:blipFill>
        <p:spPr>
          <a:xfrm>
            <a:off x="4588889" y="2780928"/>
            <a:ext cx="4329684" cy="2887218"/>
          </a:xfrm>
          <a:prstGeom prst="rect">
            <a:avLst/>
          </a:prstGeom>
        </p:spPr>
      </p:pic>
    </p:spTree>
    <p:extLst>
      <p:ext uri="{BB962C8B-B14F-4D97-AF65-F5344CB8AC3E}">
        <p14:creationId xmlns:p14="http://schemas.microsoft.com/office/powerpoint/2010/main" val="256969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15</a:t>
            </a:fld>
            <a:endParaRPr lang="de-DE" dirty="0"/>
          </a:p>
        </p:txBody>
      </p:sp>
      <p:cxnSp>
        <p:nvCxnSpPr>
          <p:cNvPr id="6" name="Gerade Verbindung 7"/>
          <p:cNvCxnSpPr/>
          <p:nvPr/>
        </p:nvCxnSpPr>
        <p:spPr>
          <a:xfrm>
            <a:off x="215516" y="1701256"/>
            <a:ext cx="0" cy="3384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50996" y="4329100"/>
            <a:ext cx="144016" cy="144016"/>
          </a:xfrm>
          <a:prstGeom prst="ellipse">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feld 7"/>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Overview</a:t>
            </a:r>
          </a:p>
        </p:txBody>
      </p:sp>
      <p:sp>
        <p:nvSpPr>
          <p:cNvPr id="10" name="Fußzeilenplatzhalter 2">
            <a:extLst>
              <a:ext uri="{FF2B5EF4-FFF2-40B4-BE49-F238E27FC236}">
                <a16:creationId xmlns:a16="http://schemas.microsoft.com/office/drawing/2014/main" id="{3C998CFD-8551-708B-71C0-A54D24ED70BC}"/>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1" name="Datumsplatzhalter 3">
            <a:extLst>
              <a:ext uri="{FF2B5EF4-FFF2-40B4-BE49-F238E27FC236}">
                <a16:creationId xmlns:a16="http://schemas.microsoft.com/office/drawing/2014/main" id="{033E08AF-B172-9273-194F-8DACF7CCC8A8}"/>
              </a:ext>
            </a:extLst>
          </p:cNvPr>
          <p:cNvSpPr>
            <a:spLocks noGrp="1"/>
          </p:cNvSpPr>
          <p:nvPr>
            <p:ph type="dt" sz="half" idx="2"/>
          </p:nvPr>
        </p:nvSpPr>
        <p:spPr>
          <a:xfrm>
            <a:off x="143508" y="6569118"/>
            <a:ext cx="936104" cy="288882"/>
          </a:xfrm>
        </p:spPr>
        <p:txBody>
          <a:bodyPr/>
          <a:lstStyle/>
          <a:p>
            <a:r>
              <a:rPr lang="en-GB" dirty="0"/>
              <a:t>June 15, 2022</a:t>
            </a:r>
          </a:p>
        </p:txBody>
      </p:sp>
      <p:sp>
        <p:nvSpPr>
          <p:cNvPr id="9" name="Textfeld 8">
            <a:extLst>
              <a:ext uri="{FF2B5EF4-FFF2-40B4-BE49-F238E27FC236}">
                <a16:creationId xmlns:a16="http://schemas.microsoft.com/office/drawing/2014/main" id="{E6DBB956-1AF1-C312-B599-EB991BD80E33}"/>
              </a:ext>
            </a:extLst>
          </p:cNvPr>
          <p:cNvSpPr txBox="1"/>
          <p:nvPr/>
        </p:nvSpPr>
        <p:spPr>
          <a:xfrm>
            <a:off x="539552" y="1484784"/>
            <a:ext cx="8388932" cy="3816429"/>
          </a:xfrm>
          <a:prstGeom prst="rect">
            <a:avLst/>
          </a:prstGeom>
          <a:noFill/>
        </p:spPr>
        <p:txBody>
          <a:bodyPr wrap="square" lIns="0" rtlCol="0">
            <a:spAutoFit/>
          </a:bodyPr>
          <a:lstStyle/>
          <a:p>
            <a:r>
              <a:rPr lang="en-US" sz="2200" dirty="0">
                <a:latin typeface="Arial" panose="020B0604020202020204" pitchFamily="34" charset="0"/>
                <a:cs typeface="Arial" panose="020B0604020202020204" pitchFamily="34" charset="0"/>
              </a:rPr>
              <a:t>Introduction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Motivation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DNN Method</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Leave-one-out</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Results: Wild Data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57841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62389A3-0BEE-3C35-32B8-ACE00E674AA3}"/>
              </a:ext>
            </a:extLst>
          </p:cNvPr>
          <p:cNvSpPr>
            <a:spLocks noGrp="1"/>
          </p:cNvSpPr>
          <p:nvPr>
            <p:ph type="sldNum" sz="quarter" idx="12"/>
          </p:nvPr>
        </p:nvSpPr>
        <p:spPr/>
        <p:txBody>
          <a:bodyPr/>
          <a:lstStyle/>
          <a:p>
            <a:fld id="{D1C464C5-8E49-41BD-A1D6-FC6F049A48A1}" type="slidenum">
              <a:rPr lang="de-DE" smtClean="0"/>
              <a:pPr/>
              <a:t>16</a:t>
            </a:fld>
            <a:endParaRPr lang="de-DE" dirty="0"/>
          </a:p>
        </p:txBody>
      </p:sp>
      <p:sp>
        <p:nvSpPr>
          <p:cNvPr id="6" name="Fußzeilenplatzhalter 2">
            <a:extLst>
              <a:ext uri="{FF2B5EF4-FFF2-40B4-BE49-F238E27FC236}">
                <a16:creationId xmlns:a16="http://schemas.microsoft.com/office/drawing/2014/main" id="{8CBD397C-CC46-2D26-2BF5-EC5CB8D3FEAB}"/>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7" name="Datumsplatzhalter 3">
            <a:extLst>
              <a:ext uri="{FF2B5EF4-FFF2-40B4-BE49-F238E27FC236}">
                <a16:creationId xmlns:a16="http://schemas.microsoft.com/office/drawing/2014/main" id="{72FB2331-8559-F107-1845-0A955AF4F3DD}"/>
              </a:ext>
            </a:extLst>
          </p:cNvPr>
          <p:cNvSpPr>
            <a:spLocks noGrp="1"/>
          </p:cNvSpPr>
          <p:nvPr>
            <p:ph type="dt" sz="half" idx="2"/>
          </p:nvPr>
        </p:nvSpPr>
        <p:spPr>
          <a:xfrm>
            <a:off x="143508" y="6569118"/>
            <a:ext cx="936104" cy="288882"/>
          </a:xfrm>
        </p:spPr>
        <p:txBody>
          <a:bodyPr/>
          <a:lstStyle/>
          <a:p>
            <a:r>
              <a:rPr lang="en-GB" dirty="0"/>
              <a:t>June 15, 2022</a:t>
            </a:r>
          </a:p>
        </p:txBody>
      </p:sp>
      <p:sp>
        <p:nvSpPr>
          <p:cNvPr id="8" name="Textfeld 7">
            <a:extLst>
              <a:ext uri="{FF2B5EF4-FFF2-40B4-BE49-F238E27FC236}">
                <a16:creationId xmlns:a16="http://schemas.microsoft.com/office/drawing/2014/main" id="{30640F9D-5D77-B0C1-DFA9-F44CE0D6F659}"/>
              </a:ext>
            </a:extLst>
          </p:cNvPr>
          <p:cNvSpPr txBox="1"/>
          <p:nvPr/>
        </p:nvSpPr>
        <p:spPr>
          <a:xfrm>
            <a:off x="143508" y="1052736"/>
            <a:ext cx="8748972" cy="769441"/>
          </a:xfrm>
          <a:prstGeom prst="rect">
            <a:avLst/>
          </a:prstGeom>
          <a:noFill/>
        </p:spPr>
        <p:txBody>
          <a:bodyPr wrap="square" lIns="0" rtlCol="0">
            <a:spAutoFit/>
          </a:bodyPr>
          <a:lstStyle/>
          <a:p>
            <a:pPr algn="ctr"/>
            <a:r>
              <a:rPr lang="en-US" sz="2200" dirty="0">
                <a:latin typeface="Arial" pitchFamily="34" charset="0"/>
                <a:cs typeface="Arial" pitchFamily="34" charset="0"/>
              </a:rPr>
              <a:t>Neutral Axis Displacement Prediction </a:t>
            </a:r>
          </a:p>
          <a:p>
            <a:pPr algn="ctr"/>
            <a:r>
              <a:rPr lang="en-US" sz="2200" b="1" dirty="0">
                <a:latin typeface="Arial" pitchFamily="34" charset="0"/>
                <a:cs typeface="Arial" pitchFamily="34" charset="0"/>
              </a:rPr>
              <a:t>Wild Data: New Scenarios unknow to the DNN</a:t>
            </a:r>
            <a:endParaRPr lang="en-US" sz="2200" b="1" dirty="0">
              <a:solidFill>
                <a:srgbClr val="FF0000"/>
              </a:solidFill>
              <a:latin typeface="Arial" pitchFamily="34" charset="0"/>
              <a:cs typeface="Arial" pitchFamily="34" charset="0"/>
            </a:endParaRPr>
          </a:p>
        </p:txBody>
      </p:sp>
      <p:sp>
        <p:nvSpPr>
          <p:cNvPr id="18" name="Textfeld 7">
            <a:extLst>
              <a:ext uri="{FF2B5EF4-FFF2-40B4-BE49-F238E27FC236}">
                <a16:creationId xmlns:a16="http://schemas.microsoft.com/office/drawing/2014/main" id="{6C131593-24D3-AB57-F194-C54F16F8CEA3}"/>
              </a:ext>
            </a:extLst>
          </p:cNvPr>
          <p:cNvSpPr txBox="1"/>
          <p:nvPr/>
        </p:nvSpPr>
        <p:spPr>
          <a:xfrm>
            <a:off x="6624228" y="42530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Results: Wild Data</a:t>
            </a:r>
          </a:p>
        </p:txBody>
      </p:sp>
      <p:graphicFrame>
        <p:nvGraphicFramePr>
          <p:cNvPr id="11" name="Table 17">
            <a:extLst>
              <a:ext uri="{FF2B5EF4-FFF2-40B4-BE49-F238E27FC236}">
                <a16:creationId xmlns:a16="http://schemas.microsoft.com/office/drawing/2014/main" id="{4EF4C97E-B2F1-1042-5C06-3B8FF906B150}"/>
              </a:ext>
            </a:extLst>
          </p:cNvPr>
          <p:cNvGraphicFramePr>
            <a:graphicFrameLocks noGrp="1"/>
          </p:cNvGraphicFramePr>
          <p:nvPr>
            <p:extLst>
              <p:ext uri="{D42A27DB-BD31-4B8C-83A1-F6EECF244321}">
                <p14:modId xmlns:p14="http://schemas.microsoft.com/office/powerpoint/2010/main" val="223229400"/>
              </p:ext>
            </p:extLst>
          </p:nvPr>
        </p:nvGraphicFramePr>
        <p:xfrm>
          <a:off x="269462" y="2828986"/>
          <a:ext cx="4212468" cy="1242240"/>
        </p:xfrm>
        <a:graphic>
          <a:graphicData uri="http://schemas.openxmlformats.org/drawingml/2006/table">
            <a:tbl>
              <a:tblPr firstRow="1" firstCol="1" lastRow="1" bandRow="1" bandCol="1"/>
              <a:tblGrid>
                <a:gridCol w="1110559">
                  <a:extLst>
                    <a:ext uri="{9D8B030D-6E8A-4147-A177-3AD203B41FA5}">
                      <a16:colId xmlns:a16="http://schemas.microsoft.com/office/drawing/2014/main" val="4009547889"/>
                    </a:ext>
                  </a:extLst>
                </a:gridCol>
                <a:gridCol w="1455216">
                  <a:extLst>
                    <a:ext uri="{9D8B030D-6E8A-4147-A177-3AD203B41FA5}">
                      <a16:colId xmlns:a16="http://schemas.microsoft.com/office/drawing/2014/main" val="3282042288"/>
                    </a:ext>
                  </a:extLst>
                </a:gridCol>
                <a:gridCol w="1646693">
                  <a:extLst>
                    <a:ext uri="{9D8B030D-6E8A-4147-A177-3AD203B41FA5}">
                      <a16:colId xmlns:a16="http://schemas.microsoft.com/office/drawing/2014/main" val="3792801683"/>
                    </a:ext>
                  </a:extLst>
                </a:gridCol>
              </a:tblGrid>
              <a:tr h="350591">
                <a:tc>
                  <a:txBody>
                    <a:bodyPr/>
                    <a:lstStyle/>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Scenario</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Damage Width</a:t>
                      </a:r>
                    </a:p>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Extension</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Damage Height</a:t>
                      </a:r>
                    </a:p>
                    <a:p>
                      <a:pPr indent="226695" algn="l"/>
                      <a:r>
                        <a:rPr lang="en-US" sz="1200" b="1" dirty="0">
                          <a:effectLst/>
                          <a:latin typeface="Arial" panose="020B0604020202020204" pitchFamily="34" charset="0"/>
                          <a:ea typeface="MS Mincho" panose="02020609040205080304" pitchFamily="49" charset="-128"/>
                          <a:cs typeface="Arial" panose="020B0604020202020204" pitchFamily="34" charset="0"/>
                        </a:rPr>
                        <a:t>Extension (DB)</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737908"/>
                  </a:ext>
                </a:extLst>
              </a:tr>
              <a:tr h="219120">
                <a:tc>
                  <a:txBody>
                    <a:bodyPr/>
                    <a:lstStyle/>
                    <a:p>
                      <a:pPr indent="226695" algn="l"/>
                      <a:r>
                        <a:rPr lang="en-US" sz="1200" dirty="0">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393828"/>
                  </a:ext>
                </a:extLst>
              </a:tr>
              <a:tr h="219120">
                <a:tc>
                  <a:txBody>
                    <a:bodyPr/>
                    <a:lstStyle/>
                    <a:p>
                      <a:pPr indent="226695" algn="l"/>
                      <a:r>
                        <a:rPr lang="en-US" sz="1200" dirty="0">
                          <a:effectLst/>
                          <a:latin typeface="Arial" panose="020B0604020202020204" pitchFamily="34" charset="0"/>
                          <a:ea typeface="MS Mincho" panose="02020609040205080304" pitchFamily="49" charset="-128"/>
                          <a:cs typeface="Arial" panose="020B0604020202020204" pitchFamily="34"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826115"/>
                  </a:ext>
                </a:extLst>
              </a:tr>
              <a:tr h="219120">
                <a:tc>
                  <a:txBody>
                    <a:bodyPr/>
                    <a:lstStyle/>
                    <a:p>
                      <a:pPr indent="226695" algn="l"/>
                      <a:r>
                        <a:rPr lang="en-US" sz="1200" dirty="0">
                          <a:effectLst/>
                          <a:latin typeface="Arial" panose="020B0604020202020204" pitchFamily="34" charset="0"/>
                          <a:ea typeface="MS Mincho" panose="02020609040205080304" pitchFamily="49" charset="-128"/>
                          <a:cs typeface="Arial" panose="020B0604020202020204" pitchFamily="34" charset="0"/>
                        </a:rPr>
                        <a:t>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79977"/>
                  </a:ext>
                </a:extLst>
              </a:tr>
              <a:tr h="219120">
                <a:tc>
                  <a:txBody>
                    <a:bodyPr/>
                    <a:lstStyle/>
                    <a:p>
                      <a:pPr indent="226695" algn="l"/>
                      <a:r>
                        <a:rPr lang="en-US" sz="1200" dirty="0">
                          <a:effectLst/>
                          <a:latin typeface="Arial" panose="020B0604020202020204" pitchFamily="34" charset="0"/>
                          <a:ea typeface="MS Mincho" panose="02020609040205080304" pitchFamily="49" charset="-128"/>
                          <a:cs typeface="Arial" panose="020B0604020202020204" pitchFamily="34"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4325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l">
                        <a:tabLst>
                          <a:tab pos="699135" algn="dec"/>
                        </a:tabLst>
                      </a:pPr>
                      <a:r>
                        <a:rPr lang="en-US" sz="1200" dirty="0">
                          <a:effectLst/>
                          <a:latin typeface="Arial" panose="020B0604020202020204" pitchFamily="34" charset="0"/>
                          <a:ea typeface="MS Mincho" panose="02020609040205080304" pitchFamily="49" charset="-128"/>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891125"/>
                  </a:ext>
                </a:extLst>
              </a:tr>
            </a:tbl>
          </a:graphicData>
        </a:graphic>
      </p:graphicFrame>
      <p:sp>
        <p:nvSpPr>
          <p:cNvPr id="12" name="Textfeld 11">
            <a:extLst>
              <a:ext uri="{FF2B5EF4-FFF2-40B4-BE49-F238E27FC236}">
                <a16:creationId xmlns:a16="http://schemas.microsoft.com/office/drawing/2014/main" id="{14B67283-5A6B-CB45-A817-60CD49278D05}"/>
              </a:ext>
            </a:extLst>
          </p:cNvPr>
          <p:cNvSpPr txBox="1"/>
          <p:nvPr/>
        </p:nvSpPr>
        <p:spPr>
          <a:xfrm>
            <a:off x="269462" y="2402402"/>
            <a:ext cx="430253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Scenarios for wild data</a:t>
            </a:r>
          </a:p>
        </p:txBody>
      </p:sp>
      <p:sp>
        <p:nvSpPr>
          <p:cNvPr id="19" name="Textfeld 18">
            <a:extLst>
              <a:ext uri="{FF2B5EF4-FFF2-40B4-BE49-F238E27FC236}">
                <a16:creationId xmlns:a16="http://schemas.microsoft.com/office/drawing/2014/main" id="{35F15A5E-17FF-5E71-8517-980C92D7C79D}"/>
              </a:ext>
            </a:extLst>
          </p:cNvPr>
          <p:cNvSpPr txBox="1"/>
          <p:nvPr/>
        </p:nvSpPr>
        <p:spPr>
          <a:xfrm>
            <a:off x="4578573" y="2402402"/>
            <a:ext cx="4302538" cy="338554"/>
          </a:xfrm>
          <a:prstGeom prst="rect">
            <a:avLst/>
          </a:prstGeom>
          <a:noFill/>
        </p:spPr>
        <p:txBody>
          <a:bodyPr wrap="square" rtlCol="0">
            <a:spAutoFit/>
          </a:bodyPr>
          <a:lstStyle/>
          <a:p>
            <a:pPr algn="ctr"/>
            <a:r>
              <a:rPr lang="pt-BR" sz="1600" dirty="0">
                <a:latin typeface="Arial" panose="020B0604020202020204" pitchFamily="34" charset="0"/>
                <a:cs typeface="Arial" panose="020B0604020202020204" pitchFamily="34" charset="0"/>
              </a:rPr>
              <a:t>Bulk Carrier (Scenario F)</a:t>
            </a:r>
            <a:endParaRPr lang="en-US" sz="16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B5D5DB95-C017-C5B9-B078-D1D0BADA0F17}"/>
              </a:ext>
            </a:extLst>
          </p:cNvPr>
          <p:cNvPicPr>
            <a:picLocks noChangeAspect="1"/>
          </p:cNvPicPr>
          <p:nvPr/>
        </p:nvPicPr>
        <p:blipFill>
          <a:blip r:embed="rId2"/>
          <a:stretch>
            <a:fillRect/>
          </a:stretch>
        </p:blipFill>
        <p:spPr>
          <a:xfrm>
            <a:off x="4592515" y="2756610"/>
            <a:ext cx="4312920" cy="2878074"/>
          </a:xfrm>
          <a:prstGeom prst="rect">
            <a:avLst/>
          </a:prstGeom>
        </p:spPr>
      </p:pic>
    </p:spTree>
    <p:extLst>
      <p:ext uri="{BB962C8B-B14F-4D97-AF65-F5344CB8AC3E}">
        <p14:creationId xmlns:p14="http://schemas.microsoft.com/office/powerpoint/2010/main" val="359210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62389A3-0BEE-3C35-32B8-ACE00E674AA3}"/>
              </a:ext>
            </a:extLst>
          </p:cNvPr>
          <p:cNvSpPr>
            <a:spLocks noGrp="1"/>
          </p:cNvSpPr>
          <p:nvPr>
            <p:ph type="sldNum" sz="quarter" idx="12"/>
          </p:nvPr>
        </p:nvSpPr>
        <p:spPr/>
        <p:txBody>
          <a:bodyPr/>
          <a:lstStyle/>
          <a:p>
            <a:fld id="{D1C464C5-8E49-41BD-A1D6-FC6F049A48A1}" type="slidenum">
              <a:rPr lang="de-DE" smtClean="0"/>
              <a:pPr/>
              <a:t>17</a:t>
            </a:fld>
            <a:endParaRPr lang="de-DE" dirty="0"/>
          </a:p>
        </p:txBody>
      </p:sp>
      <p:sp>
        <p:nvSpPr>
          <p:cNvPr id="6" name="Fußzeilenplatzhalter 2">
            <a:extLst>
              <a:ext uri="{FF2B5EF4-FFF2-40B4-BE49-F238E27FC236}">
                <a16:creationId xmlns:a16="http://schemas.microsoft.com/office/drawing/2014/main" id="{8CBD397C-CC46-2D26-2BF5-EC5CB8D3FEAB}"/>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7" name="Datumsplatzhalter 3">
            <a:extLst>
              <a:ext uri="{FF2B5EF4-FFF2-40B4-BE49-F238E27FC236}">
                <a16:creationId xmlns:a16="http://schemas.microsoft.com/office/drawing/2014/main" id="{72FB2331-8559-F107-1845-0A955AF4F3DD}"/>
              </a:ext>
            </a:extLst>
          </p:cNvPr>
          <p:cNvSpPr>
            <a:spLocks noGrp="1"/>
          </p:cNvSpPr>
          <p:nvPr>
            <p:ph type="dt" sz="half" idx="2"/>
          </p:nvPr>
        </p:nvSpPr>
        <p:spPr>
          <a:xfrm>
            <a:off x="143508" y="6569118"/>
            <a:ext cx="936104" cy="288882"/>
          </a:xfrm>
        </p:spPr>
        <p:txBody>
          <a:bodyPr/>
          <a:lstStyle/>
          <a:p>
            <a:r>
              <a:rPr lang="en-GB" dirty="0"/>
              <a:t>June 15, 2022</a:t>
            </a:r>
          </a:p>
        </p:txBody>
      </p:sp>
      <p:sp>
        <p:nvSpPr>
          <p:cNvPr id="8" name="Textfeld 7">
            <a:extLst>
              <a:ext uri="{FF2B5EF4-FFF2-40B4-BE49-F238E27FC236}">
                <a16:creationId xmlns:a16="http://schemas.microsoft.com/office/drawing/2014/main" id="{30640F9D-5D77-B0C1-DFA9-F44CE0D6F659}"/>
              </a:ext>
            </a:extLst>
          </p:cNvPr>
          <p:cNvSpPr txBox="1"/>
          <p:nvPr/>
        </p:nvSpPr>
        <p:spPr>
          <a:xfrm>
            <a:off x="143508" y="1052736"/>
            <a:ext cx="8748972" cy="769441"/>
          </a:xfrm>
          <a:prstGeom prst="rect">
            <a:avLst/>
          </a:prstGeom>
          <a:noFill/>
        </p:spPr>
        <p:txBody>
          <a:bodyPr wrap="square" lIns="0" rtlCol="0">
            <a:spAutoFit/>
          </a:bodyPr>
          <a:lstStyle/>
          <a:p>
            <a:pPr algn="ctr"/>
            <a:r>
              <a:rPr lang="en-US" sz="2200" dirty="0">
                <a:latin typeface="Arial" pitchFamily="34" charset="0"/>
                <a:cs typeface="Arial" pitchFamily="34" charset="0"/>
              </a:rPr>
              <a:t>Neutral Axis Displacement Prediction </a:t>
            </a:r>
          </a:p>
          <a:p>
            <a:pPr algn="ctr"/>
            <a:r>
              <a:rPr lang="en-US" sz="2200" b="1" dirty="0">
                <a:latin typeface="Arial" pitchFamily="34" charset="0"/>
                <a:cs typeface="Arial" pitchFamily="34" charset="0"/>
              </a:rPr>
              <a:t>Wild Data: New Scenarios unknow to the DNN</a:t>
            </a:r>
            <a:endParaRPr lang="en-US" sz="2200" b="1" dirty="0">
              <a:solidFill>
                <a:srgbClr val="FF0000"/>
              </a:solidFill>
              <a:latin typeface="Arial" pitchFamily="34" charset="0"/>
              <a:cs typeface="Arial" pitchFamily="34" charset="0"/>
            </a:endParaRPr>
          </a:p>
        </p:txBody>
      </p:sp>
      <p:sp>
        <p:nvSpPr>
          <p:cNvPr id="18" name="Textfeld 7">
            <a:extLst>
              <a:ext uri="{FF2B5EF4-FFF2-40B4-BE49-F238E27FC236}">
                <a16:creationId xmlns:a16="http://schemas.microsoft.com/office/drawing/2014/main" id="{6C131593-24D3-AB57-F194-C54F16F8CEA3}"/>
              </a:ext>
            </a:extLst>
          </p:cNvPr>
          <p:cNvSpPr txBox="1"/>
          <p:nvPr/>
        </p:nvSpPr>
        <p:spPr>
          <a:xfrm>
            <a:off x="6624228" y="42530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Results: Wild Data</a:t>
            </a:r>
          </a:p>
        </p:txBody>
      </p:sp>
      <p:sp>
        <p:nvSpPr>
          <p:cNvPr id="12" name="Textfeld 11">
            <a:extLst>
              <a:ext uri="{FF2B5EF4-FFF2-40B4-BE49-F238E27FC236}">
                <a16:creationId xmlns:a16="http://schemas.microsoft.com/office/drawing/2014/main" id="{14B67283-5A6B-CB45-A817-60CD49278D05}"/>
              </a:ext>
            </a:extLst>
          </p:cNvPr>
          <p:cNvSpPr txBox="1"/>
          <p:nvPr/>
        </p:nvSpPr>
        <p:spPr>
          <a:xfrm>
            <a:off x="269462" y="2402402"/>
            <a:ext cx="430253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Double Hull Oil Tanker (Scenario G)</a:t>
            </a:r>
          </a:p>
        </p:txBody>
      </p:sp>
      <p:sp>
        <p:nvSpPr>
          <p:cNvPr id="19" name="Textfeld 18">
            <a:extLst>
              <a:ext uri="{FF2B5EF4-FFF2-40B4-BE49-F238E27FC236}">
                <a16:creationId xmlns:a16="http://schemas.microsoft.com/office/drawing/2014/main" id="{35F15A5E-17FF-5E71-8517-980C92D7C79D}"/>
              </a:ext>
            </a:extLst>
          </p:cNvPr>
          <p:cNvSpPr txBox="1"/>
          <p:nvPr/>
        </p:nvSpPr>
        <p:spPr>
          <a:xfrm>
            <a:off x="4578573" y="2402402"/>
            <a:ext cx="4302538" cy="338554"/>
          </a:xfrm>
          <a:prstGeom prst="rect">
            <a:avLst/>
          </a:prstGeom>
          <a:noFill/>
        </p:spPr>
        <p:txBody>
          <a:bodyPr wrap="square" rtlCol="0">
            <a:spAutoFit/>
          </a:bodyPr>
          <a:lstStyle/>
          <a:p>
            <a:pPr algn="ctr"/>
            <a:r>
              <a:rPr lang="pt-BR" sz="1600" dirty="0">
                <a:latin typeface="Arial" panose="020B0604020202020204" pitchFamily="34" charset="0"/>
                <a:cs typeface="Arial" panose="020B0604020202020204" pitchFamily="34" charset="0"/>
              </a:rPr>
              <a:t>Double Hull Oil Tanker (Scenario H)</a:t>
            </a:r>
            <a:endParaRPr lang="en-US" sz="16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A552B2C4-C89F-C5EA-D9B1-BCDB1CF58D1E}"/>
              </a:ext>
            </a:extLst>
          </p:cNvPr>
          <p:cNvPicPr>
            <a:picLocks noChangeAspect="1"/>
          </p:cNvPicPr>
          <p:nvPr/>
        </p:nvPicPr>
        <p:blipFill>
          <a:blip r:embed="rId2"/>
          <a:stretch>
            <a:fillRect/>
          </a:stretch>
        </p:blipFill>
        <p:spPr>
          <a:xfrm>
            <a:off x="205074" y="2740956"/>
            <a:ext cx="4312920" cy="2870454"/>
          </a:xfrm>
          <a:prstGeom prst="rect">
            <a:avLst/>
          </a:prstGeom>
        </p:spPr>
      </p:pic>
      <p:pic>
        <p:nvPicPr>
          <p:cNvPr id="9" name="Grafik 8">
            <a:extLst>
              <a:ext uri="{FF2B5EF4-FFF2-40B4-BE49-F238E27FC236}">
                <a16:creationId xmlns:a16="http://schemas.microsoft.com/office/drawing/2014/main" id="{3812FDFB-B15B-7C73-A759-7C173B92CC53}"/>
              </a:ext>
            </a:extLst>
          </p:cNvPr>
          <p:cNvPicPr>
            <a:picLocks noChangeAspect="1"/>
          </p:cNvPicPr>
          <p:nvPr/>
        </p:nvPicPr>
        <p:blipFill>
          <a:blip r:embed="rId3"/>
          <a:stretch>
            <a:fillRect/>
          </a:stretch>
        </p:blipFill>
        <p:spPr>
          <a:xfrm>
            <a:off x="4561149" y="2732574"/>
            <a:ext cx="4325112" cy="2878836"/>
          </a:xfrm>
          <a:prstGeom prst="rect">
            <a:avLst/>
          </a:prstGeom>
        </p:spPr>
      </p:pic>
    </p:spTree>
    <p:extLst>
      <p:ext uri="{BB962C8B-B14F-4D97-AF65-F5344CB8AC3E}">
        <p14:creationId xmlns:p14="http://schemas.microsoft.com/office/powerpoint/2010/main" val="322256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18</a:t>
            </a:fld>
            <a:endParaRPr lang="de-DE" dirty="0"/>
          </a:p>
        </p:txBody>
      </p:sp>
      <p:cxnSp>
        <p:nvCxnSpPr>
          <p:cNvPr id="6" name="Gerade Verbindung 7"/>
          <p:cNvCxnSpPr/>
          <p:nvPr/>
        </p:nvCxnSpPr>
        <p:spPr>
          <a:xfrm>
            <a:off x="215516" y="1701256"/>
            <a:ext cx="0" cy="3384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43508" y="4978800"/>
            <a:ext cx="144016" cy="144016"/>
          </a:xfrm>
          <a:prstGeom prst="ellipse">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feld 7"/>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Overview</a:t>
            </a:r>
          </a:p>
        </p:txBody>
      </p:sp>
      <p:sp>
        <p:nvSpPr>
          <p:cNvPr id="10" name="Fußzeilenplatzhalter 2">
            <a:extLst>
              <a:ext uri="{FF2B5EF4-FFF2-40B4-BE49-F238E27FC236}">
                <a16:creationId xmlns:a16="http://schemas.microsoft.com/office/drawing/2014/main" id="{B3DB2176-5DDF-6955-227F-D58FEDA1D152}"/>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1" name="Datumsplatzhalter 3">
            <a:extLst>
              <a:ext uri="{FF2B5EF4-FFF2-40B4-BE49-F238E27FC236}">
                <a16:creationId xmlns:a16="http://schemas.microsoft.com/office/drawing/2014/main" id="{D9897778-8A32-1785-480A-9455A1B38802}"/>
              </a:ext>
            </a:extLst>
          </p:cNvPr>
          <p:cNvSpPr>
            <a:spLocks noGrp="1"/>
          </p:cNvSpPr>
          <p:nvPr>
            <p:ph type="dt" sz="half" idx="2"/>
          </p:nvPr>
        </p:nvSpPr>
        <p:spPr>
          <a:xfrm>
            <a:off x="143508" y="6569118"/>
            <a:ext cx="936104" cy="288882"/>
          </a:xfrm>
        </p:spPr>
        <p:txBody>
          <a:bodyPr/>
          <a:lstStyle/>
          <a:p>
            <a:r>
              <a:rPr lang="en-GB" dirty="0"/>
              <a:t>June 15, 2022</a:t>
            </a:r>
          </a:p>
        </p:txBody>
      </p:sp>
      <p:sp>
        <p:nvSpPr>
          <p:cNvPr id="9" name="Textfeld 8">
            <a:extLst>
              <a:ext uri="{FF2B5EF4-FFF2-40B4-BE49-F238E27FC236}">
                <a16:creationId xmlns:a16="http://schemas.microsoft.com/office/drawing/2014/main" id="{710C10BA-5A6E-BEFC-9FCF-A9B55C2221AC}"/>
              </a:ext>
            </a:extLst>
          </p:cNvPr>
          <p:cNvSpPr txBox="1"/>
          <p:nvPr/>
        </p:nvSpPr>
        <p:spPr>
          <a:xfrm>
            <a:off x="539552" y="1484784"/>
            <a:ext cx="8388932" cy="3816429"/>
          </a:xfrm>
          <a:prstGeom prst="rect">
            <a:avLst/>
          </a:prstGeom>
          <a:noFill/>
        </p:spPr>
        <p:txBody>
          <a:bodyPr wrap="square" lIns="0" rtlCol="0">
            <a:spAutoFit/>
          </a:bodyPr>
          <a:lstStyle/>
          <a:p>
            <a:r>
              <a:rPr lang="en-US" sz="2200" dirty="0">
                <a:latin typeface="Arial" panose="020B0604020202020204" pitchFamily="34" charset="0"/>
                <a:cs typeface="Arial" panose="020B0604020202020204" pitchFamily="34" charset="0"/>
              </a:rPr>
              <a:t>Introduction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Motivation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DNN Method</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Leave-one-out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Wild Data </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46943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19</a:t>
            </a:fld>
            <a:endParaRPr lang="de-DE" dirty="0"/>
          </a:p>
        </p:txBody>
      </p:sp>
      <p:sp>
        <p:nvSpPr>
          <p:cNvPr id="6" name="Textfeld 5"/>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Conclusions</a:t>
            </a:r>
          </a:p>
        </p:txBody>
      </p:sp>
      <p:sp>
        <p:nvSpPr>
          <p:cNvPr id="7" name="Textfeld 6"/>
          <p:cNvSpPr txBox="1"/>
          <p:nvPr/>
        </p:nvSpPr>
        <p:spPr>
          <a:xfrm>
            <a:off x="115247" y="1064957"/>
            <a:ext cx="8676964" cy="5447645"/>
          </a:xfrm>
          <a:prstGeom prst="rect">
            <a:avLst/>
          </a:prstGeom>
          <a:noFill/>
        </p:spPr>
        <p:txBody>
          <a:bodyPr wrap="square" lIns="0" rtlCol="0">
            <a:spAutoFit/>
          </a:bodyPr>
          <a:lstStyle/>
          <a:p>
            <a:pPr marL="285750" indent="-285750" algn="just">
              <a:buFont typeface="Arial" panose="020B0604020202020204" pitchFamily="34" charset="0"/>
              <a:buChar char="•"/>
            </a:pPr>
            <a:r>
              <a:rPr lang="en-US" sz="2000" dirty="0">
                <a:effectLst/>
                <a:latin typeface="Arial" panose="020B0604020202020204" pitchFamily="34" charset="0"/>
                <a:ea typeface="MS Mincho" panose="02020609040205080304" pitchFamily="49" charset="-128"/>
                <a:cs typeface="Arial" panose="020B0604020202020204" pitchFamily="34" charset="0"/>
              </a:rPr>
              <a:t>Results obtained by predicting new scenarios unknown to DNN show good agreement with the actual corresponding values</a:t>
            </a:r>
            <a:r>
              <a:rPr lang="en-US" sz="2200" dirty="0">
                <a:effectLst/>
                <a:latin typeface="Times New Roman" panose="02020603050405020304" pitchFamily="18" charset="0"/>
                <a:ea typeface="MS Mincho" panose="02020609040205080304" pitchFamily="49" charset="-128"/>
              </a:rPr>
              <a:t> </a:t>
            </a:r>
          </a:p>
          <a:p>
            <a:pPr algn="just"/>
            <a:endParaRPr lang="en-US" sz="2200" dirty="0">
              <a:effectLst/>
              <a:latin typeface="Times New Roman" panose="02020603050405020304" pitchFamily="18" charset="0"/>
              <a:ea typeface="MS Mincho" panose="02020609040205080304" pitchFamily="49" charset="-128"/>
            </a:endParaRPr>
          </a:p>
          <a:p>
            <a:pPr marL="285750" indent="-285750" algn="just">
              <a:buFont typeface="Arial" panose="020B0604020202020204" pitchFamily="34" charset="0"/>
              <a:buChar char="•"/>
            </a:pPr>
            <a:r>
              <a:rPr lang="en-US" sz="2000" dirty="0">
                <a:latin typeface="Arial" panose="020B0604020202020204" pitchFamily="34" charset="0"/>
                <a:ea typeface="MS Mincho" panose="02020609040205080304" pitchFamily="49" charset="-128"/>
                <a:cs typeface="Arial" panose="020B0604020202020204" pitchFamily="34" charset="0"/>
              </a:rPr>
              <a:t>Determination of neutral axis position and ultimate capacity strength could evoke application of simple model 2D tools </a:t>
            </a:r>
          </a:p>
          <a:p>
            <a:pPr marL="285750" indent="-285750" algn="just">
              <a:buFont typeface="Arial" panose="020B0604020202020204" pitchFamily="34" charset="0"/>
              <a:buChar char="•"/>
            </a:pPr>
            <a:endParaRPr lang="en-US" sz="2000" dirty="0">
              <a:latin typeface="Arial" panose="020B0604020202020204" pitchFamily="34" charset="0"/>
              <a:ea typeface="MS Mincho" panose="02020609040205080304" pitchFamily="49" charset="-128"/>
              <a:cs typeface="Arial" panose="020B0604020202020204" pitchFamily="34" charset="0"/>
            </a:endParaRPr>
          </a:p>
          <a:p>
            <a:pPr marL="285750" indent="-285750" algn="just">
              <a:buFont typeface="Arial" panose="020B0604020202020204" pitchFamily="34" charset="0"/>
              <a:buChar char="•"/>
            </a:pPr>
            <a:r>
              <a:rPr lang="en-US" sz="2000" dirty="0">
                <a:latin typeface="Arial" panose="020B0604020202020204" pitchFamily="34" charset="0"/>
                <a:ea typeface="MS Mincho" panose="02020609040205080304" pitchFamily="49" charset="-128"/>
                <a:cs typeface="Arial" panose="020B0604020202020204" pitchFamily="34" charset="0"/>
              </a:rPr>
              <a:t>Presented approach ensures to successfully determine behavior of instantaneous neutral axis rapidly</a:t>
            </a:r>
          </a:p>
          <a:p>
            <a:pPr marL="285750" indent="-285750" algn="just">
              <a:buFont typeface="Arial" panose="020B0604020202020204" pitchFamily="34" charset="0"/>
              <a:buChar char="•"/>
            </a:pPr>
            <a:endParaRPr lang="en-US" sz="2200" dirty="0">
              <a:effectLst/>
              <a:latin typeface="Times New Roman" panose="02020603050405020304" pitchFamily="18" charset="0"/>
              <a:ea typeface="MS Mincho" panose="02020609040205080304" pitchFamily="49" charset="-128"/>
            </a:endParaRPr>
          </a:p>
          <a:p>
            <a:pPr marL="285750" indent="-285750" algn="just">
              <a:buFont typeface="Arial" panose="020B0604020202020204" pitchFamily="34" charset="0"/>
              <a:buChar char="•"/>
            </a:pPr>
            <a:r>
              <a:rPr lang="en-US" sz="2000" dirty="0">
                <a:latin typeface="Arial" panose="020B0604020202020204" pitchFamily="34" charset="0"/>
                <a:ea typeface="MS Mincho" panose="02020609040205080304" pitchFamily="49" charset="-128"/>
                <a:cs typeface="Arial" panose="020B0604020202020204" pitchFamily="34" charset="0"/>
              </a:rPr>
              <a:t>Good agreement prediction for the neutral axis displacement behavior will consolidate development of ultimate hull girder strength computation by applying DNN with increased number of samples and reduced number of features</a:t>
            </a:r>
          </a:p>
          <a:p>
            <a:pPr marL="285750" indent="-285750" algn="just">
              <a:buFont typeface="Arial" panose="020B0604020202020204" pitchFamily="34" charset="0"/>
              <a:buChar char="•"/>
            </a:pPr>
            <a:endParaRPr lang="en-US" sz="2200" dirty="0">
              <a:effectLst/>
              <a:latin typeface="Times New Roman" panose="02020603050405020304" pitchFamily="18" charset="0"/>
              <a:ea typeface="MS Mincho" panose="02020609040205080304" pitchFamily="49" charset="-128"/>
            </a:endParaRPr>
          </a:p>
          <a:p>
            <a:pPr marL="285750" indent="-285750" algn="just">
              <a:buFont typeface="Arial" panose="020B0604020202020204" pitchFamily="34" charset="0"/>
              <a:buChar char="•"/>
            </a:pPr>
            <a:r>
              <a:rPr lang="en-US" sz="2000" dirty="0">
                <a:latin typeface="Arial" panose="020B0604020202020204" pitchFamily="34" charset="0"/>
                <a:ea typeface="MS Mincho" panose="02020609040205080304" pitchFamily="49" charset="-128"/>
                <a:cs typeface="Arial" panose="020B0604020202020204" pitchFamily="34" charset="0"/>
              </a:rPr>
              <a:t>Initial source database could be improved and extended considering more precise calculation methods e.g., Finite Element Method (FEM), Idealized Structural Unit Method (ISUM)</a:t>
            </a:r>
          </a:p>
        </p:txBody>
      </p:sp>
      <p:sp>
        <p:nvSpPr>
          <p:cNvPr id="9" name="Fußzeilenplatzhalter 2">
            <a:extLst>
              <a:ext uri="{FF2B5EF4-FFF2-40B4-BE49-F238E27FC236}">
                <a16:creationId xmlns:a16="http://schemas.microsoft.com/office/drawing/2014/main" id="{39F16A0B-9624-D33A-6C94-6CE8EB42B8FD}"/>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0" name="Datumsplatzhalter 3">
            <a:extLst>
              <a:ext uri="{FF2B5EF4-FFF2-40B4-BE49-F238E27FC236}">
                <a16:creationId xmlns:a16="http://schemas.microsoft.com/office/drawing/2014/main" id="{7D7C1C37-3E40-FED9-41F6-178CD2110769}"/>
              </a:ext>
            </a:extLst>
          </p:cNvPr>
          <p:cNvSpPr>
            <a:spLocks noGrp="1"/>
          </p:cNvSpPr>
          <p:nvPr>
            <p:ph type="dt" sz="half" idx="2"/>
          </p:nvPr>
        </p:nvSpPr>
        <p:spPr>
          <a:xfrm>
            <a:off x="143508" y="6569118"/>
            <a:ext cx="936104" cy="288882"/>
          </a:xfrm>
        </p:spPr>
        <p:txBody>
          <a:bodyPr/>
          <a:lstStyle/>
          <a:p>
            <a:r>
              <a:rPr lang="en-GB" dirty="0"/>
              <a:t>June 15, 2022</a:t>
            </a:r>
          </a:p>
        </p:txBody>
      </p:sp>
    </p:spTree>
    <p:extLst>
      <p:ext uri="{BB962C8B-B14F-4D97-AF65-F5344CB8AC3E}">
        <p14:creationId xmlns:p14="http://schemas.microsoft.com/office/powerpoint/2010/main" val="225501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2</a:t>
            </a:fld>
            <a:endParaRPr lang="de-DE" dirty="0"/>
          </a:p>
        </p:txBody>
      </p:sp>
      <p:sp>
        <p:nvSpPr>
          <p:cNvPr id="3" name="Fußzeilenplatzhalter 2"/>
          <p:cNvSpPr>
            <a:spLocks noGrp="1"/>
          </p:cNvSpPr>
          <p:nvPr>
            <p:ph type="ftr" sz="quarter" idx="13"/>
          </p:nvPr>
        </p:nvSpPr>
        <p:spPr/>
        <p:txBody>
          <a:bodyPr/>
          <a:lstStyle/>
          <a:p>
            <a:pPr algn="l"/>
            <a:r>
              <a:rPr lang="de-DE" dirty="0"/>
              <a:t>© 2022  </a:t>
            </a:r>
            <a:r>
              <a:rPr lang="en-GB" dirty="0"/>
              <a:t>UNIVERSITY OF ROSTOCK | FACULTY OF MECHANICAL ENGINEERING AND MARINE TECHNOLOGY</a:t>
            </a:r>
          </a:p>
        </p:txBody>
      </p:sp>
      <p:sp>
        <p:nvSpPr>
          <p:cNvPr id="4" name="Datumsplatzhalter 3"/>
          <p:cNvSpPr>
            <a:spLocks noGrp="1"/>
          </p:cNvSpPr>
          <p:nvPr>
            <p:ph type="dt" sz="half" idx="2"/>
          </p:nvPr>
        </p:nvSpPr>
        <p:spPr/>
        <p:txBody>
          <a:bodyPr/>
          <a:lstStyle/>
          <a:p>
            <a:r>
              <a:rPr lang="en-GB" dirty="0"/>
              <a:t>June 15, 2022</a:t>
            </a:r>
          </a:p>
        </p:txBody>
      </p:sp>
      <p:sp>
        <p:nvSpPr>
          <p:cNvPr id="5" name="Textfeld 4"/>
          <p:cNvSpPr txBox="1"/>
          <p:nvPr/>
        </p:nvSpPr>
        <p:spPr>
          <a:xfrm>
            <a:off x="539552" y="1520785"/>
            <a:ext cx="8388932" cy="3816429"/>
          </a:xfrm>
          <a:prstGeom prst="rect">
            <a:avLst/>
          </a:prstGeom>
          <a:noFill/>
        </p:spPr>
        <p:txBody>
          <a:bodyPr wrap="square" lIns="0" rtlCol="0">
            <a:spAutoFit/>
          </a:bodyPr>
          <a:lstStyle/>
          <a:p>
            <a:r>
              <a:rPr lang="en-US" sz="2200" b="1" dirty="0">
                <a:latin typeface="Arial" panose="020B0604020202020204" pitchFamily="34" charset="0"/>
                <a:cs typeface="Arial" panose="020B0604020202020204" pitchFamily="34" charset="0"/>
              </a:rPr>
              <a:t>Introduction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Motivation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DNN Method</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Leave-one-out technique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Wild Data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Conclusions</a:t>
            </a:r>
          </a:p>
        </p:txBody>
      </p:sp>
      <p:cxnSp>
        <p:nvCxnSpPr>
          <p:cNvPr id="6" name="Gerade Verbindung 7"/>
          <p:cNvCxnSpPr/>
          <p:nvPr/>
        </p:nvCxnSpPr>
        <p:spPr>
          <a:xfrm>
            <a:off x="215516" y="1701256"/>
            <a:ext cx="0" cy="3384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43508" y="1627200"/>
            <a:ext cx="144016" cy="144016"/>
          </a:xfrm>
          <a:prstGeom prst="ellipse">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feld 7"/>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Overview</a:t>
            </a:r>
          </a:p>
        </p:txBody>
      </p:sp>
    </p:spTree>
    <p:extLst>
      <p:ext uri="{BB962C8B-B14F-4D97-AF65-F5344CB8AC3E}">
        <p14:creationId xmlns:p14="http://schemas.microsoft.com/office/powerpoint/2010/main" val="25304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2"/>
          </p:nvPr>
        </p:nvSpPr>
        <p:spPr/>
        <p:txBody>
          <a:bodyPr/>
          <a:lstStyle/>
          <a:p>
            <a:pPr algn="l"/>
            <a:r>
              <a:rPr lang="de-DE" dirty="0"/>
              <a:t>© 2022  </a:t>
            </a:r>
            <a:r>
              <a:rPr lang="en-GB" dirty="0"/>
              <a:t>UNIVERSITY OF ROSTOCK | FACULTY OF MECHANICAL ENGINEERING AND MARINE TECHNOLOGY</a:t>
            </a:r>
          </a:p>
        </p:txBody>
      </p:sp>
      <p:sp>
        <p:nvSpPr>
          <p:cNvPr id="6" name="Titel 1"/>
          <p:cNvSpPr>
            <a:spLocks noGrp="1"/>
          </p:cNvSpPr>
          <p:nvPr>
            <p:ph type="ctrTitle"/>
          </p:nvPr>
        </p:nvSpPr>
        <p:spPr>
          <a:xfrm>
            <a:off x="251520" y="1808163"/>
            <a:ext cx="8496943" cy="890577"/>
          </a:xfrm>
        </p:spPr>
        <p:txBody>
          <a:bodyPr/>
          <a:lstStyle/>
          <a:p>
            <a:pPr algn="ctr"/>
            <a:r>
              <a:rPr lang="en-GB" b="1" dirty="0">
                <a:latin typeface="Arial" panose="020B0604020202020204" pitchFamily="34" charset="0"/>
                <a:cs typeface="Arial" panose="020B0604020202020204" pitchFamily="34" charset="0"/>
              </a:rPr>
              <a:t>Thank You for Your Attention!</a:t>
            </a:r>
          </a:p>
        </p:txBody>
      </p:sp>
      <p:sp>
        <p:nvSpPr>
          <p:cNvPr id="7" name="Datumsplatzhalter 3"/>
          <p:cNvSpPr>
            <a:spLocks noGrp="1"/>
          </p:cNvSpPr>
          <p:nvPr>
            <p:ph type="dt" sz="half" idx="2"/>
          </p:nvPr>
        </p:nvSpPr>
        <p:spPr>
          <a:xfrm>
            <a:off x="143508" y="6569118"/>
            <a:ext cx="936104" cy="288882"/>
          </a:xfrm>
        </p:spPr>
        <p:txBody>
          <a:bodyPr/>
          <a:lstStyle/>
          <a:p>
            <a:r>
              <a:rPr lang="en-GB" dirty="0"/>
              <a:t>June 15, 2022</a:t>
            </a:r>
          </a:p>
        </p:txBody>
      </p:sp>
    </p:spTree>
    <p:extLst>
      <p:ext uri="{BB962C8B-B14F-4D97-AF65-F5344CB8AC3E}">
        <p14:creationId xmlns:p14="http://schemas.microsoft.com/office/powerpoint/2010/main" val="424236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4CC20A4-F17D-1610-DDDC-95BCA2CD4248}"/>
              </a:ext>
            </a:extLst>
          </p:cNvPr>
          <p:cNvPicPr>
            <a:picLocks noChangeAspect="1"/>
          </p:cNvPicPr>
          <p:nvPr/>
        </p:nvPicPr>
        <p:blipFill>
          <a:blip r:embed="rId2" cstate="print">
            <a:lum bright="60000" contrast="-60000"/>
            <a:alphaModFix amt="82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1500" y="1268760"/>
            <a:ext cx="8756333" cy="5112568"/>
          </a:xfrm>
          <a:prstGeom prst="rect">
            <a:avLst/>
          </a:prstGeom>
        </p:spPr>
      </p:pic>
      <p:sp>
        <p:nvSpPr>
          <p:cNvPr id="2" name="Foliennummernplatzhalter 1">
            <a:extLst>
              <a:ext uri="{FF2B5EF4-FFF2-40B4-BE49-F238E27FC236}">
                <a16:creationId xmlns:a16="http://schemas.microsoft.com/office/drawing/2014/main" id="{2198A4C5-FBA8-BEC2-7433-3F2E0894DA3F}"/>
              </a:ext>
            </a:extLst>
          </p:cNvPr>
          <p:cNvSpPr>
            <a:spLocks noGrp="1"/>
          </p:cNvSpPr>
          <p:nvPr>
            <p:ph type="sldNum" sz="quarter" idx="12"/>
          </p:nvPr>
        </p:nvSpPr>
        <p:spPr/>
        <p:txBody>
          <a:bodyPr/>
          <a:lstStyle/>
          <a:p>
            <a:fld id="{D1C464C5-8E49-41BD-A1D6-FC6F049A48A1}" type="slidenum">
              <a:rPr lang="de-DE" smtClean="0"/>
              <a:pPr/>
              <a:t>3</a:t>
            </a:fld>
            <a:endParaRPr lang="de-DE" dirty="0"/>
          </a:p>
        </p:txBody>
      </p:sp>
      <p:sp>
        <p:nvSpPr>
          <p:cNvPr id="5" name="Textfeld 4">
            <a:extLst>
              <a:ext uri="{FF2B5EF4-FFF2-40B4-BE49-F238E27FC236}">
                <a16:creationId xmlns:a16="http://schemas.microsoft.com/office/drawing/2014/main" id="{DC83461F-A63D-BAA4-2664-6102E4DD5B36}"/>
              </a:ext>
            </a:extLst>
          </p:cNvPr>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Introduction</a:t>
            </a:r>
          </a:p>
        </p:txBody>
      </p:sp>
      <p:sp>
        <p:nvSpPr>
          <p:cNvPr id="8" name="Textfeld 7">
            <a:extLst>
              <a:ext uri="{FF2B5EF4-FFF2-40B4-BE49-F238E27FC236}">
                <a16:creationId xmlns:a16="http://schemas.microsoft.com/office/drawing/2014/main" id="{AB8AB4EE-5902-AF67-1424-71307598BFE1}"/>
              </a:ext>
            </a:extLst>
          </p:cNvPr>
          <p:cNvSpPr txBox="1"/>
          <p:nvPr/>
        </p:nvSpPr>
        <p:spPr>
          <a:xfrm>
            <a:off x="215516" y="1268760"/>
            <a:ext cx="8676964" cy="3816429"/>
          </a:xfrm>
          <a:prstGeom prst="rect">
            <a:avLst/>
          </a:prstGeom>
          <a:noFill/>
        </p:spPr>
        <p:txBody>
          <a:bodyPr wrap="square" lIns="0" rtlCol="0">
            <a:spAutoFit/>
          </a:bodyPr>
          <a:lstStyle/>
          <a:p>
            <a:r>
              <a:rPr lang="en-US" sz="2200" dirty="0">
                <a:latin typeface="Arial" pitchFamily="34" charset="0"/>
                <a:cs typeface="Arial" pitchFamily="34" charset="0"/>
              </a:rPr>
              <a:t>Several methodologies for computation of ultimate hull girder strength exist:</a:t>
            </a:r>
          </a:p>
          <a:p>
            <a:endParaRPr lang="en-US" sz="2200" dirty="0">
              <a:latin typeface="Arial" pitchFamily="34" charset="0"/>
              <a:cs typeface="Arial" pitchFamily="34" charset="0"/>
            </a:endParaRPr>
          </a:p>
          <a:p>
            <a:pPr marL="342900" indent="-342900">
              <a:buFont typeface="Arial" panose="020B0604020202020204" pitchFamily="34" charset="0"/>
              <a:buChar char="•"/>
            </a:pPr>
            <a:r>
              <a:rPr lang="en-US" sz="2200" dirty="0">
                <a:latin typeface="Arial" pitchFamily="34" charset="0"/>
                <a:cs typeface="Arial" pitchFamily="34" charset="0"/>
              </a:rPr>
              <a:t>Presumed stress distribution-based method</a:t>
            </a:r>
          </a:p>
          <a:p>
            <a:pPr marL="342900" indent="-342900">
              <a:buFont typeface="Arial" panose="020B0604020202020204" pitchFamily="34" charset="0"/>
              <a:buChar char="•"/>
            </a:pPr>
            <a:r>
              <a:rPr lang="en-US" sz="2200" dirty="0">
                <a:latin typeface="Arial" pitchFamily="34" charset="0"/>
                <a:cs typeface="Arial" pitchFamily="34" charset="0"/>
              </a:rPr>
              <a:t>Finite Element Method (FEM)</a:t>
            </a:r>
          </a:p>
          <a:p>
            <a:pPr marL="342900" indent="-342900">
              <a:buFont typeface="Arial" panose="020B0604020202020204" pitchFamily="34" charset="0"/>
              <a:buChar char="•"/>
            </a:pPr>
            <a:r>
              <a:rPr lang="en-US" sz="2200" dirty="0">
                <a:latin typeface="Arial" pitchFamily="34" charset="0"/>
                <a:cs typeface="Arial" pitchFamily="34" charset="0"/>
              </a:rPr>
              <a:t>Idealized Structural Unit Method (ISUM)</a:t>
            </a:r>
          </a:p>
          <a:p>
            <a:pPr marL="342900" indent="-342900">
              <a:buFont typeface="Arial" panose="020B0604020202020204" pitchFamily="34" charset="0"/>
              <a:buChar char="•"/>
            </a:pPr>
            <a:r>
              <a:rPr lang="en-US" sz="2200" dirty="0">
                <a:latin typeface="Arial" pitchFamily="34" charset="0"/>
                <a:cs typeface="Arial" pitchFamily="34" charset="0"/>
              </a:rPr>
              <a:t>Intelligent Supersize Finite Element Method (ISFEM)</a:t>
            </a:r>
          </a:p>
          <a:p>
            <a:pPr marL="342900" indent="-342900">
              <a:buFont typeface="Arial" panose="020B0604020202020204" pitchFamily="34" charset="0"/>
              <a:buChar char="•"/>
            </a:pPr>
            <a:endParaRPr lang="en-US" sz="2200" dirty="0">
              <a:latin typeface="Arial" pitchFamily="34" charset="0"/>
              <a:cs typeface="Arial" pitchFamily="34" charset="0"/>
            </a:endParaRPr>
          </a:p>
          <a:p>
            <a:r>
              <a:rPr lang="en-US" sz="2200" dirty="0">
                <a:latin typeface="Arial" pitchFamily="34" charset="0"/>
                <a:cs typeface="Arial" pitchFamily="34" charset="0"/>
              </a:rPr>
              <a:t>Some further methods could be employed?</a:t>
            </a:r>
          </a:p>
          <a:p>
            <a:endParaRPr lang="en-US" sz="2200" dirty="0">
              <a:latin typeface="Arial" pitchFamily="34" charset="0"/>
              <a:cs typeface="Arial" pitchFamily="34" charset="0"/>
            </a:endParaRPr>
          </a:p>
          <a:p>
            <a:pPr marL="342900" indent="-342900">
              <a:buFont typeface="Arial" panose="020B0604020202020204" pitchFamily="34" charset="0"/>
              <a:buChar char="•"/>
            </a:pPr>
            <a:r>
              <a:rPr lang="en-US" sz="2200" dirty="0">
                <a:solidFill>
                  <a:srgbClr val="FF0000"/>
                </a:solidFill>
                <a:latin typeface="Arial" pitchFamily="34" charset="0"/>
                <a:cs typeface="Arial" pitchFamily="34" charset="0"/>
              </a:rPr>
              <a:t>DNN (Deep Neural Network) </a:t>
            </a:r>
          </a:p>
        </p:txBody>
      </p:sp>
      <p:sp>
        <p:nvSpPr>
          <p:cNvPr id="9" name="Fußzeilenplatzhalter 2">
            <a:extLst>
              <a:ext uri="{FF2B5EF4-FFF2-40B4-BE49-F238E27FC236}">
                <a16:creationId xmlns:a16="http://schemas.microsoft.com/office/drawing/2014/main" id="{CC2C26B2-8488-4112-FE68-DD6D49B5A509}"/>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0" name="Datumsplatzhalter 3">
            <a:extLst>
              <a:ext uri="{FF2B5EF4-FFF2-40B4-BE49-F238E27FC236}">
                <a16:creationId xmlns:a16="http://schemas.microsoft.com/office/drawing/2014/main" id="{80F92854-B2C9-98A1-D40D-5ED9E5793329}"/>
              </a:ext>
            </a:extLst>
          </p:cNvPr>
          <p:cNvSpPr>
            <a:spLocks noGrp="1"/>
          </p:cNvSpPr>
          <p:nvPr>
            <p:ph type="dt" sz="half" idx="2"/>
          </p:nvPr>
        </p:nvSpPr>
        <p:spPr>
          <a:xfrm>
            <a:off x="143508" y="6569118"/>
            <a:ext cx="936104" cy="288882"/>
          </a:xfrm>
        </p:spPr>
        <p:txBody>
          <a:bodyPr/>
          <a:lstStyle/>
          <a:p>
            <a:r>
              <a:rPr lang="en-GB" dirty="0"/>
              <a:t>June 15, 2022</a:t>
            </a:r>
          </a:p>
        </p:txBody>
      </p:sp>
    </p:spTree>
    <p:extLst>
      <p:ext uri="{BB962C8B-B14F-4D97-AF65-F5344CB8AC3E}">
        <p14:creationId xmlns:p14="http://schemas.microsoft.com/office/powerpoint/2010/main" val="218862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4</a:t>
            </a:fld>
            <a:endParaRPr lang="de-DE" dirty="0"/>
          </a:p>
        </p:txBody>
      </p:sp>
      <p:sp>
        <p:nvSpPr>
          <p:cNvPr id="5" name="Textfeld 4"/>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Introduction</a:t>
            </a:r>
          </a:p>
        </p:txBody>
      </p:sp>
      <p:sp>
        <p:nvSpPr>
          <p:cNvPr id="7" name="Textfeld 6"/>
          <p:cNvSpPr txBox="1"/>
          <p:nvPr/>
        </p:nvSpPr>
        <p:spPr>
          <a:xfrm>
            <a:off x="251520" y="1052736"/>
            <a:ext cx="8640960" cy="430887"/>
          </a:xfrm>
          <a:prstGeom prst="rect">
            <a:avLst/>
          </a:prstGeom>
          <a:noFill/>
        </p:spPr>
        <p:txBody>
          <a:bodyPr wrap="square" lIns="0" rtlCol="0">
            <a:spAutoFit/>
          </a:bodyPr>
          <a:lstStyle/>
          <a:p>
            <a:pPr algn="ctr"/>
            <a:r>
              <a:rPr lang="en-US" sz="2200" dirty="0">
                <a:latin typeface="Arial" pitchFamily="34" charset="0"/>
                <a:cs typeface="Arial" pitchFamily="34" charset="0"/>
              </a:rPr>
              <a:t>DNN successfully applied in various marine engineering fields </a:t>
            </a:r>
            <a:endParaRPr lang="en-US" sz="2200" b="1" dirty="0">
              <a:solidFill>
                <a:srgbClr val="FF0000"/>
              </a:solidFill>
              <a:latin typeface="Arial" pitchFamily="34" charset="0"/>
              <a:cs typeface="Arial" pitchFamily="34" charset="0"/>
            </a:endParaRPr>
          </a:p>
        </p:txBody>
      </p:sp>
      <p:sp>
        <p:nvSpPr>
          <p:cNvPr id="17" name="Textfeld 16"/>
          <p:cNvSpPr txBox="1"/>
          <p:nvPr/>
        </p:nvSpPr>
        <p:spPr>
          <a:xfrm>
            <a:off x="251520" y="1592796"/>
            <a:ext cx="4392488" cy="769441"/>
          </a:xfrm>
          <a:prstGeom prst="rect">
            <a:avLst/>
          </a:prstGeom>
          <a:noFill/>
        </p:spPr>
        <p:txBody>
          <a:bodyPr wrap="square" rtlCol="0">
            <a:spAutoFit/>
          </a:bodyPr>
          <a:lstStyle/>
          <a:p>
            <a:r>
              <a:rPr lang="en-US" sz="2200" dirty="0">
                <a:solidFill>
                  <a:schemeClr val="bg1"/>
                </a:solidFill>
                <a:latin typeface="Arial" pitchFamily="34" charset="0"/>
                <a:cs typeface="Arial" pitchFamily="34" charset="0"/>
              </a:rPr>
              <a:t>How to determine the ultimate hull girder strength?</a:t>
            </a:r>
          </a:p>
        </p:txBody>
      </p:sp>
      <p:sp>
        <p:nvSpPr>
          <p:cNvPr id="28" name="Fußzeilenplatzhalter 2">
            <a:extLst>
              <a:ext uri="{FF2B5EF4-FFF2-40B4-BE49-F238E27FC236}">
                <a16:creationId xmlns:a16="http://schemas.microsoft.com/office/drawing/2014/main" id="{79BEF137-286F-5C84-D465-61CD6668DE5B}"/>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29" name="Datumsplatzhalter 3">
            <a:extLst>
              <a:ext uri="{FF2B5EF4-FFF2-40B4-BE49-F238E27FC236}">
                <a16:creationId xmlns:a16="http://schemas.microsoft.com/office/drawing/2014/main" id="{A36E73FA-EDAD-41B9-7BB1-65DA15151529}"/>
              </a:ext>
            </a:extLst>
          </p:cNvPr>
          <p:cNvSpPr>
            <a:spLocks noGrp="1"/>
          </p:cNvSpPr>
          <p:nvPr>
            <p:ph type="dt" sz="half" idx="2"/>
          </p:nvPr>
        </p:nvSpPr>
        <p:spPr>
          <a:xfrm>
            <a:off x="143508" y="6569118"/>
            <a:ext cx="936104" cy="288882"/>
          </a:xfrm>
        </p:spPr>
        <p:txBody>
          <a:bodyPr/>
          <a:lstStyle/>
          <a:p>
            <a:r>
              <a:rPr lang="en-GB" dirty="0"/>
              <a:t>June 15, 2022</a:t>
            </a:r>
          </a:p>
        </p:txBody>
      </p:sp>
      <p:pic>
        <p:nvPicPr>
          <p:cNvPr id="30" name="Immagine 1">
            <a:extLst>
              <a:ext uri="{FF2B5EF4-FFF2-40B4-BE49-F238E27FC236}">
                <a16:creationId xmlns:a16="http://schemas.microsoft.com/office/drawing/2014/main" id="{A823538F-39B5-2BC1-31A1-12CD756EDD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32956"/>
            <a:ext cx="6985635" cy="2750820"/>
          </a:xfrm>
          <a:prstGeom prst="rect">
            <a:avLst/>
          </a:prstGeom>
          <a:noFill/>
          <a:ln>
            <a:noFill/>
          </a:ln>
        </p:spPr>
      </p:pic>
      <p:sp>
        <p:nvSpPr>
          <p:cNvPr id="14" name="Textfeld 13">
            <a:extLst>
              <a:ext uri="{FF2B5EF4-FFF2-40B4-BE49-F238E27FC236}">
                <a16:creationId xmlns:a16="http://schemas.microsoft.com/office/drawing/2014/main" id="{8037BC0D-0F4B-909C-5EF0-7ADC92E6FB51}"/>
              </a:ext>
            </a:extLst>
          </p:cNvPr>
          <p:cNvSpPr txBox="1"/>
          <p:nvPr/>
        </p:nvSpPr>
        <p:spPr>
          <a:xfrm>
            <a:off x="251520" y="6057292"/>
            <a:ext cx="8640960"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Reference: </a:t>
            </a:r>
          </a:p>
          <a:p>
            <a:r>
              <a:rPr lang="en-US" sz="800" dirty="0" err="1">
                <a:latin typeface="Arial" panose="020B0604020202020204" pitchFamily="34" charset="0"/>
                <a:cs typeface="Arial" panose="020B0604020202020204" pitchFamily="34" charset="0"/>
              </a:rPr>
              <a:t>Kamaljit</a:t>
            </a:r>
            <a:r>
              <a:rPr lang="en-US" sz="800" dirty="0">
                <a:latin typeface="Arial" panose="020B0604020202020204" pitchFamily="34" charset="0"/>
                <a:cs typeface="Arial" panose="020B0604020202020204" pitchFamily="34" charset="0"/>
              </a:rPr>
              <a:t>, I., and D. Modi. "Deep Learning: Architectures and Applications." In Handbook of Research on Deep Learning Innovations and Trends, by </a:t>
            </a:r>
            <a:r>
              <a:rPr lang="en-US" sz="800" dirty="0" err="1">
                <a:latin typeface="Arial" panose="020B0604020202020204" pitchFamily="34" charset="0"/>
                <a:cs typeface="Arial" panose="020B0604020202020204" pitchFamily="34" charset="0"/>
              </a:rPr>
              <a:t>Aboul</a:t>
            </a:r>
            <a:r>
              <a:rPr lang="en-US" sz="800" dirty="0">
                <a:latin typeface="Arial" panose="020B0604020202020204" pitchFamily="34" charset="0"/>
                <a:cs typeface="Arial" panose="020B0604020202020204" pitchFamily="34" charset="0"/>
              </a:rPr>
              <a:t> Ella </a:t>
            </a:r>
            <a:r>
              <a:rPr lang="en-US" sz="800" dirty="0" err="1">
                <a:latin typeface="Arial" panose="020B0604020202020204" pitchFamily="34" charset="0"/>
                <a:cs typeface="Arial" panose="020B0604020202020204" pitchFamily="34" charset="0"/>
              </a:rPr>
              <a:t>Hassanien</a:t>
            </a:r>
            <a:r>
              <a:rPr lang="en-US" sz="800" dirty="0">
                <a:latin typeface="Arial" panose="020B0604020202020204" pitchFamily="34" charset="0"/>
                <a:cs typeface="Arial" panose="020B0604020202020204" pitchFamily="34" charset="0"/>
              </a:rPr>
              <a:t>, Ashraf Darwish and </a:t>
            </a:r>
            <a:r>
              <a:rPr lang="en-US" sz="800" dirty="0" err="1">
                <a:latin typeface="Arial" panose="020B0604020202020204" pitchFamily="34" charset="0"/>
                <a:cs typeface="Arial" panose="020B0604020202020204" pitchFamily="34" charset="0"/>
              </a:rPr>
              <a:t>Chiranji</a:t>
            </a:r>
            <a:r>
              <a:rPr lang="en-US" sz="800" dirty="0">
                <a:latin typeface="Arial" panose="020B0604020202020204" pitchFamily="34" charset="0"/>
                <a:cs typeface="Arial" panose="020B0604020202020204" pitchFamily="34" charset="0"/>
              </a:rPr>
              <a:t> Lal Chowdhary, 133-136. 2019.</a:t>
            </a:r>
          </a:p>
        </p:txBody>
      </p:sp>
      <p:sp>
        <p:nvSpPr>
          <p:cNvPr id="15" name="Textfeld 14">
            <a:extLst>
              <a:ext uri="{FF2B5EF4-FFF2-40B4-BE49-F238E27FC236}">
                <a16:creationId xmlns:a16="http://schemas.microsoft.com/office/drawing/2014/main" id="{F21D076D-B881-DC55-25AD-CAC362FB5BAD}"/>
              </a:ext>
            </a:extLst>
          </p:cNvPr>
          <p:cNvSpPr txBox="1"/>
          <p:nvPr/>
        </p:nvSpPr>
        <p:spPr>
          <a:xfrm>
            <a:off x="215516" y="1592796"/>
            <a:ext cx="8676964" cy="1107996"/>
          </a:xfrm>
          <a:prstGeom prst="rect">
            <a:avLst/>
          </a:prstGeom>
          <a:noFill/>
        </p:spPr>
        <p:txBody>
          <a:bodyPr wrap="square" lIns="0" rtlCol="0">
            <a:spAutoFit/>
          </a:bodyPr>
          <a:lstStyle/>
          <a:p>
            <a:pPr marL="342900" indent="-342900">
              <a:buFont typeface="Arial" panose="020B0604020202020204" pitchFamily="34" charset="0"/>
              <a:buChar char="•"/>
            </a:pPr>
            <a:r>
              <a:rPr lang="en-US" sz="2200" dirty="0">
                <a:latin typeface="Arial" pitchFamily="34" charset="0"/>
                <a:cs typeface="Arial" pitchFamily="34" charset="0"/>
              </a:rPr>
              <a:t>Shorten the computation time for the result prediction</a:t>
            </a:r>
          </a:p>
          <a:p>
            <a:pPr marL="342900" indent="-342900">
              <a:buFont typeface="Arial" panose="020B0604020202020204" pitchFamily="34" charset="0"/>
              <a:buChar char="•"/>
            </a:pPr>
            <a:r>
              <a:rPr lang="en-US" sz="2200" dirty="0">
                <a:latin typeface="Arial" pitchFamily="34" charset="0"/>
                <a:cs typeface="Arial" pitchFamily="34" charset="0"/>
              </a:rPr>
              <a:t>Typical High Accuracy Estimation</a:t>
            </a:r>
          </a:p>
          <a:p>
            <a:pPr marL="342900" indent="-342900">
              <a:buFont typeface="Arial" panose="020B0604020202020204" pitchFamily="34" charset="0"/>
              <a:buChar char="•"/>
            </a:pPr>
            <a:r>
              <a:rPr lang="en-US" sz="2200" dirty="0">
                <a:latin typeface="Arial" pitchFamily="34" charset="0"/>
                <a:cs typeface="Arial" pitchFamily="34" charset="0"/>
              </a:rPr>
              <a:t>Reduced Modeling efforts</a:t>
            </a:r>
          </a:p>
        </p:txBody>
      </p:sp>
    </p:spTree>
    <p:extLst>
      <p:ext uri="{BB962C8B-B14F-4D97-AF65-F5344CB8AC3E}">
        <p14:creationId xmlns:p14="http://schemas.microsoft.com/office/powerpoint/2010/main" val="353786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5</a:t>
            </a:fld>
            <a:endParaRPr lang="de-DE" dirty="0"/>
          </a:p>
        </p:txBody>
      </p:sp>
      <p:cxnSp>
        <p:nvCxnSpPr>
          <p:cNvPr id="6" name="Gerade Verbindung 7"/>
          <p:cNvCxnSpPr/>
          <p:nvPr/>
        </p:nvCxnSpPr>
        <p:spPr>
          <a:xfrm>
            <a:off x="215516" y="1701256"/>
            <a:ext cx="0" cy="3384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43508" y="2296800"/>
            <a:ext cx="144016" cy="144016"/>
          </a:xfrm>
          <a:prstGeom prst="ellipse">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feld 7"/>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Overview</a:t>
            </a:r>
          </a:p>
        </p:txBody>
      </p:sp>
      <p:sp>
        <p:nvSpPr>
          <p:cNvPr id="10" name="Fußzeilenplatzhalter 2">
            <a:extLst>
              <a:ext uri="{FF2B5EF4-FFF2-40B4-BE49-F238E27FC236}">
                <a16:creationId xmlns:a16="http://schemas.microsoft.com/office/drawing/2014/main" id="{3C998CFD-8551-708B-71C0-A54D24ED70BC}"/>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1" name="Datumsplatzhalter 3">
            <a:extLst>
              <a:ext uri="{FF2B5EF4-FFF2-40B4-BE49-F238E27FC236}">
                <a16:creationId xmlns:a16="http://schemas.microsoft.com/office/drawing/2014/main" id="{033E08AF-B172-9273-194F-8DACF7CCC8A8}"/>
              </a:ext>
            </a:extLst>
          </p:cNvPr>
          <p:cNvSpPr>
            <a:spLocks noGrp="1"/>
          </p:cNvSpPr>
          <p:nvPr>
            <p:ph type="dt" sz="half" idx="2"/>
          </p:nvPr>
        </p:nvSpPr>
        <p:spPr>
          <a:xfrm>
            <a:off x="143508" y="6569118"/>
            <a:ext cx="936104" cy="288882"/>
          </a:xfrm>
        </p:spPr>
        <p:txBody>
          <a:bodyPr/>
          <a:lstStyle/>
          <a:p>
            <a:r>
              <a:rPr lang="en-GB" dirty="0"/>
              <a:t>June 15, 2022</a:t>
            </a:r>
          </a:p>
        </p:txBody>
      </p:sp>
      <p:sp>
        <p:nvSpPr>
          <p:cNvPr id="9" name="Textfeld 8">
            <a:extLst>
              <a:ext uri="{FF2B5EF4-FFF2-40B4-BE49-F238E27FC236}">
                <a16:creationId xmlns:a16="http://schemas.microsoft.com/office/drawing/2014/main" id="{E6DBB956-1AF1-C312-B599-EB991BD80E33}"/>
              </a:ext>
            </a:extLst>
          </p:cNvPr>
          <p:cNvSpPr txBox="1"/>
          <p:nvPr/>
        </p:nvSpPr>
        <p:spPr>
          <a:xfrm>
            <a:off x="539552" y="1520785"/>
            <a:ext cx="8388932" cy="3816429"/>
          </a:xfrm>
          <a:prstGeom prst="rect">
            <a:avLst/>
          </a:prstGeom>
          <a:noFill/>
        </p:spPr>
        <p:txBody>
          <a:bodyPr wrap="square" lIns="0" rtlCol="0">
            <a:spAutoFit/>
          </a:bodyPr>
          <a:lstStyle/>
          <a:p>
            <a:r>
              <a:rPr lang="en-US" sz="2200" dirty="0">
                <a:latin typeface="Arial" panose="020B0604020202020204" pitchFamily="34" charset="0"/>
                <a:cs typeface="Arial" panose="020B0604020202020204" pitchFamily="34" charset="0"/>
              </a:rPr>
              <a:t>Introduction</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Motivation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DNN Method</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Leave-one-out technique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Wild Data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156612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198A4C5-FBA8-BEC2-7433-3F2E0894DA3F}"/>
              </a:ext>
            </a:extLst>
          </p:cNvPr>
          <p:cNvSpPr>
            <a:spLocks noGrp="1"/>
          </p:cNvSpPr>
          <p:nvPr>
            <p:ph type="sldNum" sz="quarter" idx="12"/>
          </p:nvPr>
        </p:nvSpPr>
        <p:spPr/>
        <p:txBody>
          <a:bodyPr/>
          <a:lstStyle/>
          <a:p>
            <a:fld id="{D1C464C5-8E49-41BD-A1D6-FC6F049A48A1}" type="slidenum">
              <a:rPr lang="de-DE" smtClean="0"/>
              <a:pPr/>
              <a:t>6</a:t>
            </a:fld>
            <a:endParaRPr lang="de-DE" dirty="0"/>
          </a:p>
        </p:txBody>
      </p:sp>
      <p:sp>
        <p:nvSpPr>
          <p:cNvPr id="5" name="Textfeld 4">
            <a:extLst>
              <a:ext uri="{FF2B5EF4-FFF2-40B4-BE49-F238E27FC236}">
                <a16:creationId xmlns:a16="http://schemas.microsoft.com/office/drawing/2014/main" id="{DC83461F-A63D-BAA4-2664-6102E4DD5B36}"/>
              </a:ext>
            </a:extLst>
          </p:cNvPr>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Motivation</a:t>
            </a:r>
          </a:p>
        </p:txBody>
      </p:sp>
      <p:sp>
        <p:nvSpPr>
          <p:cNvPr id="8" name="Textfeld 7">
            <a:extLst>
              <a:ext uri="{FF2B5EF4-FFF2-40B4-BE49-F238E27FC236}">
                <a16:creationId xmlns:a16="http://schemas.microsoft.com/office/drawing/2014/main" id="{AB8AB4EE-5902-AF67-1424-71307598BFE1}"/>
              </a:ext>
            </a:extLst>
          </p:cNvPr>
          <p:cNvSpPr txBox="1"/>
          <p:nvPr/>
        </p:nvSpPr>
        <p:spPr>
          <a:xfrm>
            <a:off x="215516" y="1268760"/>
            <a:ext cx="8676964" cy="1785104"/>
          </a:xfrm>
          <a:prstGeom prst="rect">
            <a:avLst/>
          </a:prstGeom>
          <a:noFill/>
        </p:spPr>
        <p:txBody>
          <a:bodyPr wrap="square" lIns="0" rtlCol="0">
            <a:spAutoFit/>
          </a:bodyPr>
          <a:lstStyle/>
          <a:p>
            <a:pPr marL="342900" indent="-342900">
              <a:buFont typeface="Arial" panose="020B0604020202020204" pitchFamily="34" charset="0"/>
              <a:buChar char="•"/>
            </a:pPr>
            <a:r>
              <a:rPr lang="en-US" sz="2200" dirty="0">
                <a:latin typeface="Arial" pitchFamily="34" charset="0"/>
                <a:cs typeface="Arial" pitchFamily="34" charset="0"/>
              </a:rPr>
              <a:t>Study can be counted as initial phase for successive prediction of residual ultimate strength</a:t>
            </a:r>
          </a:p>
          <a:p>
            <a:pPr marL="342900" indent="-342900">
              <a:buFont typeface="Arial" panose="020B0604020202020204" pitchFamily="34" charset="0"/>
              <a:buChar char="•"/>
            </a:pPr>
            <a:r>
              <a:rPr lang="en-US" sz="2200" dirty="0">
                <a:latin typeface="Arial" pitchFamily="34" charset="0"/>
                <a:cs typeface="Arial" pitchFamily="34" charset="0"/>
              </a:rPr>
              <a:t>Understanding of the DNN results and of specific feature weights play a paramount role for further steps which consists into more relevant prediction of ultimate hull girder strength</a:t>
            </a:r>
          </a:p>
        </p:txBody>
      </p:sp>
      <p:sp>
        <p:nvSpPr>
          <p:cNvPr id="9" name="Fußzeilenplatzhalter 2">
            <a:extLst>
              <a:ext uri="{FF2B5EF4-FFF2-40B4-BE49-F238E27FC236}">
                <a16:creationId xmlns:a16="http://schemas.microsoft.com/office/drawing/2014/main" id="{CC2C26B2-8488-4112-FE68-DD6D49B5A509}"/>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0" name="Datumsplatzhalter 3">
            <a:extLst>
              <a:ext uri="{FF2B5EF4-FFF2-40B4-BE49-F238E27FC236}">
                <a16:creationId xmlns:a16="http://schemas.microsoft.com/office/drawing/2014/main" id="{80F92854-B2C9-98A1-D40D-5ED9E5793329}"/>
              </a:ext>
            </a:extLst>
          </p:cNvPr>
          <p:cNvSpPr>
            <a:spLocks noGrp="1"/>
          </p:cNvSpPr>
          <p:nvPr>
            <p:ph type="dt" sz="half" idx="2"/>
          </p:nvPr>
        </p:nvSpPr>
        <p:spPr>
          <a:xfrm>
            <a:off x="143508" y="6569118"/>
            <a:ext cx="936104" cy="288882"/>
          </a:xfrm>
        </p:spPr>
        <p:txBody>
          <a:bodyPr/>
          <a:lstStyle/>
          <a:p>
            <a:r>
              <a:rPr lang="en-GB" dirty="0"/>
              <a:t>June 15, 2022</a:t>
            </a:r>
          </a:p>
        </p:txBody>
      </p:sp>
      <p:pic>
        <p:nvPicPr>
          <p:cNvPr id="7" name="Grafik 6">
            <a:extLst>
              <a:ext uri="{FF2B5EF4-FFF2-40B4-BE49-F238E27FC236}">
                <a16:creationId xmlns:a16="http://schemas.microsoft.com/office/drawing/2014/main" id="{BB3CF266-6754-6F6B-0D58-4DC2F3898F31}"/>
              </a:ext>
            </a:extLst>
          </p:cNvPr>
          <p:cNvPicPr>
            <a:picLocks noChangeAspect="1"/>
          </p:cNvPicPr>
          <p:nvPr/>
        </p:nvPicPr>
        <p:blipFill>
          <a:blip r:embed="rId2"/>
          <a:stretch>
            <a:fillRect/>
          </a:stretch>
        </p:blipFill>
        <p:spPr>
          <a:xfrm>
            <a:off x="4553998" y="3610504"/>
            <a:ext cx="4320540" cy="2878074"/>
          </a:xfrm>
          <a:prstGeom prst="rect">
            <a:avLst/>
          </a:prstGeom>
        </p:spPr>
      </p:pic>
      <p:sp>
        <p:nvSpPr>
          <p:cNvPr id="14" name="Textfeld 13">
            <a:extLst>
              <a:ext uri="{FF2B5EF4-FFF2-40B4-BE49-F238E27FC236}">
                <a16:creationId xmlns:a16="http://schemas.microsoft.com/office/drawing/2014/main" id="{35658B21-28E0-F9C8-FDCF-D223CDCC3E3B}"/>
              </a:ext>
            </a:extLst>
          </p:cNvPr>
          <p:cNvSpPr txBox="1"/>
          <p:nvPr/>
        </p:nvSpPr>
        <p:spPr>
          <a:xfrm>
            <a:off x="269462" y="3306470"/>
            <a:ext cx="430253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Neutral Axis (3500 TEU Container Vessel)</a:t>
            </a:r>
          </a:p>
        </p:txBody>
      </p:sp>
      <p:sp>
        <p:nvSpPr>
          <p:cNvPr id="15" name="Textfeld 14">
            <a:extLst>
              <a:ext uri="{FF2B5EF4-FFF2-40B4-BE49-F238E27FC236}">
                <a16:creationId xmlns:a16="http://schemas.microsoft.com/office/drawing/2014/main" id="{CC5606BA-F3C4-CD43-3041-99DF156D72AC}"/>
              </a:ext>
            </a:extLst>
          </p:cNvPr>
          <p:cNvSpPr txBox="1"/>
          <p:nvPr/>
        </p:nvSpPr>
        <p:spPr>
          <a:xfrm>
            <a:off x="4553998" y="3305708"/>
            <a:ext cx="430253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 Moment-Curvature Curve (Vertical Bending)</a:t>
            </a:r>
          </a:p>
        </p:txBody>
      </p:sp>
      <p:pic>
        <p:nvPicPr>
          <p:cNvPr id="17" name="Grafik 16">
            <a:extLst>
              <a:ext uri="{FF2B5EF4-FFF2-40B4-BE49-F238E27FC236}">
                <a16:creationId xmlns:a16="http://schemas.microsoft.com/office/drawing/2014/main" id="{B976EFB5-3959-896E-055D-8FF1D93B8764}"/>
              </a:ext>
            </a:extLst>
          </p:cNvPr>
          <p:cNvPicPr>
            <a:picLocks noChangeAspect="1"/>
          </p:cNvPicPr>
          <p:nvPr/>
        </p:nvPicPr>
        <p:blipFill>
          <a:blip r:embed="rId3"/>
          <a:stretch>
            <a:fillRect/>
          </a:stretch>
        </p:blipFill>
        <p:spPr>
          <a:xfrm>
            <a:off x="255270" y="3609742"/>
            <a:ext cx="4316730" cy="2878836"/>
          </a:xfrm>
          <a:prstGeom prst="rect">
            <a:avLst/>
          </a:prstGeom>
        </p:spPr>
      </p:pic>
    </p:spTree>
    <p:extLst>
      <p:ext uri="{BB962C8B-B14F-4D97-AF65-F5344CB8AC3E}">
        <p14:creationId xmlns:p14="http://schemas.microsoft.com/office/powerpoint/2010/main" val="233388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1C464C5-8E49-41BD-A1D6-FC6F049A48A1}" type="slidenum">
              <a:rPr lang="de-DE" smtClean="0"/>
              <a:pPr/>
              <a:t>7</a:t>
            </a:fld>
            <a:endParaRPr lang="de-DE" dirty="0"/>
          </a:p>
        </p:txBody>
      </p:sp>
      <p:cxnSp>
        <p:nvCxnSpPr>
          <p:cNvPr id="6" name="Gerade Verbindung 7"/>
          <p:cNvCxnSpPr/>
          <p:nvPr/>
        </p:nvCxnSpPr>
        <p:spPr>
          <a:xfrm>
            <a:off x="215516" y="1701256"/>
            <a:ext cx="0" cy="3384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43508" y="2962800"/>
            <a:ext cx="144016" cy="144016"/>
          </a:xfrm>
          <a:prstGeom prst="ellipse">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feld 7"/>
          <p:cNvSpPr txBox="1"/>
          <p:nvPr/>
        </p:nvSpPr>
        <p:spPr>
          <a:xfrm>
            <a:off x="6624228" y="476672"/>
            <a:ext cx="2340260"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Overview</a:t>
            </a:r>
          </a:p>
        </p:txBody>
      </p:sp>
      <p:sp>
        <p:nvSpPr>
          <p:cNvPr id="10" name="Fußzeilenplatzhalter 2">
            <a:extLst>
              <a:ext uri="{FF2B5EF4-FFF2-40B4-BE49-F238E27FC236}">
                <a16:creationId xmlns:a16="http://schemas.microsoft.com/office/drawing/2014/main" id="{DF1B14F0-A1F7-A9AA-CB49-32AB30F2E21A}"/>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1" name="Datumsplatzhalter 3">
            <a:extLst>
              <a:ext uri="{FF2B5EF4-FFF2-40B4-BE49-F238E27FC236}">
                <a16:creationId xmlns:a16="http://schemas.microsoft.com/office/drawing/2014/main" id="{AF5BDB7F-7D04-A20E-8604-62BD1139A008}"/>
              </a:ext>
            </a:extLst>
          </p:cNvPr>
          <p:cNvSpPr>
            <a:spLocks noGrp="1"/>
          </p:cNvSpPr>
          <p:nvPr>
            <p:ph type="dt" sz="half" idx="2"/>
          </p:nvPr>
        </p:nvSpPr>
        <p:spPr>
          <a:xfrm>
            <a:off x="143508" y="6569118"/>
            <a:ext cx="936104" cy="288882"/>
          </a:xfrm>
        </p:spPr>
        <p:txBody>
          <a:bodyPr/>
          <a:lstStyle/>
          <a:p>
            <a:r>
              <a:rPr lang="en-GB" dirty="0"/>
              <a:t>June 15, 2022</a:t>
            </a:r>
          </a:p>
        </p:txBody>
      </p:sp>
      <p:sp>
        <p:nvSpPr>
          <p:cNvPr id="9" name="Textfeld 8">
            <a:extLst>
              <a:ext uri="{FF2B5EF4-FFF2-40B4-BE49-F238E27FC236}">
                <a16:creationId xmlns:a16="http://schemas.microsoft.com/office/drawing/2014/main" id="{A7C73C1D-6D95-E5D9-377D-A7AE09EE2E55}"/>
              </a:ext>
            </a:extLst>
          </p:cNvPr>
          <p:cNvSpPr txBox="1"/>
          <p:nvPr/>
        </p:nvSpPr>
        <p:spPr>
          <a:xfrm>
            <a:off x="529811" y="1485041"/>
            <a:ext cx="8388932" cy="3816429"/>
          </a:xfrm>
          <a:prstGeom prst="rect">
            <a:avLst/>
          </a:prstGeom>
          <a:noFill/>
        </p:spPr>
        <p:txBody>
          <a:bodyPr wrap="square" lIns="0" rtlCol="0">
            <a:spAutoFit/>
          </a:bodyPr>
          <a:lstStyle/>
          <a:p>
            <a:r>
              <a:rPr lang="en-US" sz="2200" dirty="0">
                <a:latin typeface="Arial" panose="020B0604020202020204" pitchFamily="34" charset="0"/>
                <a:cs typeface="Arial" panose="020B0604020202020204" pitchFamily="34" charset="0"/>
              </a:rPr>
              <a:t>Introduction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Motivation</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DNN Method</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Leave-one-out technique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Results: Wild Data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79782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322BA-E903-1A18-E6BF-4B88888D0982}"/>
              </a:ext>
            </a:extLst>
          </p:cNvPr>
          <p:cNvSpPr>
            <a:spLocks noGrp="1"/>
          </p:cNvSpPr>
          <p:nvPr>
            <p:ph type="sldNum" sz="quarter" idx="12"/>
          </p:nvPr>
        </p:nvSpPr>
        <p:spPr/>
        <p:txBody>
          <a:bodyPr/>
          <a:lstStyle/>
          <a:p>
            <a:fld id="{D1C464C5-8E49-41BD-A1D6-FC6F049A48A1}" type="slidenum">
              <a:rPr lang="de-DE" smtClean="0"/>
              <a:pPr/>
              <a:t>8</a:t>
            </a:fld>
            <a:endParaRPr lang="de-DE" dirty="0"/>
          </a:p>
        </p:txBody>
      </p:sp>
      <p:pic>
        <p:nvPicPr>
          <p:cNvPr id="5" name="Immagine 2">
            <a:extLst>
              <a:ext uri="{FF2B5EF4-FFF2-40B4-BE49-F238E27FC236}">
                <a16:creationId xmlns:a16="http://schemas.microsoft.com/office/drawing/2014/main" id="{4AD19CE3-F61C-040E-6558-274B7758BB01}"/>
              </a:ext>
            </a:extLst>
          </p:cNvPr>
          <p:cNvPicPr>
            <a:picLocks noChangeAspect="1"/>
          </p:cNvPicPr>
          <p:nvPr/>
        </p:nvPicPr>
        <p:blipFill>
          <a:blip r:embed="rId2">
            <a:extLst>
              <a:ext uri="{28A0092B-C50C-407E-A947-70E740481C1C}">
                <a14:useLocalDpi xmlns:a14="http://schemas.microsoft.com/office/drawing/2010/main" val="0"/>
              </a:ext>
            </a:extLst>
          </a:blip>
          <a:srcRect l="5193" b="4988"/>
          <a:stretch>
            <a:fillRect/>
          </a:stretch>
        </p:blipFill>
        <p:spPr bwMode="auto">
          <a:xfrm>
            <a:off x="4201103" y="1972935"/>
            <a:ext cx="4603421" cy="3780032"/>
          </a:xfrm>
          <a:prstGeom prst="rect">
            <a:avLst/>
          </a:prstGeom>
          <a:noFill/>
          <a:ln>
            <a:noFill/>
          </a:ln>
        </p:spPr>
      </p:pic>
      <p:sp>
        <p:nvSpPr>
          <p:cNvPr id="7" name="TextBox 6">
            <a:extLst>
              <a:ext uri="{FF2B5EF4-FFF2-40B4-BE49-F238E27FC236}">
                <a16:creationId xmlns:a16="http://schemas.microsoft.com/office/drawing/2014/main" id="{2F99AB34-78E8-3347-8008-BE173B43E852}"/>
              </a:ext>
            </a:extLst>
          </p:cNvPr>
          <p:cNvSpPr txBox="1"/>
          <p:nvPr/>
        </p:nvSpPr>
        <p:spPr>
          <a:xfrm>
            <a:off x="4201103" y="5899338"/>
            <a:ext cx="4582764"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Cross section discretization:</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 Double Hull Oil Tanker, (b) Single Hull Tanker, (c) 3500TEU Container, (d) Bulk Carrier, (e) 1350TEU Container</a:t>
            </a:r>
          </a:p>
        </p:txBody>
      </p:sp>
      <p:sp>
        <p:nvSpPr>
          <p:cNvPr id="8" name="Textfeld 7">
            <a:extLst>
              <a:ext uri="{FF2B5EF4-FFF2-40B4-BE49-F238E27FC236}">
                <a16:creationId xmlns:a16="http://schemas.microsoft.com/office/drawing/2014/main" id="{717DB7C2-0892-B608-9195-AD6BAD98F7B8}"/>
              </a:ext>
            </a:extLst>
          </p:cNvPr>
          <p:cNvSpPr txBox="1"/>
          <p:nvPr/>
        </p:nvSpPr>
        <p:spPr>
          <a:xfrm>
            <a:off x="251520" y="1102117"/>
            <a:ext cx="8640960" cy="430887"/>
          </a:xfrm>
          <a:prstGeom prst="rect">
            <a:avLst/>
          </a:prstGeom>
          <a:noFill/>
        </p:spPr>
        <p:txBody>
          <a:bodyPr wrap="square" lIns="0" rtlCol="0">
            <a:spAutoFit/>
          </a:bodyPr>
          <a:lstStyle/>
          <a:p>
            <a:pPr algn="ctr"/>
            <a:r>
              <a:rPr lang="en-US" sz="2200" dirty="0">
                <a:latin typeface="Arial" pitchFamily="34" charset="0"/>
                <a:cs typeface="Arial" pitchFamily="34" charset="0"/>
              </a:rPr>
              <a:t>Five different Cross Sections have been considered </a:t>
            </a:r>
            <a:endParaRPr lang="en-US" sz="2200" b="1" dirty="0">
              <a:solidFill>
                <a:srgbClr val="FF0000"/>
              </a:solidFill>
              <a:latin typeface="Arial" pitchFamily="34" charset="0"/>
              <a:cs typeface="Arial" pitchFamily="34" charset="0"/>
            </a:endParaRPr>
          </a:p>
        </p:txBody>
      </p:sp>
      <p:graphicFrame>
        <p:nvGraphicFramePr>
          <p:cNvPr id="11" name="Table 10">
            <a:extLst>
              <a:ext uri="{FF2B5EF4-FFF2-40B4-BE49-F238E27FC236}">
                <a16:creationId xmlns:a16="http://schemas.microsoft.com/office/drawing/2014/main" id="{09542F43-1B00-CB90-75C9-F5FF4B3F5902}"/>
              </a:ext>
            </a:extLst>
          </p:cNvPr>
          <p:cNvGraphicFramePr>
            <a:graphicFrameLocks noGrp="1"/>
          </p:cNvGraphicFramePr>
          <p:nvPr>
            <p:extLst>
              <p:ext uri="{D42A27DB-BD31-4B8C-83A1-F6EECF244321}">
                <p14:modId xmlns:p14="http://schemas.microsoft.com/office/powerpoint/2010/main" val="768161605"/>
              </p:ext>
            </p:extLst>
          </p:nvPr>
        </p:nvGraphicFramePr>
        <p:xfrm>
          <a:off x="251520" y="2005098"/>
          <a:ext cx="3780420" cy="2553097"/>
        </p:xfrm>
        <a:graphic>
          <a:graphicData uri="http://schemas.openxmlformats.org/drawingml/2006/table">
            <a:tbl>
              <a:tblPr firstRow="1" firstCol="1" bandRow="1"/>
              <a:tblGrid>
                <a:gridCol w="1046754">
                  <a:extLst>
                    <a:ext uri="{9D8B030D-6E8A-4147-A177-3AD203B41FA5}">
                      <a16:colId xmlns:a16="http://schemas.microsoft.com/office/drawing/2014/main" val="101244478"/>
                    </a:ext>
                  </a:extLst>
                </a:gridCol>
                <a:gridCol w="873718">
                  <a:extLst>
                    <a:ext uri="{9D8B030D-6E8A-4147-A177-3AD203B41FA5}">
                      <a16:colId xmlns:a16="http://schemas.microsoft.com/office/drawing/2014/main" val="1572436249"/>
                    </a:ext>
                  </a:extLst>
                </a:gridCol>
                <a:gridCol w="893117">
                  <a:extLst>
                    <a:ext uri="{9D8B030D-6E8A-4147-A177-3AD203B41FA5}">
                      <a16:colId xmlns:a16="http://schemas.microsoft.com/office/drawing/2014/main" val="3334047190"/>
                    </a:ext>
                  </a:extLst>
                </a:gridCol>
                <a:gridCol w="966831">
                  <a:extLst>
                    <a:ext uri="{9D8B030D-6E8A-4147-A177-3AD203B41FA5}">
                      <a16:colId xmlns:a16="http://schemas.microsoft.com/office/drawing/2014/main" val="3473014282"/>
                    </a:ext>
                  </a:extLst>
                </a:gridCol>
              </a:tblGrid>
              <a:tr h="358537">
                <a:tc>
                  <a:txBody>
                    <a:bodyPr/>
                    <a:lstStyle/>
                    <a:p>
                      <a:pPr algn="l"/>
                      <a:r>
                        <a:rPr lang="en-US" sz="1200" b="1" dirty="0">
                          <a:effectLst/>
                          <a:latin typeface="Arial" panose="020B0604020202020204" pitchFamily="34" charset="0"/>
                          <a:ea typeface="Times New Roman" panose="02020603050405020304" pitchFamily="18" charset="0"/>
                          <a:cs typeface="Arial" panose="020B0604020202020204" pitchFamily="34" charset="0"/>
                        </a:rPr>
                        <a:t>Vessel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b="1" dirty="0">
                          <a:effectLst/>
                          <a:latin typeface="Arial" panose="020B0604020202020204" pitchFamily="34" charset="0"/>
                          <a:ea typeface="Times New Roman" panose="02020603050405020304" pitchFamily="18" charset="0"/>
                          <a:cs typeface="Arial" panose="020B0604020202020204" pitchFamily="34" charset="0"/>
                        </a:rPr>
                        <a:t>Length</a:t>
                      </a:r>
                      <a:br>
                        <a:rPr lang="en-US" sz="1200" b="1"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latin typeface="Arial" panose="020B0604020202020204" pitchFamily="34" charset="0"/>
                          <a:ea typeface="Times New Roman" panose="02020603050405020304" pitchFamily="18" charset="0"/>
                          <a:cs typeface="Arial" panose="020B0604020202020204" pitchFamily="34" charset="0"/>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b="1" dirty="0">
                          <a:effectLst/>
                          <a:latin typeface="Arial" panose="020B0604020202020204" pitchFamily="34" charset="0"/>
                          <a:ea typeface="Times New Roman" panose="02020603050405020304" pitchFamily="18" charset="0"/>
                          <a:cs typeface="Arial" panose="020B0604020202020204" pitchFamily="34" charset="0"/>
                        </a:rPr>
                        <a:t>Breadth</a:t>
                      </a:r>
                      <a:br>
                        <a:rPr lang="en-US" sz="1200" b="1"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latin typeface="Arial" panose="020B0604020202020204" pitchFamily="34" charset="0"/>
                          <a:ea typeface="Times New Roman" panose="02020603050405020304" pitchFamily="18" charset="0"/>
                          <a:cs typeface="Arial" panose="020B0604020202020204" pitchFamily="34" charset="0"/>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b="1" dirty="0">
                          <a:effectLst/>
                          <a:latin typeface="Arial" panose="020B0604020202020204" pitchFamily="34" charset="0"/>
                          <a:ea typeface="Times New Roman" panose="02020603050405020304" pitchFamily="18" charset="0"/>
                          <a:cs typeface="Arial" panose="020B0604020202020204" pitchFamily="34" charset="0"/>
                        </a:rPr>
                        <a:t>Depth</a:t>
                      </a:r>
                      <a:br>
                        <a:rPr lang="en-US" sz="1200" b="1"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latin typeface="Arial" panose="020B0604020202020204" pitchFamily="34" charset="0"/>
                          <a:ea typeface="Times New Roman" panose="02020603050405020304" pitchFamily="18" charset="0"/>
                          <a:cs typeface="Arial" panose="020B0604020202020204" pitchFamily="34" charset="0"/>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66749"/>
                  </a:ext>
                </a:extLst>
              </a:tr>
              <a:tr h="358537">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936951"/>
                  </a:ext>
                </a:extLst>
              </a:tr>
              <a:tr h="358537">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Double Hull Oil Tanker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30.3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889667"/>
                  </a:ext>
                </a:extLst>
              </a:tr>
              <a:tr h="358537">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Single Hull Tanker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48.2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25.2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719820"/>
                  </a:ext>
                </a:extLst>
              </a:tr>
              <a:tr h="358537">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1350TEU Container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703966"/>
                  </a:ext>
                </a:extLst>
              </a:tr>
              <a:tr h="358537">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3500TEU Container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32.2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880386"/>
                  </a:ext>
                </a:extLst>
              </a:tr>
              <a:tr h="358537">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Bulk Carrier</a:t>
                      </a:r>
                    </a:p>
                    <a:p>
                      <a:pPr algn="l"/>
                      <a:r>
                        <a:rPr lang="en-US" sz="12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a:effectLst/>
                          <a:latin typeface="Arial" panose="020B0604020202020204" pitchFamily="34" charset="0"/>
                          <a:ea typeface="Times New Roman" panose="02020603050405020304" pitchFamily="18" charset="0"/>
                          <a:cs typeface="Arial" panose="020B0604020202020204" pitchFamily="34"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a:effectLst/>
                          <a:latin typeface="Arial" panose="020B0604020202020204" pitchFamily="34" charset="0"/>
                          <a:ea typeface="Times New Roman" panose="02020603050405020304" pitchFamily="18" charset="0"/>
                          <a:cs typeface="Arial" panose="020B0604020202020204" pitchFamily="34" charset="0"/>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271439"/>
                  </a:ext>
                </a:extLst>
              </a:tr>
            </a:tbl>
          </a:graphicData>
        </a:graphic>
      </p:graphicFrame>
      <p:sp>
        <p:nvSpPr>
          <p:cNvPr id="9" name="Textfeld 4">
            <a:extLst>
              <a:ext uri="{FF2B5EF4-FFF2-40B4-BE49-F238E27FC236}">
                <a16:creationId xmlns:a16="http://schemas.microsoft.com/office/drawing/2014/main" id="{ED329C4A-16FA-BA69-9788-6429C27A3B52}"/>
              </a:ext>
            </a:extLst>
          </p:cNvPr>
          <p:cNvSpPr txBox="1"/>
          <p:nvPr/>
        </p:nvSpPr>
        <p:spPr>
          <a:xfrm>
            <a:off x="6120172" y="476672"/>
            <a:ext cx="2844316"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DNN Method</a:t>
            </a:r>
          </a:p>
        </p:txBody>
      </p:sp>
      <p:sp>
        <p:nvSpPr>
          <p:cNvPr id="10" name="Fußzeilenplatzhalter 2">
            <a:extLst>
              <a:ext uri="{FF2B5EF4-FFF2-40B4-BE49-F238E27FC236}">
                <a16:creationId xmlns:a16="http://schemas.microsoft.com/office/drawing/2014/main" id="{DF1B14F0-A1F7-A9AA-CB49-32AB30F2E21A}"/>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2" name="Datumsplatzhalter 3">
            <a:extLst>
              <a:ext uri="{FF2B5EF4-FFF2-40B4-BE49-F238E27FC236}">
                <a16:creationId xmlns:a16="http://schemas.microsoft.com/office/drawing/2014/main" id="{AF5BDB7F-7D04-A20E-8604-62BD1139A008}"/>
              </a:ext>
            </a:extLst>
          </p:cNvPr>
          <p:cNvSpPr>
            <a:spLocks noGrp="1"/>
          </p:cNvSpPr>
          <p:nvPr>
            <p:ph type="dt" sz="half" idx="2"/>
          </p:nvPr>
        </p:nvSpPr>
        <p:spPr>
          <a:xfrm>
            <a:off x="143508" y="6569118"/>
            <a:ext cx="936104" cy="288882"/>
          </a:xfrm>
        </p:spPr>
        <p:txBody>
          <a:bodyPr/>
          <a:lstStyle/>
          <a:p>
            <a:r>
              <a:rPr lang="en-GB" dirty="0"/>
              <a:t>June 15, 2022</a:t>
            </a:r>
          </a:p>
        </p:txBody>
      </p:sp>
      <p:sp>
        <p:nvSpPr>
          <p:cNvPr id="13" name="Textfeld 12">
            <a:extLst>
              <a:ext uri="{FF2B5EF4-FFF2-40B4-BE49-F238E27FC236}">
                <a16:creationId xmlns:a16="http://schemas.microsoft.com/office/drawing/2014/main" id="{59F4ECD8-100E-740A-1FDC-F72BFD54F4DD}"/>
              </a:ext>
            </a:extLst>
          </p:cNvPr>
          <p:cNvSpPr txBox="1"/>
          <p:nvPr/>
        </p:nvSpPr>
        <p:spPr>
          <a:xfrm>
            <a:off x="150400" y="5901566"/>
            <a:ext cx="3388664"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Reference: </a:t>
            </a:r>
          </a:p>
          <a:p>
            <a:r>
              <a:rPr lang="en-US" sz="800" dirty="0">
                <a:latin typeface="Arial" panose="020B0604020202020204" pitchFamily="34" charset="0"/>
                <a:cs typeface="Arial" panose="020B0604020202020204" pitchFamily="34" charset="0"/>
              </a:rPr>
              <a:t>ISSC Committee VI.2: Ultimate Hull Girder Strength. Proceedings of the 14th International Ship and Offshore Structure Congress, Vol 2: pp. 321-391, Nagasaki, Japan, 2000.</a:t>
            </a:r>
          </a:p>
        </p:txBody>
      </p:sp>
    </p:spTree>
    <p:extLst>
      <p:ext uri="{BB962C8B-B14F-4D97-AF65-F5344CB8AC3E}">
        <p14:creationId xmlns:p14="http://schemas.microsoft.com/office/powerpoint/2010/main" val="20588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F1851-E3F8-21D8-4AD8-2953A9F4415C}"/>
              </a:ext>
            </a:extLst>
          </p:cNvPr>
          <p:cNvSpPr>
            <a:spLocks noGrp="1"/>
          </p:cNvSpPr>
          <p:nvPr>
            <p:ph type="sldNum" sz="quarter" idx="12"/>
          </p:nvPr>
        </p:nvSpPr>
        <p:spPr/>
        <p:txBody>
          <a:bodyPr/>
          <a:lstStyle/>
          <a:p>
            <a:fld id="{D1C464C5-8E49-41BD-A1D6-FC6F049A48A1}" type="slidenum">
              <a:rPr lang="de-DE" smtClean="0"/>
              <a:pPr/>
              <a:t>9</a:t>
            </a:fld>
            <a:endParaRPr lang="de-DE" dirty="0"/>
          </a:p>
        </p:txBody>
      </p:sp>
      <p:sp>
        <p:nvSpPr>
          <p:cNvPr id="6" name="TextBox 5">
            <a:extLst>
              <a:ext uri="{FF2B5EF4-FFF2-40B4-BE49-F238E27FC236}">
                <a16:creationId xmlns:a16="http://schemas.microsoft.com/office/drawing/2014/main" id="{907B51C7-36C0-FA13-D14A-8B82247CE5B2}"/>
              </a:ext>
            </a:extLst>
          </p:cNvPr>
          <p:cNvSpPr txBox="1"/>
          <p:nvPr/>
        </p:nvSpPr>
        <p:spPr>
          <a:xfrm>
            <a:off x="143508" y="1268760"/>
            <a:ext cx="8550950" cy="1785104"/>
          </a:xfrm>
          <a:prstGeom prst="rect">
            <a:avLst/>
          </a:prstGeom>
          <a:noFill/>
        </p:spPr>
        <p:txBody>
          <a:bodyPr wrap="square">
            <a:spAutoFit/>
          </a:bodyPr>
          <a:lstStyle/>
          <a:p>
            <a:pPr algn="just"/>
            <a:r>
              <a:rPr lang="en-US" sz="2200" dirty="0">
                <a:effectLst/>
                <a:latin typeface="Arial" panose="020B0604020202020204" pitchFamily="34" charset="0"/>
                <a:ea typeface="MS Mincho" panose="02020609040205080304" pitchFamily="49" charset="-128"/>
                <a:cs typeface="Arial" panose="020B0604020202020204" pitchFamily="34" charset="0"/>
              </a:rPr>
              <a:t>Initial source data have been generated by </a:t>
            </a:r>
            <a:r>
              <a:rPr lang="en-US" sz="2200" dirty="0">
                <a:latin typeface="Arial" panose="020B0604020202020204" pitchFamily="34" charset="0"/>
                <a:ea typeface="MS Mincho" panose="02020609040205080304" pitchFamily="49" charset="-128"/>
                <a:cs typeface="Arial" panose="020B0604020202020204" pitchFamily="34" charset="0"/>
              </a:rPr>
              <a:t>considering </a:t>
            </a:r>
            <a:r>
              <a:rPr lang="en-US" sz="2200" dirty="0">
                <a:effectLst/>
                <a:latin typeface="Arial" panose="020B0604020202020204" pitchFamily="34" charset="0"/>
                <a:ea typeface="MS Mincho" panose="02020609040205080304" pitchFamily="49" charset="-128"/>
                <a:cs typeface="Arial" panose="020B0604020202020204" pitchFamily="34" charset="0"/>
              </a:rPr>
              <a:t>numerical residual strength calculations (obtained with a self developed code based on Smith Method), where the </a:t>
            </a:r>
            <a:r>
              <a:rPr lang="en-US" sz="2200" b="1" dirty="0">
                <a:effectLst/>
                <a:latin typeface="Arial" panose="020B0604020202020204" pitchFamily="34" charset="0"/>
                <a:ea typeface="MS Mincho" panose="02020609040205080304" pitchFamily="49" charset="-128"/>
                <a:cs typeface="Arial" panose="020B0604020202020204" pitchFamily="34" charset="0"/>
              </a:rPr>
              <a:t>neutral axis </a:t>
            </a:r>
            <a:r>
              <a:rPr lang="en-US" sz="2200" dirty="0">
                <a:effectLst/>
                <a:latin typeface="Arial" panose="020B0604020202020204" pitchFamily="34" charset="0"/>
                <a:ea typeface="MS Mincho" panose="02020609040205080304" pitchFamily="49" charset="-128"/>
                <a:cs typeface="Arial" panose="020B0604020202020204" pitchFamily="34" charset="0"/>
              </a:rPr>
              <a:t>at each iteration is established by imposing the force equilibrium over the whole midship section. </a:t>
            </a:r>
          </a:p>
        </p:txBody>
      </p:sp>
      <p:pic>
        <p:nvPicPr>
          <p:cNvPr id="7" name="Immagine 19">
            <a:extLst>
              <a:ext uri="{FF2B5EF4-FFF2-40B4-BE49-F238E27FC236}">
                <a16:creationId xmlns:a16="http://schemas.microsoft.com/office/drawing/2014/main" id="{6530CD83-BE9B-84A1-7DE4-8F36862635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99" y="3039280"/>
            <a:ext cx="6907367" cy="3414056"/>
          </a:xfrm>
          <a:prstGeom prst="rect">
            <a:avLst/>
          </a:prstGeom>
          <a:noFill/>
        </p:spPr>
      </p:pic>
      <p:sp>
        <p:nvSpPr>
          <p:cNvPr id="8" name="Textfeld 4">
            <a:extLst>
              <a:ext uri="{FF2B5EF4-FFF2-40B4-BE49-F238E27FC236}">
                <a16:creationId xmlns:a16="http://schemas.microsoft.com/office/drawing/2014/main" id="{04A2BC0D-DB69-3345-A879-04251BAC7039}"/>
              </a:ext>
            </a:extLst>
          </p:cNvPr>
          <p:cNvSpPr txBox="1"/>
          <p:nvPr/>
        </p:nvSpPr>
        <p:spPr>
          <a:xfrm>
            <a:off x="6300192" y="476672"/>
            <a:ext cx="2664296" cy="323165"/>
          </a:xfrm>
          <a:prstGeom prst="rect">
            <a:avLst/>
          </a:prstGeom>
          <a:noFill/>
        </p:spPr>
        <p:txBody>
          <a:bodyPr wrap="square" bIns="0" rtlCol="0">
            <a:spAutoFit/>
          </a:bodyPr>
          <a:lstStyle/>
          <a:p>
            <a:pPr algn="r"/>
            <a:r>
              <a:rPr lang="en-GB" sz="1800" dirty="0">
                <a:latin typeface="Arial" pitchFamily="34" charset="0"/>
                <a:ea typeface="Verdana" pitchFamily="34" charset="0"/>
                <a:cs typeface="Arial" pitchFamily="34" charset="0"/>
              </a:rPr>
              <a:t>DNN Method</a:t>
            </a:r>
          </a:p>
        </p:txBody>
      </p:sp>
      <p:sp>
        <p:nvSpPr>
          <p:cNvPr id="9" name="Fußzeilenplatzhalter 2">
            <a:extLst>
              <a:ext uri="{FF2B5EF4-FFF2-40B4-BE49-F238E27FC236}">
                <a16:creationId xmlns:a16="http://schemas.microsoft.com/office/drawing/2014/main" id="{DF1B14F0-A1F7-A9AA-CB49-32AB30F2E21A}"/>
              </a:ext>
            </a:extLst>
          </p:cNvPr>
          <p:cNvSpPr>
            <a:spLocks noGrp="1"/>
          </p:cNvSpPr>
          <p:nvPr>
            <p:ph type="ftr" sz="quarter" idx="13"/>
          </p:nvPr>
        </p:nvSpPr>
        <p:spPr>
          <a:xfrm>
            <a:off x="1207205" y="6569118"/>
            <a:ext cx="7217223" cy="288882"/>
          </a:xfrm>
        </p:spPr>
        <p:txBody>
          <a:bodyPr/>
          <a:lstStyle/>
          <a:p>
            <a:pPr algn="l"/>
            <a:r>
              <a:rPr lang="de-DE" dirty="0"/>
              <a:t>© 2022  </a:t>
            </a:r>
            <a:r>
              <a:rPr lang="en-GB" dirty="0"/>
              <a:t>UNIVERSITY OF ROSTOCK | FACULTY OF MECHANICAL ENGINEERING AND MARINE TECHNOLOGY</a:t>
            </a:r>
          </a:p>
        </p:txBody>
      </p:sp>
      <p:sp>
        <p:nvSpPr>
          <p:cNvPr id="10" name="Datumsplatzhalter 3">
            <a:extLst>
              <a:ext uri="{FF2B5EF4-FFF2-40B4-BE49-F238E27FC236}">
                <a16:creationId xmlns:a16="http://schemas.microsoft.com/office/drawing/2014/main" id="{AF5BDB7F-7D04-A20E-8604-62BD1139A008}"/>
              </a:ext>
            </a:extLst>
          </p:cNvPr>
          <p:cNvSpPr>
            <a:spLocks noGrp="1"/>
          </p:cNvSpPr>
          <p:nvPr>
            <p:ph type="dt" sz="half" idx="2"/>
          </p:nvPr>
        </p:nvSpPr>
        <p:spPr>
          <a:xfrm>
            <a:off x="143508" y="6569118"/>
            <a:ext cx="936104" cy="288882"/>
          </a:xfrm>
        </p:spPr>
        <p:txBody>
          <a:bodyPr/>
          <a:lstStyle/>
          <a:p>
            <a:r>
              <a:rPr lang="en-GB" dirty="0"/>
              <a:t>June 15, 2022</a:t>
            </a:r>
          </a:p>
        </p:txBody>
      </p:sp>
    </p:spTree>
    <p:extLst>
      <p:ext uri="{BB962C8B-B14F-4D97-AF65-F5344CB8AC3E}">
        <p14:creationId xmlns:p14="http://schemas.microsoft.com/office/powerpoint/2010/main" val="7063674"/>
      </p:ext>
    </p:extLst>
  </p:cSld>
  <p:clrMapOvr>
    <a:masterClrMapping/>
  </p:clrMapOvr>
</p:sld>
</file>

<file path=ppt/theme/theme1.xml><?xml version="1.0" encoding="utf-8"?>
<a:theme xmlns:a="http://schemas.openxmlformats.org/drawingml/2006/main" name="Universität">
  <a:themeElements>
    <a:clrScheme name="Fakultät für Maschinenbau und Schiffstechnik">
      <a:dk1>
        <a:srgbClr val="000000"/>
      </a:dk1>
      <a:lt1>
        <a:srgbClr val="FFFFFF"/>
      </a:lt1>
      <a:dk2>
        <a:srgbClr val="000000"/>
      </a:dk2>
      <a:lt2>
        <a:srgbClr val="FFFFFF"/>
      </a:lt2>
      <a:accent1>
        <a:srgbClr val="006AB3"/>
      </a:accent1>
      <a:accent2>
        <a:srgbClr val="0E7BC6"/>
      </a:accent2>
      <a:accent3>
        <a:srgbClr val="1C8CD9"/>
      </a:accent3>
      <a:accent4>
        <a:srgbClr val="2A9DEC"/>
      </a:accent4>
      <a:accent5>
        <a:srgbClr val="38AEFF"/>
      </a:accent5>
      <a:accent6>
        <a:srgbClr val="59BBFF"/>
      </a:accent6>
      <a:hlink>
        <a:srgbClr val="7AC9FF"/>
      </a:hlink>
      <a:folHlink>
        <a:srgbClr val="9BD6FF"/>
      </a:folHlink>
    </a:clrScheme>
    <a:fontScheme name="Benutzerdefiniert 1">
      <a:majorFont>
        <a:latin typeface="Verdana"/>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0</TotalTime>
  <Words>1275</Words>
  <Application>Microsoft Office PowerPoint</Application>
  <PresentationFormat>Bildschirmpräsentation (4:3)</PresentationFormat>
  <Paragraphs>309</Paragraphs>
  <Slides>20</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Arial Narrow</vt:lpstr>
      <vt:lpstr>Symbol</vt:lpstr>
      <vt:lpstr>Times New Roman</vt:lpstr>
      <vt:lpstr>Verdana</vt:lpstr>
      <vt:lpstr>Wingdings</vt:lpstr>
      <vt:lpstr>Universität</vt:lpstr>
      <vt:lpstr>Deep Neural Network (DNN) Method to predict the displacement behavior of neutral axis for ships in vertical bending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Your Attention!</vt:lpstr>
    </vt:vector>
  </TitlesOfParts>
  <Company>URZ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Thomas Lindemann</dc:creator>
  <cp:lastModifiedBy>Thomas Lindemann</cp:lastModifiedBy>
  <cp:revision>3603</cp:revision>
  <dcterms:created xsi:type="dcterms:W3CDTF">2009-05-15T06:28:25Z</dcterms:created>
  <dcterms:modified xsi:type="dcterms:W3CDTF">2022-06-12T13:11:53Z</dcterms:modified>
</cp:coreProperties>
</file>