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8" r:id="rId2"/>
    <p:sldId id="259" r:id="rId3"/>
    <p:sldId id="277" r:id="rId4"/>
    <p:sldId id="262" r:id="rId5"/>
    <p:sldId id="272" r:id="rId6"/>
    <p:sldId id="278" r:id="rId7"/>
    <p:sldId id="264" r:id="rId8"/>
    <p:sldId id="276" r:id="rId9"/>
    <p:sldId id="275" r:id="rId10"/>
    <p:sldId id="265" r:id="rId11"/>
    <p:sldId id="279" r:id="rId12"/>
    <p:sldId id="266" r:id="rId13"/>
    <p:sldId id="267" r:id="rId14"/>
    <p:sldId id="268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5C"/>
    <a:srgbClr val="002F8D"/>
    <a:srgbClr val="001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96"/>
    <p:restoredTop sz="91296"/>
  </p:normalViewPr>
  <p:slideViewPr>
    <p:cSldViewPr snapToGrid="0" snapToObjects="1">
      <p:cViewPr varScale="1">
        <p:scale>
          <a:sx n="37" d="100"/>
          <a:sy n="37" d="100"/>
        </p:scale>
        <p:origin x="182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FCBD64-D119-5647-A3BF-BC0E09D5CBF3}" type="doc">
      <dgm:prSet loTypeId="urn:microsoft.com/office/officeart/2005/8/layout/cycle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BE69AA-E829-8340-BC92-2BCC47A27D7A}">
      <dgm:prSet phldrT="[Text]" phldr="1" custT="1"/>
      <dgm:spPr/>
      <dgm:t>
        <a:bodyPr/>
        <a:lstStyle/>
        <a:p>
          <a:endParaRPr lang="en-US" sz="1000"/>
        </a:p>
      </dgm:t>
    </dgm:pt>
    <dgm:pt modelId="{EE026781-3725-E742-81F9-1DE4280A412F}" type="parTrans" cxnId="{2D085894-712E-3540-B5EF-14B3426AB046}">
      <dgm:prSet/>
      <dgm:spPr/>
      <dgm:t>
        <a:bodyPr/>
        <a:lstStyle/>
        <a:p>
          <a:endParaRPr lang="en-US"/>
        </a:p>
      </dgm:t>
    </dgm:pt>
    <dgm:pt modelId="{F61B6949-4B2C-B544-B481-E79382B14DF4}" type="sibTrans" cxnId="{2D085894-712E-3540-B5EF-14B3426AB046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45AA4FDC-76C6-7540-BBF7-E0CFAC311675}">
      <dgm:prSet phldrT="[Text]" phldr="1" custT="1"/>
      <dgm:spPr/>
      <dgm:t>
        <a:bodyPr/>
        <a:lstStyle/>
        <a:p>
          <a:endParaRPr lang="en-US" sz="1000"/>
        </a:p>
      </dgm:t>
    </dgm:pt>
    <dgm:pt modelId="{064A1081-ED0C-5D4C-8584-3E335E96C4D9}" type="parTrans" cxnId="{F52E32D1-F113-364F-88C0-E1485EC6BF7A}">
      <dgm:prSet/>
      <dgm:spPr/>
      <dgm:t>
        <a:bodyPr/>
        <a:lstStyle/>
        <a:p>
          <a:endParaRPr lang="en-US"/>
        </a:p>
      </dgm:t>
    </dgm:pt>
    <dgm:pt modelId="{DECB1385-A3A3-FB44-90BF-5414CFB140EA}" type="sibTrans" cxnId="{F52E32D1-F113-364F-88C0-E1485EC6BF7A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91721049-A2F3-6247-9A3D-89827C817CF3}">
      <dgm:prSet phldrT="[Text]" phldr="1" custT="1"/>
      <dgm:spPr/>
      <dgm:t>
        <a:bodyPr/>
        <a:lstStyle/>
        <a:p>
          <a:endParaRPr lang="en-US" sz="1000"/>
        </a:p>
      </dgm:t>
    </dgm:pt>
    <dgm:pt modelId="{8EE23166-0923-6841-9B79-4E1A2080653A}" type="parTrans" cxnId="{D6B983BC-9583-6B45-8DAB-11BF7A3EBF7A}">
      <dgm:prSet/>
      <dgm:spPr/>
      <dgm:t>
        <a:bodyPr/>
        <a:lstStyle/>
        <a:p>
          <a:endParaRPr lang="en-US"/>
        </a:p>
      </dgm:t>
    </dgm:pt>
    <dgm:pt modelId="{BAB105CA-98BB-EE4E-A5E2-51A1C20260D5}" type="sibTrans" cxnId="{D6B983BC-9583-6B45-8DAB-11BF7A3EBF7A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9220A88E-5F09-A04B-AF9E-11871773D094}">
      <dgm:prSet phldrT="[Text]" phldr="1" custT="1"/>
      <dgm:spPr/>
      <dgm:t>
        <a:bodyPr/>
        <a:lstStyle/>
        <a:p>
          <a:endParaRPr lang="en-US" sz="1000" dirty="0"/>
        </a:p>
      </dgm:t>
    </dgm:pt>
    <dgm:pt modelId="{F27A326A-EBE3-B246-8BFF-80C937447C92}" type="sibTrans" cxnId="{F1BC007B-97C9-544F-973F-EF702248217D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008FF0E5-E460-2543-AA89-257673708EBE}" type="parTrans" cxnId="{F1BC007B-97C9-544F-973F-EF702248217D}">
      <dgm:prSet/>
      <dgm:spPr/>
      <dgm:t>
        <a:bodyPr/>
        <a:lstStyle/>
        <a:p>
          <a:endParaRPr lang="en-US"/>
        </a:p>
      </dgm:t>
    </dgm:pt>
    <dgm:pt modelId="{FC129BD4-2C3F-5345-A769-8437096940F5}" type="pres">
      <dgm:prSet presAssocID="{F4FCBD64-D119-5647-A3BF-BC0E09D5CBF3}" presName="cycle" presStyleCnt="0">
        <dgm:presLayoutVars>
          <dgm:dir/>
          <dgm:resizeHandles val="exact"/>
        </dgm:presLayoutVars>
      </dgm:prSet>
      <dgm:spPr/>
    </dgm:pt>
    <dgm:pt modelId="{16DF7938-0D12-F841-960A-3811303F7383}" type="pres">
      <dgm:prSet presAssocID="{A5BE69AA-E829-8340-BC92-2BCC47A27D7A}" presName="dummy" presStyleCnt="0"/>
      <dgm:spPr/>
    </dgm:pt>
    <dgm:pt modelId="{4B0F0E5D-F885-2B49-B171-FAA91792F04E}" type="pres">
      <dgm:prSet presAssocID="{A5BE69AA-E829-8340-BC92-2BCC47A27D7A}" presName="node" presStyleLbl="revTx" presStyleIdx="0" presStyleCnt="4">
        <dgm:presLayoutVars>
          <dgm:bulletEnabled val="1"/>
        </dgm:presLayoutVars>
      </dgm:prSet>
      <dgm:spPr/>
    </dgm:pt>
    <dgm:pt modelId="{B336CE75-5EC8-614D-BC1E-1D2A24283A6F}" type="pres">
      <dgm:prSet presAssocID="{F61B6949-4B2C-B544-B481-E79382B14DF4}" presName="sibTrans" presStyleLbl="node1" presStyleIdx="0" presStyleCnt="4" custAng="2700000"/>
      <dgm:spPr/>
    </dgm:pt>
    <dgm:pt modelId="{D854FEA8-CABE-3E43-BC8A-F71B61464CC5}" type="pres">
      <dgm:prSet presAssocID="{45AA4FDC-76C6-7540-BBF7-E0CFAC311675}" presName="dummy" presStyleCnt="0"/>
      <dgm:spPr/>
    </dgm:pt>
    <dgm:pt modelId="{5E21E7CD-BFED-0D4E-9895-3E08BA735D92}" type="pres">
      <dgm:prSet presAssocID="{45AA4FDC-76C6-7540-BBF7-E0CFAC311675}" presName="node" presStyleLbl="revTx" presStyleIdx="1" presStyleCnt="4">
        <dgm:presLayoutVars>
          <dgm:bulletEnabled val="1"/>
        </dgm:presLayoutVars>
      </dgm:prSet>
      <dgm:spPr/>
    </dgm:pt>
    <dgm:pt modelId="{393D4F39-9B62-5C4A-9BEC-4C0C992DE95F}" type="pres">
      <dgm:prSet presAssocID="{DECB1385-A3A3-FB44-90BF-5414CFB140EA}" presName="sibTrans" presStyleLbl="node1" presStyleIdx="1" presStyleCnt="4" custAng="2700000"/>
      <dgm:spPr/>
    </dgm:pt>
    <dgm:pt modelId="{9629E6E0-F0E1-FE43-9246-F7A0B56AE03C}" type="pres">
      <dgm:prSet presAssocID="{91721049-A2F3-6247-9A3D-89827C817CF3}" presName="dummy" presStyleCnt="0"/>
      <dgm:spPr/>
    </dgm:pt>
    <dgm:pt modelId="{08CC6508-F973-F24A-A6CC-92F07057F892}" type="pres">
      <dgm:prSet presAssocID="{91721049-A2F3-6247-9A3D-89827C817CF3}" presName="node" presStyleLbl="revTx" presStyleIdx="2" presStyleCnt="4">
        <dgm:presLayoutVars>
          <dgm:bulletEnabled val="1"/>
        </dgm:presLayoutVars>
      </dgm:prSet>
      <dgm:spPr/>
    </dgm:pt>
    <dgm:pt modelId="{91B24209-201C-EA49-AADB-5AC9CABD05A0}" type="pres">
      <dgm:prSet presAssocID="{BAB105CA-98BB-EE4E-A5E2-51A1C20260D5}" presName="sibTrans" presStyleLbl="node1" presStyleIdx="2" presStyleCnt="4" custAng="2700000" custScaleX="100068"/>
      <dgm:spPr/>
    </dgm:pt>
    <dgm:pt modelId="{284A707D-2767-2F4A-A76B-72FCFD2A3DFD}" type="pres">
      <dgm:prSet presAssocID="{9220A88E-5F09-A04B-AF9E-11871773D094}" presName="dummy" presStyleCnt="0"/>
      <dgm:spPr/>
    </dgm:pt>
    <dgm:pt modelId="{421F3EA5-C66B-6345-89D8-5ECDD28CDD2B}" type="pres">
      <dgm:prSet presAssocID="{9220A88E-5F09-A04B-AF9E-11871773D094}" presName="node" presStyleLbl="revTx" presStyleIdx="3" presStyleCnt="4">
        <dgm:presLayoutVars>
          <dgm:bulletEnabled val="1"/>
        </dgm:presLayoutVars>
      </dgm:prSet>
      <dgm:spPr/>
    </dgm:pt>
    <dgm:pt modelId="{F19F46FE-67CD-DB44-ACC0-EE4C25EB1114}" type="pres">
      <dgm:prSet presAssocID="{F27A326A-EBE3-B246-8BFF-80C937447C92}" presName="sibTrans" presStyleLbl="node1" presStyleIdx="3" presStyleCnt="4" custAng="2700000"/>
      <dgm:spPr/>
    </dgm:pt>
  </dgm:ptLst>
  <dgm:cxnLst>
    <dgm:cxn modelId="{DCA7CC02-A3F5-BF49-B67E-C1A1DC6985F3}" type="presOf" srcId="{BAB105CA-98BB-EE4E-A5E2-51A1C20260D5}" destId="{91B24209-201C-EA49-AADB-5AC9CABD05A0}" srcOrd="0" destOrd="0" presId="urn:microsoft.com/office/officeart/2005/8/layout/cycle1"/>
    <dgm:cxn modelId="{F1BC007B-97C9-544F-973F-EF702248217D}" srcId="{F4FCBD64-D119-5647-A3BF-BC0E09D5CBF3}" destId="{9220A88E-5F09-A04B-AF9E-11871773D094}" srcOrd="3" destOrd="0" parTransId="{008FF0E5-E460-2543-AA89-257673708EBE}" sibTransId="{F27A326A-EBE3-B246-8BFF-80C937447C92}"/>
    <dgm:cxn modelId="{31B44285-3A06-CD4A-8013-05FE92CF0DA4}" type="presOf" srcId="{F4FCBD64-D119-5647-A3BF-BC0E09D5CBF3}" destId="{FC129BD4-2C3F-5345-A769-8437096940F5}" srcOrd="0" destOrd="0" presId="urn:microsoft.com/office/officeart/2005/8/layout/cycle1"/>
    <dgm:cxn modelId="{949F5489-3AC1-AB4B-9A9C-227419388BBD}" type="presOf" srcId="{91721049-A2F3-6247-9A3D-89827C817CF3}" destId="{08CC6508-F973-F24A-A6CC-92F07057F892}" srcOrd="0" destOrd="0" presId="urn:microsoft.com/office/officeart/2005/8/layout/cycle1"/>
    <dgm:cxn modelId="{2D085894-712E-3540-B5EF-14B3426AB046}" srcId="{F4FCBD64-D119-5647-A3BF-BC0E09D5CBF3}" destId="{A5BE69AA-E829-8340-BC92-2BCC47A27D7A}" srcOrd="0" destOrd="0" parTransId="{EE026781-3725-E742-81F9-1DE4280A412F}" sibTransId="{F61B6949-4B2C-B544-B481-E79382B14DF4}"/>
    <dgm:cxn modelId="{479C72A6-D957-374C-9D5E-0BFD8E9E1E66}" type="presOf" srcId="{DECB1385-A3A3-FB44-90BF-5414CFB140EA}" destId="{393D4F39-9B62-5C4A-9BEC-4C0C992DE95F}" srcOrd="0" destOrd="0" presId="urn:microsoft.com/office/officeart/2005/8/layout/cycle1"/>
    <dgm:cxn modelId="{914995A9-5DD2-614E-84F4-9C844736587C}" type="presOf" srcId="{A5BE69AA-E829-8340-BC92-2BCC47A27D7A}" destId="{4B0F0E5D-F885-2B49-B171-FAA91792F04E}" srcOrd="0" destOrd="0" presId="urn:microsoft.com/office/officeart/2005/8/layout/cycle1"/>
    <dgm:cxn modelId="{696908AB-38B5-A84B-BE09-610272CAC150}" type="presOf" srcId="{45AA4FDC-76C6-7540-BBF7-E0CFAC311675}" destId="{5E21E7CD-BFED-0D4E-9895-3E08BA735D92}" srcOrd="0" destOrd="0" presId="urn:microsoft.com/office/officeart/2005/8/layout/cycle1"/>
    <dgm:cxn modelId="{F46844AB-44D0-7B4B-BE5C-F387D422FCB1}" type="presOf" srcId="{F27A326A-EBE3-B246-8BFF-80C937447C92}" destId="{F19F46FE-67CD-DB44-ACC0-EE4C25EB1114}" srcOrd="0" destOrd="0" presId="urn:microsoft.com/office/officeart/2005/8/layout/cycle1"/>
    <dgm:cxn modelId="{D6B983BC-9583-6B45-8DAB-11BF7A3EBF7A}" srcId="{F4FCBD64-D119-5647-A3BF-BC0E09D5CBF3}" destId="{91721049-A2F3-6247-9A3D-89827C817CF3}" srcOrd="2" destOrd="0" parTransId="{8EE23166-0923-6841-9B79-4E1A2080653A}" sibTransId="{BAB105CA-98BB-EE4E-A5E2-51A1C20260D5}"/>
    <dgm:cxn modelId="{F52E32D1-F113-364F-88C0-E1485EC6BF7A}" srcId="{F4FCBD64-D119-5647-A3BF-BC0E09D5CBF3}" destId="{45AA4FDC-76C6-7540-BBF7-E0CFAC311675}" srcOrd="1" destOrd="0" parTransId="{064A1081-ED0C-5D4C-8584-3E335E96C4D9}" sibTransId="{DECB1385-A3A3-FB44-90BF-5414CFB140EA}"/>
    <dgm:cxn modelId="{D53B88D5-3B89-8341-822D-C091CE99D569}" type="presOf" srcId="{9220A88E-5F09-A04B-AF9E-11871773D094}" destId="{421F3EA5-C66B-6345-89D8-5ECDD28CDD2B}" srcOrd="0" destOrd="0" presId="urn:microsoft.com/office/officeart/2005/8/layout/cycle1"/>
    <dgm:cxn modelId="{7D4C9CE9-FA04-C14B-B830-CF0F34FABD6C}" type="presOf" srcId="{F61B6949-4B2C-B544-B481-E79382B14DF4}" destId="{B336CE75-5EC8-614D-BC1E-1D2A24283A6F}" srcOrd="0" destOrd="0" presId="urn:microsoft.com/office/officeart/2005/8/layout/cycle1"/>
    <dgm:cxn modelId="{56DBA29D-6301-5741-8C0F-054F8FD70B32}" type="presParOf" srcId="{FC129BD4-2C3F-5345-A769-8437096940F5}" destId="{16DF7938-0D12-F841-960A-3811303F7383}" srcOrd="0" destOrd="0" presId="urn:microsoft.com/office/officeart/2005/8/layout/cycle1"/>
    <dgm:cxn modelId="{62833755-31E1-9E45-AECF-458DBD757AC6}" type="presParOf" srcId="{FC129BD4-2C3F-5345-A769-8437096940F5}" destId="{4B0F0E5D-F885-2B49-B171-FAA91792F04E}" srcOrd="1" destOrd="0" presId="urn:microsoft.com/office/officeart/2005/8/layout/cycle1"/>
    <dgm:cxn modelId="{64080526-838B-A844-8CF8-DF8EDD6B16B7}" type="presParOf" srcId="{FC129BD4-2C3F-5345-A769-8437096940F5}" destId="{B336CE75-5EC8-614D-BC1E-1D2A24283A6F}" srcOrd="2" destOrd="0" presId="urn:microsoft.com/office/officeart/2005/8/layout/cycle1"/>
    <dgm:cxn modelId="{B4D5DF0A-D61F-7A43-BA3D-5264BC5587F9}" type="presParOf" srcId="{FC129BD4-2C3F-5345-A769-8437096940F5}" destId="{D854FEA8-CABE-3E43-BC8A-F71B61464CC5}" srcOrd="3" destOrd="0" presId="urn:microsoft.com/office/officeart/2005/8/layout/cycle1"/>
    <dgm:cxn modelId="{0BDE3A4C-8526-5243-99FB-7602190A4038}" type="presParOf" srcId="{FC129BD4-2C3F-5345-A769-8437096940F5}" destId="{5E21E7CD-BFED-0D4E-9895-3E08BA735D92}" srcOrd="4" destOrd="0" presId="urn:microsoft.com/office/officeart/2005/8/layout/cycle1"/>
    <dgm:cxn modelId="{B6C04A08-BDA2-0A49-A655-B26ECFCA2355}" type="presParOf" srcId="{FC129BD4-2C3F-5345-A769-8437096940F5}" destId="{393D4F39-9B62-5C4A-9BEC-4C0C992DE95F}" srcOrd="5" destOrd="0" presId="urn:microsoft.com/office/officeart/2005/8/layout/cycle1"/>
    <dgm:cxn modelId="{2EA4BE3B-371C-4546-8768-C3E43E5B10E8}" type="presParOf" srcId="{FC129BD4-2C3F-5345-A769-8437096940F5}" destId="{9629E6E0-F0E1-FE43-9246-F7A0B56AE03C}" srcOrd="6" destOrd="0" presId="urn:microsoft.com/office/officeart/2005/8/layout/cycle1"/>
    <dgm:cxn modelId="{D4B81E8D-4F19-2146-93C5-69BAAA23B140}" type="presParOf" srcId="{FC129BD4-2C3F-5345-A769-8437096940F5}" destId="{08CC6508-F973-F24A-A6CC-92F07057F892}" srcOrd="7" destOrd="0" presId="urn:microsoft.com/office/officeart/2005/8/layout/cycle1"/>
    <dgm:cxn modelId="{79A88F38-3CF4-1B4E-BDA2-D8E518E2CC92}" type="presParOf" srcId="{FC129BD4-2C3F-5345-A769-8437096940F5}" destId="{91B24209-201C-EA49-AADB-5AC9CABD05A0}" srcOrd="8" destOrd="0" presId="urn:microsoft.com/office/officeart/2005/8/layout/cycle1"/>
    <dgm:cxn modelId="{54B1B659-3847-2F45-ACC9-9778EC2D45C8}" type="presParOf" srcId="{FC129BD4-2C3F-5345-A769-8437096940F5}" destId="{284A707D-2767-2F4A-A76B-72FCFD2A3DFD}" srcOrd="9" destOrd="0" presId="urn:microsoft.com/office/officeart/2005/8/layout/cycle1"/>
    <dgm:cxn modelId="{59371E75-E786-FF46-89DC-F1925248CEE1}" type="presParOf" srcId="{FC129BD4-2C3F-5345-A769-8437096940F5}" destId="{421F3EA5-C66B-6345-89D8-5ECDD28CDD2B}" srcOrd="10" destOrd="0" presId="urn:microsoft.com/office/officeart/2005/8/layout/cycle1"/>
    <dgm:cxn modelId="{37F46086-9288-9E48-94DC-1A1D8D07AD67}" type="presParOf" srcId="{FC129BD4-2C3F-5345-A769-8437096940F5}" destId="{F19F46FE-67CD-DB44-ACC0-EE4C25EB1114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C374C2-7D6F-984E-969B-9A22133B4D8D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</dgm:pt>
    <dgm:pt modelId="{76D5D352-C096-804E-BD03-1E762090C358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Optimization at conceptual level</a:t>
          </a:r>
        </a:p>
      </dgm:t>
    </dgm:pt>
    <dgm:pt modelId="{CCCD5799-A389-4041-B192-F12AA5D2CE4F}" type="parTrans" cxnId="{50070AD2-8D02-5B42-ACE5-09C3A4733518}">
      <dgm:prSet/>
      <dgm:spPr/>
      <dgm:t>
        <a:bodyPr/>
        <a:lstStyle/>
        <a:p>
          <a:endParaRPr lang="en-US"/>
        </a:p>
      </dgm:t>
    </dgm:pt>
    <dgm:pt modelId="{648F5CC2-D9BE-D843-AA78-1FE500C3A95A}" type="sibTrans" cxnId="{50070AD2-8D02-5B42-ACE5-09C3A4733518}">
      <dgm:prSet/>
      <dgm:spPr/>
      <dgm:t>
        <a:bodyPr/>
        <a:lstStyle/>
        <a:p>
          <a:endParaRPr lang="en-US"/>
        </a:p>
      </dgm:t>
    </dgm:pt>
    <dgm:pt modelId="{C563E188-C933-1F4A-BCF5-CE39C8A1C8F7}">
      <dgm:prSet phldrT="[Text]"/>
      <dgm:spPr/>
      <dgm:t>
        <a:bodyPr/>
        <a:lstStyle/>
        <a:p>
          <a:r>
            <a:rPr lang="en-US" dirty="0"/>
            <a:t>Experimental work and numerical simulations</a:t>
          </a:r>
        </a:p>
      </dgm:t>
    </dgm:pt>
    <dgm:pt modelId="{DFC39A63-3463-6C4C-8EFC-D187643A94EB}" type="parTrans" cxnId="{21E44962-1DF9-6D4C-BECF-83277276B031}">
      <dgm:prSet/>
      <dgm:spPr/>
      <dgm:t>
        <a:bodyPr/>
        <a:lstStyle/>
        <a:p>
          <a:endParaRPr lang="en-US"/>
        </a:p>
      </dgm:t>
    </dgm:pt>
    <dgm:pt modelId="{79C9D2F8-912D-1042-94DE-6A0F8C2ADD0B}" type="sibTrans" cxnId="{21E44962-1DF9-6D4C-BECF-83277276B031}">
      <dgm:prSet/>
      <dgm:spPr/>
      <dgm:t>
        <a:bodyPr/>
        <a:lstStyle/>
        <a:p>
          <a:endParaRPr lang="en-US"/>
        </a:p>
      </dgm:t>
    </dgm:pt>
    <dgm:pt modelId="{D812DA72-E75C-0646-A5FF-C8B1B23F6F2C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Sea trials</a:t>
          </a:r>
        </a:p>
      </dgm:t>
    </dgm:pt>
    <dgm:pt modelId="{E92BA139-4081-AC45-B034-8B1EF98A45A2}" type="parTrans" cxnId="{74A9970C-968B-B847-B3A0-4DE26AC0AC21}">
      <dgm:prSet/>
      <dgm:spPr/>
      <dgm:t>
        <a:bodyPr/>
        <a:lstStyle/>
        <a:p>
          <a:endParaRPr lang="en-US"/>
        </a:p>
      </dgm:t>
    </dgm:pt>
    <dgm:pt modelId="{9A27E91F-0C36-704F-A976-95752DAF4A80}" type="sibTrans" cxnId="{74A9970C-968B-B847-B3A0-4DE26AC0AC21}">
      <dgm:prSet/>
      <dgm:spPr/>
      <dgm:t>
        <a:bodyPr/>
        <a:lstStyle/>
        <a:p>
          <a:endParaRPr lang="en-US"/>
        </a:p>
      </dgm:t>
    </dgm:pt>
    <dgm:pt modelId="{EBA5CC86-528F-DB4D-A25D-4F4ADE00F606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Energy saving devices</a:t>
          </a:r>
        </a:p>
      </dgm:t>
    </dgm:pt>
    <dgm:pt modelId="{082B7CD4-368D-C94D-85C4-68DF5557CB51}" type="parTrans" cxnId="{8A7B64DD-EA32-3E47-9148-58C446ABB4E9}">
      <dgm:prSet/>
      <dgm:spPr/>
      <dgm:t>
        <a:bodyPr/>
        <a:lstStyle/>
        <a:p>
          <a:endParaRPr lang="en-US"/>
        </a:p>
      </dgm:t>
    </dgm:pt>
    <dgm:pt modelId="{13852057-A36E-2B44-8926-DCF0A8B96EBB}" type="sibTrans" cxnId="{8A7B64DD-EA32-3E47-9148-58C446ABB4E9}">
      <dgm:prSet/>
      <dgm:spPr/>
      <dgm:t>
        <a:bodyPr/>
        <a:lstStyle/>
        <a:p>
          <a:endParaRPr lang="en-US"/>
        </a:p>
      </dgm:t>
    </dgm:pt>
    <dgm:pt modelId="{CC80DD18-226C-5448-873A-79A876BF166F}">
      <dgm:prSet phldrT="[Text]"/>
      <dgm:spPr/>
      <dgm:t>
        <a:bodyPr/>
        <a:lstStyle/>
        <a:p>
          <a:r>
            <a:rPr lang="en-US" dirty="0"/>
            <a:t>Zero emission propulsion system</a:t>
          </a:r>
        </a:p>
      </dgm:t>
    </dgm:pt>
    <dgm:pt modelId="{F3AA23F1-B964-DD4C-BEB7-70961A4FEB95}" type="parTrans" cxnId="{1F75E2AB-7889-8A49-8CDE-2C9DC182CD20}">
      <dgm:prSet/>
      <dgm:spPr/>
      <dgm:t>
        <a:bodyPr/>
        <a:lstStyle/>
        <a:p>
          <a:endParaRPr lang="en-US"/>
        </a:p>
      </dgm:t>
    </dgm:pt>
    <dgm:pt modelId="{E16D3210-6748-FE4D-8C27-3EAE03F5AC7F}" type="sibTrans" cxnId="{1F75E2AB-7889-8A49-8CDE-2C9DC182CD20}">
      <dgm:prSet/>
      <dgm:spPr/>
      <dgm:t>
        <a:bodyPr/>
        <a:lstStyle/>
        <a:p>
          <a:endParaRPr lang="en-US"/>
        </a:p>
      </dgm:t>
    </dgm:pt>
    <dgm:pt modelId="{E8CD4D9C-C1B1-1F47-A2C1-4214E70F6463}" type="pres">
      <dgm:prSet presAssocID="{1DC374C2-7D6F-984E-969B-9A22133B4D8D}" presName="CompostProcess" presStyleCnt="0">
        <dgm:presLayoutVars>
          <dgm:dir/>
          <dgm:resizeHandles val="exact"/>
        </dgm:presLayoutVars>
      </dgm:prSet>
      <dgm:spPr/>
    </dgm:pt>
    <dgm:pt modelId="{E528C369-F3BA-F94C-B8E6-45DDF5213D92}" type="pres">
      <dgm:prSet presAssocID="{1DC374C2-7D6F-984E-969B-9A22133B4D8D}" presName="arrow" presStyleLbl="bgShp" presStyleIdx="0" presStyleCnt="1"/>
      <dgm:spPr/>
    </dgm:pt>
    <dgm:pt modelId="{8C029E2C-FC55-544F-9979-D19BA277562C}" type="pres">
      <dgm:prSet presAssocID="{1DC374C2-7D6F-984E-969B-9A22133B4D8D}" presName="linearProcess" presStyleCnt="0"/>
      <dgm:spPr/>
    </dgm:pt>
    <dgm:pt modelId="{85024E9D-DAA5-C746-8F1F-D40EF185102B}" type="pres">
      <dgm:prSet presAssocID="{D812DA72-E75C-0646-A5FF-C8B1B23F6F2C}" presName="textNode" presStyleLbl="node1" presStyleIdx="0" presStyleCnt="5">
        <dgm:presLayoutVars>
          <dgm:bulletEnabled val="1"/>
        </dgm:presLayoutVars>
      </dgm:prSet>
      <dgm:spPr/>
    </dgm:pt>
    <dgm:pt modelId="{3937F1E7-5E61-BA4D-B2F9-336CEC9B0A22}" type="pres">
      <dgm:prSet presAssocID="{9A27E91F-0C36-704F-A976-95752DAF4A80}" presName="sibTrans" presStyleCnt="0"/>
      <dgm:spPr/>
    </dgm:pt>
    <dgm:pt modelId="{E70BA292-55C1-E947-B777-8946AE1E2AE6}" type="pres">
      <dgm:prSet presAssocID="{EBA5CC86-528F-DB4D-A25D-4F4ADE00F606}" presName="textNode" presStyleLbl="node1" presStyleIdx="1" presStyleCnt="5">
        <dgm:presLayoutVars>
          <dgm:bulletEnabled val="1"/>
        </dgm:presLayoutVars>
      </dgm:prSet>
      <dgm:spPr/>
    </dgm:pt>
    <dgm:pt modelId="{9F7F874C-010B-584F-A918-6C92649BE7F2}" type="pres">
      <dgm:prSet presAssocID="{13852057-A36E-2B44-8926-DCF0A8B96EBB}" presName="sibTrans" presStyleCnt="0"/>
      <dgm:spPr/>
    </dgm:pt>
    <dgm:pt modelId="{C3361F59-0B9E-3941-8D64-8D1A19F6D364}" type="pres">
      <dgm:prSet presAssocID="{76D5D352-C096-804E-BD03-1E762090C358}" presName="textNode" presStyleLbl="node1" presStyleIdx="2" presStyleCnt="5">
        <dgm:presLayoutVars>
          <dgm:bulletEnabled val="1"/>
        </dgm:presLayoutVars>
      </dgm:prSet>
      <dgm:spPr/>
    </dgm:pt>
    <dgm:pt modelId="{89B73136-854D-1845-A270-DB54799B0E50}" type="pres">
      <dgm:prSet presAssocID="{648F5CC2-D9BE-D843-AA78-1FE500C3A95A}" presName="sibTrans" presStyleCnt="0"/>
      <dgm:spPr/>
    </dgm:pt>
    <dgm:pt modelId="{CECCA87C-FD80-2543-B2ED-60A1BF29BF9B}" type="pres">
      <dgm:prSet presAssocID="{CC80DD18-226C-5448-873A-79A876BF166F}" presName="textNode" presStyleLbl="node1" presStyleIdx="3" presStyleCnt="5">
        <dgm:presLayoutVars>
          <dgm:bulletEnabled val="1"/>
        </dgm:presLayoutVars>
      </dgm:prSet>
      <dgm:spPr/>
    </dgm:pt>
    <dgm:pt modelId="{28C150C9-F7F3-F84D-93AB-61D330A5C968}" type="pres">
      <dgm:prSet presAssocID="{E16D3210-6748-FE4D-8C27-3EAE03F5AC7F}" presName="sibTrans" presStyleCnt="0"/>
      <dgm:spPr/>
    </dgm:pt>
    <dgm:pt modelId="{E5629CBE-B6BF-A345-ADAA-A7E00BD6BBC8}" type="pres">
      <dgm:prSet presAssocID="{C563E188-C933-1F4A-BCF5-CE39C8A1C8F7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74A9970C-968B-B847-B3A0-4DE26AC0AC21}" srcId="{1DC374C2-7D6F-984E-969B-9A22133B4D8D}" destId="{D812DA72-E75C-0646-A5FF-C8B1B23F6F2C}" srcOrd="0" destOrd="0" parTransId="{E92BA139-4081-AC45-B034-8B1EF98A45A2}" sibTransId="{9A27E91F-0C36-704F-A976-95752DAF4A80}"/>
    <dgm:cxn modelId="{13E99137-3E04-D845-B1C7-AC135A8A594D}" type="presOf" srcId="{D812DA72-E75C-0646-A5FF-C8B1B23F6F2C}" destId="{85024E9D-DAA5-C746-8F1F-D40EF185102B}" srcOrd="0" destOrd="0" presId="urn:microsoft.com/office/officeart/2005/8/layout/hProcess9"/>
    <dgm:cxn modelId="{710D5D39-96AF-4545-92E5-6F0691B31251}" type="presOf" srcId="{1DC374C2-7D6F-984E-969B-9A22133B4D8D}" destId="{E8CD4D9C-C1B1-1F47-A2C1-4214E70F6463}" srcOrd="0" destOrd="0" presId="urn:microsoft.com/office/officeart/2005/8/layout/hProcess9"/>
    <dgm:cxn modelId="{21E44962-1DF9-6D4C-BECF-83277276B031}" srcId="{1DC374C2-7D6F-984E-969B-9A22133B4D8D}" destId="{C563E188-C933-1F4A-BCF5-CE39C8A1C8F7}" srcOrd="4" destOrd="0" parTransId="{DFC39A63-3463-6C4C-8EFC-D187643A94EB}" sibTransId="{79C9D2F8-912D-1042-94DE-6A0F8C2ADD0B}"/>
    <dgm:cxn modelId="{23EE7A84-757C-F941-BDD8-B8E9C5D8EDCE}" type="presOf" srcId="{76D5D352-C096-804E-BD03-1E762090C358}" destId="{C3361F59-0B9E-3941-8D64-8D1A19F6D364}" srcOrd="0" destOrd="0" presId="urn:microsoft.com/office/officeart/2005/8/layout/hProcess9"/>
    <dgm:cxn modelId="{FE1A8E85-A50D-C74B-A752-C8E052572CED}" type="presOf" srcId="{C563E188-C933-1F4A-BCF5-CE39C8A1C8F7}" destId="{E5629CBE-B6BF-A345-ADAA-A7E00BD6BBC8}" srcOrd="0" destOrd="0" presId="urn:microsoft.com/office/officeart/2005/8/layout/hProcess9"/>
    <dgm:cxn modelId="{85A7F593-A199-1047-A178-8A541A8C1C50}" type="presOf" srcId="{CC80DD18-226C-5448-873A-79A876BF166F}" destId="{CECCA87C-FD80-2543-B2ED-60A1BF29BF9B}" srcOrd="0" destOrd="0" presId="urn:microsoft.com/office/officeart/2005/8/layout/hProcess9"/>
    <dgm:cxn modelId="{1F75E2AB-7889-8A49-8CDE-2C9DC182CD20}" srcId="{1DC374C2-7D6F-984E-969B-9A22133B4D8D}" destId="{CC80DD18-226C-5448-873A-79A876BF166F}" srcOrd="3" destOrd="0" parTransId="{F3AA23F1-B964-DD4C-BEB7-70961A4FEB95}" sibTransId="{E16D3210-6748-FE4D-8C27-3EAE03F5AC7F}"/>
    <dgm:cxn modelId="{50070AD2-8D02-5B42-ACE5-09C3A4733518}" srcId="{1DC374C2-7D6F-984E-969B-9A22133B4D8D}" destId="{76D5D352-C096-804E-BD03-1E762090C358}" srcOrd="2" destOrd="0" parTransId="{CCCD5799-A389-4041-B192-F12AA5D2CE4F}" sibTransId="{648F5CC2-D9BE-D843-AA78-1FE500C3A95A}"/>
    <dgm:cxn modelId="{DC6A44D2-0E64-0F4F-84AF-C333202019E5}" type="presOf" srcId="{EBA5CC86-528F-DB4D-A25D-4F4ADE00F606}" destId="{E70BA292-55C1-E947-B777-8946AE1E2AE6}" srcOrd="0" destOrd="0" presId="urn:microsoft.com/office/officeart/2005/8/layout/hProcess9"/>
    <dgm:cxn modelId="{8A7B64DD-EA32-3E47-9148-58C446ABB4E9}" srcId="{1DC374C2-7D6F-984E-969B-9A22133B4D8D}" destId="{EBA5CC86-528F-DB4D-A25D-4F4ADE00F606}" srcOrd="1" destOrd="0" parTransId="{082B7CD4-368D-C94D-85C4-68DF5557CB51}" sibTransId="{13852057-A36E-2B44-8926-DCF0A8B96EBB}"/>
    <dgm:cxn modelId="{550C926F-E44A-404F-9D4D-0D26E491F16A}" type="presParOf" srcId="{E8CD4D9C-C1B1-1F47-A2C1-4214E70F6463}" destId="{E528C369-F3BA-F94C-B8E6-45DDF5213D92}" srcOrd="0" destOrd="0" presId="urn:microsoft.com/office/officeart/2005/8/layout/hProcess9"/>
    <dgm:cxn modelId="{C07F3F33-9DBB-A54B-9273-58A877CDA0EE}" type="presParOf" srcId="{E8CD4D9C-C1B1-1F47-A2C1-4214E70F6463}" destId="{8C029E2C-FC55-544F-9979-D19BA277562C}" srcOrd="1" destOrd="0" presId="urn:microsoft.com/office/officeart/2005/8/layout/hProcess9"/>
    <dgm:cxn modelId="{0C3DFDDA-D92E-734E-BA1B-19B3A1941EDC}" type="presParOf" srcId="{8C029E2C-FC55-544F-9979-D19BA277562C}" destId="{85024E9D-DAA5-C746-8F1F-D40EF185102B}" srcOrd="0" destOrd="0" presId="urn:microsoft.com/office/officeart/2005/8/layout/hProcess9"/>
    <dgm:cxn modelId="{B9154ECD-2C0D-5146-8F4F-9E5F191B5531}" type="presParOf" srcId="{8C029E2C-FC55-544F-9979-D19BA277562C}" destId="{3937F1E7-5E61-BA4D-B2F9-336CEC9B0A22}" srcOrd="1" destOrd="0" presId="urn:microsoft.com/office/officeart/2005/8/layout/hProcess9"/>
    <dgm:cxn modelId="{D0F07EE2-1AFD-994E-BB20-4E6E36821E3C}" type="presParOf" srcId="{8C029E2C-FC55-544F-9979-D19BA277562C}" destId="{E70BA292-55C1-E947-B777-8946AE1E2AE6}" srcOrd="2" destOrd="0" presId="urn:microsoft.com/office/officeart/2005/8/layout/hProcess9"/>
    <dgm:cxn modelId="{F529BBD7-759E-D84C-8DCC-5BA42403AC8A}" type="presParOf" srcId="{8C029E2C-FC55-544F-9979-D19BA277562C}" destId="{9F7F874C-010B-584F-A918-6C92649BE7F2}" srcOrd="3" destOrd="0" presId="urn:microsoft.com/office/officeart/2005/8/layout/hProcess9"/>
    <dgm:cxn modelId="{D83CEEA1-8431-264D-8388-3C97830B8AF3}" type="presParOf" srcId="{8C029E2C-FC55-544F-9979-D19BA277562C}" destId="{C3361F59-0B9E-3941-8D64-8D1A19F6D364}" srcOrd="4" destOrd="0" presId="urn:microsoft.com/office/officeart/2005/8/layout/hProcess9"/>
    <dgm:cxn modelId="{97741EF6-097C-3F46-B373-9A101D3B5363}" type="presParOf" srcId="{8C029E2C-FC55-544F-9979-D19BA277562C}" destId="{89B73136-854D-1845-A270-DB54799B0E50}" srcOrd="5" destOrd="0" presId="urn:microsoft.com/office/officeart/2005/8/layout/hProcess9"/>
    <dgm:cxn modelId="{8E2C0456-9523-A14E-96BE-C5620D92D56B}" type="presParOf" srcId="{8C029E2C-FC55-544F-9979-D19BA277562C}" destId="{CECCA87C-FD80-2543-B2ED-60A1BF29BF9B}" srcOrd="6" destOrd="0" presId="urn:microsoft.com/office/officeart/2005/8/layout/hProcess9"/>
    <dgm:cxn modelId="{289D1423-C545-A043-845C-B8D95FF93425}" type="presParOf" srcId="{8C029E2C-FC55-544F-9979-D19BA277562C}" destId="{28C150C9-F7F3-F84D-93AB-61D330A5C968}" srcOrd="7" destOrd="0" presId="urn:microsoft.com/office/officeart/2005/8/layout/hProcess9"/>
    <dgm:cxn modelId="{0598A124-4333-A14E-BAB8-51D46866768D}" type="presParOf" srcId="{8C029E2C-FC55-544F-9979-D19BA277562C}" destId="{E5629CBE-B6BF-A345-ADAA-A7E00BD6BBC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F0E5D-F885-2B49-B171-FAA91792F04E}">
      <dsp:nvSpPr>
        <dsp:cNvPr id="0" name=""/>
        <dsp:cNvSpPr/>
      </dsp:nvSpPr>
      <dsp:spPr>
        <a:xfrm>
          <a:off x="4999702" y="157507"/>
          <a:ext cx="2552538" cy="2552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999702" y="157507"/>
        <a:ext cx="2552538" cy="2552538"/>
      </dsp:txXfrm>
    </dsp:sp>
    <dsp:sp modelId="{B336CE75-5EC8-614D-BC1E-1D2A24283A6F}">
      <dsp:nvSpPr>
        <dsp:cNvPr id="0" name=""/>
        <dsp:cNvSpPr/>
      </dsp:nvSpPr>
      <dsp:spPr>
        <a:xfrm rot="2700000">
          <a:off x="507021" y="-2726"/>
          <a:ext cx="7205453" cy="7205453"/>
        </a:xfrm>
        <a:prstGeom prst="circularArrow">
          <a:avLst>
            <a:gd name="adj1" fmla="val 6908"/>
            <a:gd name="adj2" fmla="val 465815"/>
            <a:gd name="adj3" fmla="val 547466"/>
            <a:gd name="adj4" fmla="val 20586719"/>
            <a:gd name="adj5" fmla="val 8059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1E7CD-BFED-0D4E-9895-3E08BA735D92}">
      <dsp:nvSpPr>
        <dsp:cNvPr id="0" name=""/>
        <dsp:cNvSpPr/>
      </dsp:nvSpPr>
      <dsp:spPr>
        <a:xfrm>
          <a:off x="4999702" y="4489954"/>
          <a:ext cx="2552538" cy="2552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999702" y="4489954"/>
        <a:ext cx="2552538" cy="2552538"/>
      </dsp:txXfrm>
    </dsp:sp>
    <dsp:sp modelId="{393D4F39-9B62-5C4A-9BEC-4C0C992DE95F}">
      <dsp:nvSpPr>
        <dsp:cNvPr id="0" name=""/>
        <dsp:cNvSpPr/>
      </dsp:nvSpPr>
      <dsp:spPr>
        <a:xfrm rot="2700000">
          <a:off x="507021" y="-2726"/>
          <a:ext cx="7205453" cy="7205453"/>
        </a:xfrm>
        <a:prstGeom prst="circularArrow">
          <a:avLst>
            <a:gd name="adj1" fmla="val 6908"/>
            <a:gd name="adj2" fmla="val 465815"/>
            <a:gd name="adj3" fmla="val 5947466"/>
            <a:gd name="adj4" fmla="val 4386719"/>
            <a:gd name="adj5" fmla="val 8059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C6508-F973-F24A-A6CC-92F07057F892}">
      <dsp:nvSpPr>
        <dsp:cNvPr id="0" name=""/>
        <dsp:cNvSpPr/>
      </dsp:nvSpPr>
      <dsp:spPr>
        <a:xfrm>
          <a:off x="667255" y="4489954"/>
          <a:ext cx="2552538" cy="2552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67255" y="4489954"/>
        <a:ext cx="2552538" cy="2552538"/>
      </dsp:txXfrm>
    </dsp:sp>
    <dsp:sp modelId="{91B24209-201C-EA49-AADB-5AC9CABD05A0}">
      <dsp:nvSpPr>
        <dsp:cNvPr id="0" name=""/>
        <dsp:cNvSpPr/>
      </dsp:nvSpPr>
      <dsp:spPr>
        <a:xfrm rot="2700000">
          <a:off x="504571" y="-2726"/>
          <a:ext cx="7210352" cy="7205453"/>
        </a:xfrm>
        <a:prstGeom prst="circularArrow">
          <a:avLst>
            <a:gd name="adj1" fmla="val 6908"/>
            <a:gd name="adj2" fmla="val 465815"/>
            <a:gd name="adj3" fmla="val 11347466"/>
            <a:gd name="adj4" fmla="val 9786719"/>
            <a:gd name="adj5" fmla="val 8059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F3EA5-C66B-6345-89D8-5ECDD28CDD2B}">
      <dsp:nvSpPr>
        <dsp:cNvPr id="0" name=""/>
        <dsp:cNvSpPr/>
      </dsp:nvSpPr>
      <dsp:spPr>
        <a:xfrm>
          <a:off x="667255" y="157507"/>
          <a:ext cx="2552538" cy="2552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667255" y="157507"/>
        <a:ext cx="2552538" cy="2552538"/>
      </dsp:txXfrm>
    </dsp:sp>
    <dsp:sp modelId="{F19F46FE-67CD-DB44-ACC0-EE4C25EB1114}">
      <dsp:nvSpPr>
        <dsp:cNvPr id="0" name=""/>
        <dsp:cNvSpPr/>
      </dsp:nvSpPr>
      <dsp:spPr>
        <a:xfrm rot="2700000">
          <a:off x="507021" y="-2726"/>
          <a:ext cx="7205453" cy="7205453"/>
        </a:xfrm>
        <a:prstGeom prst="circularArrow">
          <a:avLst>
            <a:gd name="adj1" fmla="val 6908"/>
            <a:gd name="adj2" fmla="val 465815"/>
            <a:gd name="adj3" fmla="val 16747466"/>
            <a:gd name="adj4" fmla="val 15186719"/>
            <a:gd name="adj5" fmla="val 8059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8C369-F3BA-F94C-B8E6-45DDF5213D92}">
      <dsp:nvSpPr>
        <dsp:cNvPr id="0" name=""/>
        <dsp:cNvSpPr/>
      </dsp:nvSpPr>
      <dsp:spPr>
        <a:xfrm>
          <a:off x="949679" y="0"/>
          <a:ext cx="10763029" cy="60907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024E9D-DAA5-C746-8F1F-D40EF185102B}">
      <dsp:nvSpPr>
        <dsp:cNvPr id="0" name=""/>
        <dsp:cNvSpPr/>
      </dsp:nvSpPr>
      <dsp:spPr>
        <a:xfrm>
          <a:off x="5564" y="1827230"/>
          <a:ext cx="2432934" cy="2436306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Sea trials</a:t>
          </a:r>
        </a:p>
      </dsp:txBody>
      <dsp:txXfrm>
        <a:off x="124330" y="1945996"/>
        <a:ext cx="2195402" cy="2198774"/>
      </dsp:txXfrm>
    </dsp:sp>
    <dsp:sp modelId="{E70BA292-55C1-E947-B777-8946AE1E2AE6}">
      <dsp:nvSpPr>
        <dsp:cNvPr id="0" name=""/>
        <dsp:cNvSpPr/>
      </dsp:nvSpPr>
      <dsp:spPr>
        <a:xfrm>
          <a:off x="2560145" y="1827230"/>
          <a:ext cx="2432934" cy="2436306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Energy saving devices</a:t>
          </a:r>
        </a:p>
      </dsp:txBody>
      <dsp:txXfrm>
        <a:off x="2678911" y="1945996"/>
        <a:ext cx="2195402" cy="2198774"/>
      </dsp:txXfrm>
    </dsp:sp>
    <dsp:sp modelId="{C3361F59-0B9E-3941-8D64-8D1A19F6D364}">
      <dsp:nvSpPr>
        <dsp:cNvPr id="0" name=""/>
        <dsp:cNvSpPr/>
      </dsp:nvSpPr>
      <dsp:spPr>
        <a:xfrm>
          <a:off x="5114726" y="1827230"/>
          <a:ext cx="2432934" cy="2436306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Optimization at conceptual level</a:t>
          </a:r>
        </a:p>
      </dsp:txBody>
      <dsp:txXfrm>
        <a:off x="5233492" y="1945996"/>
        <a:ext cx="2195402" cy="2198774"/>
      </dsp:txXfrm>
    </dsp:sp>
    <dsp:sp modelId="{CECCA87C-FD80-2543-B2ED-60A1BF29BF9B}">
      <dsp:nvSpPr>
        <dsp:cNvPr id="0" name=""/>
        <dsp:cNvSpPr/>
      </dsp:nvSpPr>
      <dsp:spPr>
        <a:xfrm>
          <a:off x="7669307" y="1827230"/>
          <a:ext cx="2432934" cy="24363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Zero emission propulsion system</a:t>
          </a:r>
        </a:p>
      </dsp:txBody>
      <dsp:txXfrm>
        <a:off x="7788073" y="1945996"/>
        <a:ext cx="2195402" cy="2198774"/>
      </dsp:txXfrm>
    </dsp:sp>
    <dsp:sp modelId="{E5629CBE-B6BF-A345-ADAA-A7E00BD6BBC8}">
      <dsp:nvSpPr>
        <dsp:cNvPr id="0" name=""/>
        <dsp:cNvSpPr/>
      </dsp:nvSpPr>
      <dsp:spPr>
        <a:xfrm>
          <a:off x="10223889" y="1827230"/>
          <a:ext cx="2432934" cy="24363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Experimental work and numerical simulations</a:t>
          </a:r>
        </a:p>
      </dsp:txBody>
      <dsp:txXfrm>
        <a:off x="10342655" y="1945996"/>
        <a:ext cx="2195402" cy="2198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C" dirty="0"/>
          </a:p>
        </p:txBody>
      </p:sp>
    </p:spTree>
    <p:extLst>
      <p:ext uri="{BB962C8B-B14F-4D97-AF65-F5344CB8AC3E}">
        <p14:creationId xmlns:p14="http://schemas.microsoft.com/office/powerpoint/2010/main" val="307401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8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8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.tiff"/><Relationship Id="rId7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11.png"/><Relationship Id="rId18" Type="http://schemas.openxmlformats.org/officeDocument/2006/relationships/diagramQuickStyle" Target="../diagrams/quickStyle2.xml"/><Relationship Id="rId3" Type="http://schemas.openxmlformats.org/officeDocument/2006/relationships/image" Target="../media/image1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0.tiff"/><Relationship Id="rId17" Type="http://schemas.openxmlformats.org/officeDocument/2006/relationships/diagramLayout" Target="../diagrams/layout2.xml"/><Relationship Id="rId2" Type="http://schemas.openxmlformats.org/officeDocument/2006/relationships/image" Target="../media/image7.png"/><Relationship Id="rId16" Type="http://schemas.openxmlformats.org/officeDocument/2006/relationships/diagramData" Target="../diagrams/data2.xml"/><Relationship Id="rId20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9.tiff"/><Relationship Id="rId5" Type="http://schemas.microsoft.com/office/2007/relationships/hdphoto" Target="../media/hdphoto3.wdp"/><Relationship Id="rId15" Type="http://schemas.openxmlformats.org/officeDocument/2006/relationships/image" Target="../media/image13.tiff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2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microsoft.com/office/2007/relationships/hdphoto" Target="../media/hdphoto6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7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resented by…"/>
          <p:cNvSpPr txBox="1"/>
          <p:nvPr/>
        </p:nvSpPr>
        <p:spPr>
          <a:xfrm>
            <a:off x="3544599" y="10106445"/>
            <a:ext cx="17294798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C" sz="4400" dirty="0">
                <a:solidFill>
                  <a:srgbClr val="100951"/>
                </a:solidFill>
                <a:latin typeface="Arial"/>
                <a:cs typeface="Arial"/>
              </a:rPr>
              <a:t>José R. Marín-Lopez, Janeth L. Meléndez, </a:t>
            </a:r>
            <a:r>
              <a:rPr lang="es-EC" sz="4400" u="sng" dirty="0">
                <a:solidFill>
                  <a:srgbClr val="100951"/>
                </a:solidFill>
                <a:latin typeface="Arial"/>
                <a:cs typeface="Arial"/>
              </a:rPr>
              <a:t>Rubén J. Paredes</a:t>
            </a:r>
            <a:r>
              <a:rPr lang="es-EC" sz="4400" dirty="0">
                <a:solidFill>
                  <a:srgbClr val="100951"/>
                </a:solidFill>
                <a:latin typeface="Arial"/>
                <a:cs typeface="Arial"/>
              </a:rPr>
              <a:t> and</a:t>
            </a:r>
          </a:p>
          <a:p>
            <a:pPr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C" sz="4400" dirty="0">
                <a:solidFill>
                  <a:srgbClr val="100951"/>
                </a:solidFill>
                <a:latin typeface="Arial"/>
                <a:cs typeface="Arial"/>
              </a:rPr>
              <a:t> Esteban L. Castro-Feliciano</a:t>
            </a:r>
            <a:endParaRPr sz="4400" dirty="0">
              <a:solidFill>
                <a:srgbClr val="100951"/>
              </a:solidFill>
              <a:latin typeface="Arial"/>
              <a:cs typeface="Arial"/>
            </a:endParaRPr>
          </a:p>
        </p:txBody>
      </p:sp>
      <p:sp>
        <p:nvSpPr>
          <p:cNvPr id="131" name="The Presentation Title Here"/>
          <p:cNvSpPr txBox="1"/>
          <p:nvPr/>
        </p:nvSpPr>
        <p:spPr>
          <a:xfrm>
            <a:off x="1517600" y="2544415"/>
            <a:ext cx="21348797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8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6000" dirty="0"/>
              <a:t>Optimal conceptual design using NSGA-II algorithm for Galapagos interisland service small craft including flaps</a:t>
            </a:r>
            <a:endParaRPr sz="6000" dirty="0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69C426-9B7B-4D4C-99A6-EB069B578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00" y="44750"/>
            <a:ext cx="5080000" cy="1371600"/>
          </a:xfrm>
          <a:prstGeom prst="rect">
            <a:avLst/>
          </a:prstGeom>
        </p:spPr>
      </p:pic>
      <p:pic>
        <p:nvPicPr>
          <p:cNvPr id="2" name="Picture 2" descr="Crown Hydrodynamics">
            <a:extLst>
              <a:ext uri="{FF2B5EF4-FFF2-40B4-BE49-F238E27FC236}">
                <a16:creationId xmlns:a16="http://schemas.microsoft.com/office/drawing/2014/main" id="{F61C140D-9E30-BDFF-A21B-FC634312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181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01" y="239830"/>
            <a:ext cx="6223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2" descr="Rutas de Navegacion">
            <a:extLst>
              <a:ext uri="{FF2B5EF4-FFF2-40B4-BE49-F238E27FC236}">
                <a16:creationId xmlns:a16="http://schemas.microsoft.com/office/drawing/2014/main" id="{90788F07-40C2-5326-6252-F1A5B8A839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857" y="5135542"/>
            <a:ext cx="7920000" cy="4085769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C62CBBA2-02B9-3C74-B899-302C3C881D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4" t="28796" r="14263" b="29519"/>
          <a:stretch/>
        </p:blipFill>
        <p:spPr>
          <a:xfrm rot="10800000">
            <a:off x="1517601" y="5405098"/>
            <a:ext cx="6548400" cy="3223905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0C5CF378-EEAB-F308-5311-FFCCB9BBA3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000" t="3381" r="2128"/>
          <a:stretch/>
        </p:blipFill>
        <p:spPr>
          <a:xfrm>
            <a:off x="17902000" y="6871217"/>
            <a:ext cx="3672000" cy="2963918"/>
          </a:xfrm>
          <a:prstGeom prst="rect">
            <a:avLst/>
          </a:prstGeom>
        </p:spPr>
      </p:pic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4235CC8D-B14F-005C-A65D-4199ABD167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74000" y="4471218"/>
            <a:ext cx="3600000" cy="239999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9854DA6-183C-9003-8B77-CB9E66EBD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57" y="12404133"/>
            <a:ext cx="1962615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F85FD-0797-2923-57C1-C2529D766285}"/>
              </a:ext>
            </a:extLst>
          </p:cNvPr>
          <p:cNvSpPr txBox="1"/>
          <p:nvPr/>
        </p:nvSpPr>
        <p:spPr>
          <a:xfrm>
            <a:off x="6760028" y="12371476"/>
            <a:ext cx="1355271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EC" sz="3600" dirty="0">
                <a:solidFill>
                  <a:srgbClr val="100951"/>
                </a:solidFill>
                <a:latin typeface="Arial"/>
                <a:cs typeface="Arial"/>
              </a:rPr>
              <a:t>20th Internatinoal Conference on Ship and Maritime Research</a:t>
            </a:r>
          </a:p>
          <a:p>
            <a:pPr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EC" sz="3600" dirty="0">
                <a:solidFill>
                  <a:srgbClr val="100951"/>
                </a:solidFill>
                <a:latin typeface="Arial"/>
                <a:cs typeface="Arial"/>
              </a:rPr>
              <a:t>Genova – La Spezia, 15 – 17 June 2022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1F43ED-17E7-4972-57EB-C612C042C85A}"/>
              </a:ext>
            </a:extLst>
          </p:cNvPr>
          <p:cNvCxnSpPr>
            <a:cxnSpLocks/>
          </p:cNvCxnSpPr>
          <p:nvPr/>
        </p:nvCxnSpPr>
        <p:spPr>
          <a:xfrm>
            <a:off x="0" y="12244496"/>
            <a:ext cx="24384000" cy="0"/>
          </a:xfrm>
          <a:prstGeom prst="line">
            <a:avLst/>
          </a:prstGeom>
          <a:noFill/>
          <a:ln w="101600" cap="flat">
            <a:solidFill>
              <a:srgbClr val="001E5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79EAD1-C10F-B402-A070-C095697A0BFF}"/>
              </a:ext>
            </a:extLst>
          </p:cNvPr>
          <p:cNvCxnSpPr>
            <a:cxnSpLocks/>
          </p:cNvCxnSpPr>
          <p:nvPr/>
        </p:nvCxnSpPr>
        <p:spPr>
          <a:xfrm>
            <a:off x="0" y="1471503"/>
            <a:ext cx="24384000" cy="0"/>
          </a:xfrm>
          <a:prstGeom prst="line">
            <a:avLst/>
          </a:prstGeom>
          <a:noFill/>
          <a:ln w="101600" cap="flat">
            <a:solidFill>
              <a:srgbClr val="001E5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or header for the content…"/>
          <p:cNvSpPr txBox="1"/>
          <p:nvPr/>
        </p:nvSpPr>
        <p:spPr>
          <a:xfrm>
            <a:off x="1517601" y="1526657"/>
            <a:ext cx="3715761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Results</a:t>
            </a:r>
            <a:endParaRPr sz="5000" dirty="0"/>
          </a:p>
          <a:p>
            <a:pPr algn="l">
              <a:defRPr sz="78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AD4B04-520E-1D34-1011-2BC13EDBC82C}"/>
              </a:ext>
            </a:extLst>
          </p:cNvPr>
          <p:cNvGrpSpPr/>
          <p:nvPr/>
        </p:nvGrpSpPr>
        <p:grpSpPr>
          <a:xfrm>
            <a:off x="0" y="12244496"/>
            <a:ext cx="24384000" cy="1419637"/>
            <a:chOff x="0" y="12244496"/>
            <a:chExt cx="24384000" cy="1419637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870BC876-705B-3E4C-F821-9DC63F70A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257" y="12404133"/>
              <a:ext cx="1962615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25A52A-92A5-C321-55EF-F2572DDC3383}"/>
                </a:ext>
              </a:extLst>
            </p:cNvPr>
            <p:cNvSpPr txBox="1"/>
            <p:nvPr/>
          </p:nvSpPr>
          <p:spPr>
            <a:xfrm>
              <a:off x="6760028" y="12371476"/>
              <a:ext cx="1355271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20th Internatinoal Conference on Ship and Maritime Research</a:t>
              </a:r>
            </a:p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Genova – La Spezia, 15 – 17 June 2022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1514CF-3799-9BB8-5F3A-88F3ABA445F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244496"/>
              <a:ext cx="24384000" cy="0"/>
            </a:xfrm>
            <a:prstGeom prst="line">
              <a:avLst/>
            </a:prstGeom>
            <a:noFill/>
            <a:ln w="101600" cap="flat">
              <a:solidFill>
                <a:srgbClr val="001E5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8FFB4E0-A339-1A3E-1AB7-FAE832AC0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00" y="44750"/>
            <a:ext cx="5080000" cy="1371600"/>
          </a:xfrm>
          <a:prstGeom prst="rect">
            <a:avLst/>
          </a:prstGeom>
        </p:spPr>
      </p:pic>
      <p:pic>
        <p:nvPicPr>
          <p:cNvPr id="13" name="Picture 2" descr="Crown Hydrodynamics">
            <a:extLst>
              <a:ext uri="{FF2B5EF4-FFF2-40B4-BE49-F238E27FC236}">
                <a16:creationId xmlns:a16="http://schemas.microsoft.com/office/drawing/2014/main" id="{08AD4F98-665E-B5F0-FD1B-1B52D8E93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181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01" y="239830"/>
            <a:ext cx="6223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5655BD-C9B0-D4AB-D3B6-6BCC51B3F739}"/>
              </a:ext>
            </a:extLst>
          </p:cNvPr>
          <p:cNvCxnSpPr>
            <a:cxnSpLocks/>
          </p:cNvCxnSpPr>
          <p:nvPr/>
        </p:nvCxnSpPr>
        <p:spPr>
          <a:xfrm>
            <a:off x="0" y="1471503"/>
            <a:ext cx="24384000" cy="0"/>
          </a:xfrm>
          <a:prstGeom prst="line">
            <a:avLst/>
          </a:prstGeom>
          <a:noFill/>
          <a:ln w="101600" cap="flat">
            <a:solidFill>
              <a:srgbClr val="001E5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914857AF-A3A9-7AB6-9656-DDD19D6D1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317" y="3028822"/>
            <a:ext cx="16663366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341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3C1E6F7-DE5A-F2E9-24F6-12121F6572A6}"/>
              </a:ext>
            </a:extLst>
          </p:cNvPr>
          <p:cNvGrpSpPr/>
          <p:nvPr/>
        </p:nvGrpSpPr>
        <p:grpSpPr>
          <a:xfrm>
            <a:off x="0" y="12244496"/>
            <a:ext cx="24384000" cy="1419637"/>
            <a:chOff x="0" y="12244496"/>
            <a:chExt cx="24384000" cy="1419637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96A334C-EC4C-9F26-CB69-307A38532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257" y="12404133"/>
              <a:ext cx="1962615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F406E1-FACC-B943-B1C1-6C5422851ACA}"/>
                </a:ext>
              </a:extLst>
            </p:cNvPr>
            <p:cNvSpPr txBox="1"/>
            <p:nvPr/>
          </p:nvSpPr>
          <p:spPr>
            <a:xfrm>
              <a:off x="6760028" y="12371476"/>
              <a:ext cx="1355271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20th Internatinoal Conference on Ship and Maritime Research</a:t>
              </a:r>
            </a:p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Genova – La Spezia, 15 – 17 June 2022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A960C03-4DB3-10E9-576B-CE3BCF844FC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244496"/>
              <a:ext cx="24384000" cy="0"/>
            </a:xfrm>
            <a:prstGeom prst="line">
              <a:avLst/>
            </a:prstGeom>
            <a:noFill/>
            <a:ln w="101600" cap="flat">
              <a:solidFill>
                <a:srgbClr val="001E5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8095E2-5ECF-F911-7392-A28000D06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00" y="44750"/>
            <a:ext cx="5080000" cy="1371600"/>
          </a:xfrm>
          <a:prstGeom prst="rect">
            <a:avLst/>
          </a:prstGeom>
        </p:spPr>
      </p:pic>
      <p:pic>
        <p:nvPicPr>
          <p:cNvPr id="10" name="Picture 2" descr="Crown Hydrodynamics">
            <a:extLst>
              <a:ext uri="{FF2B5EF4-FFF2-40B4-BE49-F238E27FC236}">
                <a16:creationId xmlns:a16="http://schemas.microsoft.com/office/drawing/2014/main" id="{5166044A-89B8-80F9-0453-205C0C4B6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181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01" y="239830"/>
            <a:ext cx="6223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E77F10-424E-9E0C-76F1-FACE7B1C1221}"/>
              </a:ext>
            </a:extLst>
          </p:cNvPr>
          <p:cNvCxnSpPr>
            <a:cxnSpLocks/>
          </p:cNvCxnSpPr>
          <p:nvPr/>
        </p:nvCxnSpPr>
        <p:spPr>
          <a:xfrm>
            <a:off x="0" y="1471503"/>
            <a:ext cx="24384000" cy="0"/>
          </a:xfrm>
          <a:prstGeom prst="line">
            <a:avLst/>
          </a:prstGeom>
          <a:noFill/>
          <a:ln w="101600" cap="flat">
            <a:solidFill>
              <a:srgbClr val="001E5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itle or header for the content…">
            <a:extLst>
              <a:ext uri="{FF2B5EF4-FFF2-40B4-BE49-F238E27FC236}">
                <a16:creationId xmlns:a16="http://schemas.microsoft.com/office/drawing/2014/main" id="{C41F74D2-E486-C070-0E35-09FD5E2BD29E}"/>
              </a:ext>
            </a:extLst>
          </p:cNvPr>
          <p:cNvSpPr txBox="1"/>
          <p:nvPr/>
        </p:nvSpPr>
        <p:spPr>
          <a:xfrm>
            <a:off x="1474058" y="1502477"/>
            <a:ext cx="7883885" cy="2841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Results</a:t>
            </a:r>
            <a:endParaRPr sz="5000" dirty="0"/>
          </a:p>
          <a:p>
            <a:pPr algn="l">
              <a:defRPr sz="78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000" b="0" dirty="0">
                <a:solidFill>
                  <a:srgbClr val="100951"/>
                </a:solidFill>
                <a:latin typeface="Arial"/>
                <a:cs typeface="Arial"/>
                <a:sym typeface="Arial"/>
              </a:rPr>
              <a:t>Optimal Design variables values</a:t>
            </a:r>
            <a:endParaRPr sz="5000" b="0" dirty="0">
              <a:solidFill>
                <a:srgbClr val="100951"/>
              </a:solidFill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E0EF90-6CA8-5ACB-A549-FE5D1C132174}"/>
              </a:ext>
            </a:extLst>
          </p:cNvPr>
          <p:cNvSpPr/>
          <p:nvPr/>
        </p:nvSpPr>
        <p:spPr>
          <a:xfrm>
            <a:off x="866344" y="6271962"/>
            <a:ext cx="788388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78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000" b="0" dirty="0">
                <a:solidFill>
                  <a:srgbClr val="100951"/>
                </a:solidFill>
                <a:latin typeface="Arial"/>
                <a:cs typeface="Arial"/>
              </a:rPr>
              <a:t>Pareto front for the conceptual design of Galápagos interisland planning boat, flap span ratio: 0.40, and optimal design variables.</a:t>
            </a:r>
            <a:endParaRPr lang="en-EC" sz="4000" b="0" dirty="0">
              <a:solidFill>
                <a:srgbClr val="100951"/>
              </a:solidFill>
              <a:latin typeface="Arial"/>
              <a:cs typeface="Arial"/>
            </a:endParaRPr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EE5130BB-F0A1-CDA5-907C-797F0DCB57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3" b="44743"/>
          <a:stretch/>
        </p:blipFill>
        <p:spPr bwMode="auto">
          <a:xfrm>
            <a:off x="9252969" y="1502477"/>
            <a:ext cx="6840000" cy="10901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Icon&#10;&#10;Description automatically generated with medium confidence">
            <a:extLst>
              <a:ext uri="{FF2B5EF4-FFF2-40B4-BE49-F238E27FC236}">
                <a16:creationId xmlns:a16="http://schemas.microsoft.com/office/drawing/2014/main" id="{F9D4EB37-E1D8-95A5-0D12-B85C4C1C41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7" b="2027"/>
          <a:stretch/>
        </p:blipFill>
        <p:spPr bwMode="auto">
          <a:xfrm>
            <a:off x="16092969" y="2479747"/>
            <a:ext cx="6840000" cy="8363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184056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or header for the content…"/>
          <p:cNvSpPr txBox="1"/>
          <p:nvPr/>
        </p:nvSpPr>
        <p:spPr>
          <a:xfrm>
            <a:off x="1059453" y="1540817"/>
            <a:ext cx="6102633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7800" dirty="0">
                <a:solidFill>
                  <a:srgbClr val="100951"/>
                </a:solidFill>
                <a:latin typeface="Arial"/>
                <a:cs typeface="Arial"/>
                <a:sym typeface="Arial"/>
              </a:rPr>
              <a:t>Conclusions</a:t>
            </a:r>
          </a:p>
          <a:p>
            <a:pPr algn="l">
              <a:defRPr sz="78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5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49F10C-561A-FC49-AB42-998AE9CC4567}"/>
              </a:ext>
            </a:extLst>
          </p:cNvPr>
          <p:cNvSpPr/>
          <p:nvPr/>
        </p:nvSpPr>
        <p:spPr>
          <a:xfrm>
            <a:off x="451941" y="3238830"/>
            <a:ext cx="11523815" cy="871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17083" lvl="1" indent="-582083" algn="l">
              <a:buSzPct val="125000"/>
              <a:buFontTx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000" b="0" dirty="0">
                <a:solidFill>
                  <a:srgbClr val="100951"/>
                </a:solidFill>
                <a:latin typeface="Arial" panose="020B0604020202020204" pitchFamily="34" charset="0"/>
                <a:cs typeface="Arial"/>
              </a:rPr>
              <a:t>An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/>
              </a:rPr>
              <a:t>evolutionary</a:t>
            </a:r>
            <a:r>
              <a:rPr lang="en-US" sz="4000" b="0" dirty="0">
                <a:solidFill>
                  <a:srgbClr val="100951"/>
                </a:solidFill>
                <a:latin typeface="Arial" panose="020B0604020202020204" pitchFamily="34" charset="0"/>
                <a:cs typeface="Arial"/>
              </a:rPr>
              <a:t> optimization procedure was implemented to </a:t>
            </a:r>
            <a:r>
              <a:rPr lang="en-US" sz="4000" dirty="0">
                <a:solidFill>
                  <a:srgbClr val="100951"/>
                </a:solidFill>
                <a:latin typeface="Arial" panose="020B0604020202020204" pitchFamily="34" charset="0"/>
                <a:cs typeface="Arial"/>
              </a:rPr>
              <a:t>reduce the vessel resistance, and acceleration</a:t>
            </a:r>
            <a:r>
              <a:rPr lang="en-US" sz="4000" b="0" dirty="0">
                <a:solidFill>
                  <a:srgbClr val="100951"/>
                </a:solidFill>
                <a:latin typeface="Arial" panose="020B0604020202020204" pitchFamily="34" charset="0"/>
                <a:cs typeface="Arial"/>
              </a:rPr>
              <a:t> at conceptual level. </a:t>
            </a:r>
          </a:p>
          <a:p>
            <a:pPr marL="1217083" lvl="1" indent="-582083" algn="l">
              <a:buSzPct val="125000"/>
              <a:buFontTx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000" b="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LCG, </a:t>
            </a:r>
            <a:r>
              <a:rPr lang="en-US" sz="400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deadrise angle and flap deflection angle have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strong influence</a:t>
            </a:r>
            <a:r>
              <a:rPr lang="en-US" sz="400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 on the vertical acceleration of the boat CG. </a:t>
            </a:r>
          </a:p>
          <a:p>
            <a:pPr marL="1217083" lvl="1" indent="-582083" algn="l">
              <a:buSzPct val="125000"/>
              <a:buFontTx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This influence is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more pronounced </a:t>
            </a:r>
            <a:r>
              <a:rPr lang="en-US" sz="400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when those variables are about </a:t>
            </a:r>
            <a:r>
              <a:rPr lang="en-US" sz="4000" b="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d</a:t>
            </a:r>
            <a:r>
              <a:rPr lang="en-US" sz="4000" b="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Symbol" pitchFamily="2" charset="2"/>
              </a:rPr>
              <a:t></a:t>
            </a:r>
            <a:r>
              <a:rPr lang="en-US" sz="4000" b="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10°, β</a:t>
            </a:r>
            <a:r>
              <a:rPr lang="en-US" sz="4000" b="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Symbol" pitchFamily="2" charset="2"/>
              </a:rPr>
              <a:t></a:t>
            </a:r>
            <a:r>
              <a:rPr lang="en-US" sz="4000" b="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30° and LCG</a:t>
            </a:r>
            <a:r>
              <a:rPr lang="en-US" sz="4000" b="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Symbol" pitchFamily="2" charset="2"/>
              </a:rPr>
              <a:t></a:t>
            </a:r>
            <a:r>
              <a:rPr lang="en-US" sz="4000" b="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35%L. </a:t>
            </a:r>
          </a:p>
          <a:p>
            <a:pPr marL="1217083" lvl="1" indent="-582083" algn="l">
              <a:buSzPct val="125000"/>
              <a:buFontTx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000" b="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It is possible to </a:t>
            </a:r>
            <a:r>
              <a:rPr lang="en-US" sz="4000" b="0" dirty="0">
                <a:solidFill>
                  <a:srgbClr val="FF0000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reduce the acceleration by up to 45%</a:t>
            </a:r>
            <a:r>
              <a:rPr lang="en-US" sz="4000" b="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 and </a:t>
            </a:r>
            <a:r>
              <a:rPr lang="en-US" sz="4000" b="0" dirty="0">
                <a:sym typeface="Arial"/>
              </a:rPr>
              <a:t>resistance by 7%</a:t>
            </a:r>
            <a:r>
              <a:rPr lang="en-EC" sz="4000" b="0" dirty="0">
                <a:sym typeface="Arial"/>
              </a:rPr>
              <a:t> </a:t>
            </a:r>
            <a:r>
              <a:rPr lang="en-US" sz="4000" b="0" dirty="0">
                <a:solidFill>
                  <a:srgbClr val="100951"/>
                </a:solidFill>
                <a:latin typeface="Arial" panose="020B0604020202020204" pitchFamily="34" charset="0"/>
                <a:ea typeface="Arial"/>
                <a:cs typeface="Arial"/>
                <a:sym typeface="Arial"/>
              </a:rPr>
              <a:t>with respect to the reference boat A operating in a Sea State 3 at Galapagos archipelago.</a:t>
            </a:r>
            <a:endParaRPr lang="en-EC" sz="4000" b="0" dirty="0">
              <a:solidFill>
                <a:srgbClr val="100951"/>
              </a:solidFill>
              <a:latin typeface="Arial" panose="020B06040202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3BC5C1E8-6DC3-D141-93BC-517CDA106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00260" y="3456200"/>
            <a:ext cx="10800000" cy="810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69BCFE-4E27-C24C-BFF4-92079D73FFBB}"/>
              </a:ext>
            </a:extLst>
          </p:cNvPr>
          <p:cNvSpPr/>
          <p:nvPr/>
        </p:nvSpPr>
        <p:spPr>
          <a:xfrm>
            <a:off x="16485034" y="11551972"/>
            <a:ext cx="4581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EC" sz="2800" dirty="0"/>
              <a:t>Academy bay, Santa Cruz</a:t>
            </a:r>
            <a:endParaRPr lang="en-EC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5DB32A-08D2-DBE5-F6E7-AEAC5704A281}"/>
              </a:ext>
            </a:extLst>
          </p:cNvPr>
          <p:cNvGrpSpPr/>
          <p:nvPr/>
        </p:nvGrpSpPr>
        <p:grpSpPr>
          <a:xfrm>
            <a:off x="0" y="12244496"/>
            <a:ext cx="24384000" cy="1419637"/>
            <a:chOff x="0" y="12244496"/>
            <a:chExt cx="24384000" cy="1419637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4D027E72-E64F-AC28-230C-914293AD1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257" y="12404133"/>
              <a:ext cx="1962615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F5E549-5092-B3A6-A2C3-45F9A52BB086}"/>
                </a:ext>
              </a:extLst>
            </p:cNvPr>
            <p:cNvSpPr txBox="1"/>
            <p:nvPr/>
          </p:nvSpPr>
          <p:spPr>
            <a:xfrm>
              <a:off x="6760028" y="12371476"/>
              <a:ext cx="1355271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20th Internatinoal Conference on Ship and Maritime Research</a:t>
              </a:r>
            </a:p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Genova – La Spezia, 15 – 17 June 2022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097BE5-F785-0A9D-B918-0033E3A9A35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244496"/>
              <a:ext cx="24384000" cy="0"/>
            </a:xfrm>
            <a:prstGeom prst="line">
              <a:avLst/>
            </a:prstGeom>
            <a:noFill/>
            <a:ln w="101600" cap="flat">
              <a:solidFill>
                <a:srgbClr val="001E5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323BCB-22DA-57E6-2C9E-CACC9F2F7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00" y="44750"/>
            <a:ext cx="5080000" cy="1371600"/>
          </a:xfrm>
          <a:prstGeom prst="rect">
            <a:avLst/>
          </a:prstGeom>
        </p:spPr>
      </p:pic>
      <p:pic>
        <p:nvPicPr>
          <p:cNvPr id="12" name="Picture 2" descr="Crown Hydrodynamics">
            <a:extLst>
              <a:ext uri="{FF2B5EF4-FFF2-40B4-BE49-F238E27FC236}">
                <a16:creationId xmlns:a16="http://schemas.microsoft.com/office/drawing/2014/main" id="{385F14E2-5857-BDBB-2CD2-111177A27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181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01" y="239830"/>
            <a:ext cx="6223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03CE92-ACF6-D23F-9082-3E44C161FE64}"/>
              </a:ext>
            </a:extLst>
          </p:cNvPr>
          <p:cNvCxnSpPr>
            <a:cxnSpLocks/>
          </p:cNvCxnSpPr>
          <p:nvPr/>
        </p:nvCxnSpPr>
        <p:spPr>
          <a:xfrm>
            <a:off x="0" y="1471503"/>
            <a:ext cx="24384000" cy="0"/>
          </a:xfrm>
          <a:prstGeom prst="line">
            <a:avLst/>
          </a:prstGeom>
          <a:noFill/>
          <a:ln w="101600" cap="flat">
            <a:solidFill>
              <a:srgbClr val="001E5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0837590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or header for the content…"/>
          <p:cNvSpPr txBox="1"/>
          <p:nvPr/>
        </p:nvSpPr>
        <p:spPr>
          <a:xfrm>
            <a:off x="1264333" y="1454425"/>
            <a:ext cx="5974392" cy="2164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buSzPct val="125000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8000" dirty="0">
                <a:sym typeface="Arial"/>
              </a:rPr>
              <a:t>Future work</a:t>
            </a:r>
          </a:p>
          <a:p>
            <a:pPr algn="l">
              <a:buSzPct val="125000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dirty="0"/>
          </a:p>
        </p:txBody>
      </p:sp>
      <p:sp>
        <p:nvSpPr>
          <p:cNvPr id="138" name="Content Content content 48-54pt Arial Bold…"/>
          <p:cNvSpPr txBox="1"/>
          <p:nvPr/>
        </p:nvSpPr>
        <p:spPr>
          <a:xfrm>
            <a:off x="1264333" y="3421842"/>
            <a:ext cx="11471115" cy="425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740833" indent="-740833" algn="l">
              <a:buSzPct val="125000"/>
              <a:buChar char="•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Currently working on:</a:t>
            </a:r>
            <a:endParaRPr dirty="0"/>
          </a:p>
          <a:p>
            <a:pPr marL="1217083" lvl="1" indent="-582083" algn="l">
              <a:buSzPct val="125000"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Improve sea state estimation during sea trials using a wave buoy.</a:t>
            </a:r>
            <a:endParaRPr dirty="0"/>
          </a:p>
          <a:p>
            <a:pPr marL="1217083" lvl="1" indent="-582083" algn="l">
              <a:buSzPct val="125000"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Replace accelerometers for </a:t>
            </a:r>
            <a:r>
              <a:rPr lang="en-US" sz="3600" b="0" dirty="0">
                <a:sym typeface="Arial"/>
              </a:rPr>
              <a:t>30Gs MEMS micromachined piezo-resistive.</a:t>
            </a:r>
          </a:p>
          <a:p>
            <a:pPr marL="1217083" lvl="1" indent="-582083" algn="l">
              <a:buSzPct val="125000"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600" b="0" dirty="0">
                <a:solidFill>
                  <a:srgbClr val="100951"/>
                </a:solidFill>
                <a:latin typeface="Arial"/>
                <a:cs typeface="Arial"/>
                <a:sym typeface="Arial"/>
              </a:rPr>
              <a:t>Evaluate </a:t>
            </a:r>
            <a:r>
              <a:rPr lang="en-US" sz="3600" b="0" dirty="0">
                <a:solidFill>
                  <a:srgbClr val="100951"/>
                </a:solidFill>
                <a:latin typeface="Arial"/>
                <a:cs typeface="Arial"/>
              </a:rPr>
              <a:t>the influence of forward LCG position on dynamic stability (Blount and Codega,1992)</a:t>
            </a:r>
            <a:endParaRPr lang="en-US" dirty="0"/>
          </a:p>
        </p:txBody>
      </p:sp>
      <p:sp>
        <p:nvSpPr>
          <p:cNvPr id="7" name="Content Content content 48-54pt Arial Bold…">
            <a:extLst>
              <a:ext uri="{FF2B5EF4-FFF2-40B4-BE49-F238E27FC236}">
                <a16:creationId xmlns:a16="http://schemas.microsoft.com/office/drawing/2014/main" id="{B5FC884B-DC0F-2244-A389-ACF958342E1A}"/>
              </a:ext>
            </a:extLst>
          </p:cNvPr>
          <p:cNvSpPr txBox="1"/>
          <p:nvPr/>
        </p:nvSpPr>
        <p:spPr>
          <a:xfrm>
            <a:off x="13560590" y="3148362"/>
            <a:ext cx="10145850" cy="5365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740833" indent="-740833" algn="l">
              <a:buSzPct val="125000"/>
              <a:buChar char="•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Task planned for 2022:</a:t>
            </a:r>
            <a:endParaRPr dirty="0"/>
          </a:p>
          <a:p>
            <a:pPr marL="1217083" lvl="1" indent="-582083" algn="l">
              <a:buSzPct val="125000"/>
              <a:buFontTx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Estimation of EEOI.</a:t>
            </a:r>
          </a:p>
          <a:p>
            <a:pPr marL="1217083" lvl="1" indent="-582083" algn="l">
              <a:buSzPct val="125000"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CFD simulations using OpenFOAM.</a:t>
            </a:r>
          </a:p>
          <a:p>
            <a:pPr marL="1217083" lvl="1" indent="-582083" algn="l">
              <a:buSzPct val="125000"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Towing tank trial at Davidson Lab.</a:t>
            </a:r>
          </a:p>
          <a:p>
            <a:pPr marL="1217083" lvl="1" indent="-582083" algn="l">
              <a:buSzPct val="125000"/>
              <a:buFontTx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Exploring renewable energy sources for propulsion system. </a:t>
            </a:r>
          </a:p>
          <a:p>
            <a:pPr marL="1217083" lvl="1" indent="-582083" algn="l">
              <a:buSzPct val="125000"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Design zero emission propulsion system at construction level.</a:t>
            </a:r>
            <a:endParaRPr dirty="0"/>
          </a:p>
          <a:p>
            <a:pPr marL="1217083" lvl="1" indent="-582083" algn="l">
              <a:buSzPct val="125000"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158A91AA-B8FD-4D4F-A61B-1A9D2331E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4" y="8654609"/>
            <a:ext cx="3227770" cy="33480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083B0D7-543D-8C4D-982C-7478A8052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4899" y="8654609"/>
            <a:ext cx="4489997" cy="33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n 80">
            <a:extLst>
              <a:ext uri="{FF2B5EF4-FFF2-40B4-BE49-F238E27FC236}">
                <a16:creationId xmlns:a16="http://schemas.microsoft.com/office/drawing/2014/main" id="{48282AB2-E53D-3D4C-A54B-8BB039C9D5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16" t="4114" r="3665" b="1279"/>
          <a:stretch/>
        </p:blipFill>
        <p:spPr bwMode="auto">
          <a:xfrm>
            <a:off x="13346373" y="8654609"/>
            <a:ext cx="6112209" cy="33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64665790-0D37-8C42-AF3B-66806EE0D7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6837" b="2615"/>
          <a:stretch/>
        </p:blipFill>
        <p:spPr>
          <a:xfrm>
            <a:off x="3423451" y="8654609"/>
            <a:ext cx="5327658" cy="334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F3E1229-B39D-3703-5343-3516CF42FD6D}"/>
              </a:ext>
            </a:extLst>
          </p:cNvPr>
          <p:cNvGrpSpPr/>
          <p:nvPr/>
        </p:nvGrpSpPr>
        <p:grpSpPr>
          <a:xfrm>
            <a:off x="0" y="12244496"/>
            <a:ext cx="24384000" cy="1419637"/>
            <a:chOff x="0" y="12244496"/>
            <a:chExt cx="24384000" cy="1419637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073876E3-F2DE-AB6B-A82B-62F88BCB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257" y="12404133"/>
              <a:ext cx="1962615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56EF52-00DE-E5F8-F97C-B73EB3D9E1D9}"/>
                </a:ext>
              </a:extLst>
            </p:cNvPr>
            <p:cNvSpPr txBox="1"/>
            <p:nvPr/>
          </p:nvSpPr>
          <p:spPr>
            <a:xfrm>
              <a:off x="6760028" y="12371476"/>
              <a:ext cx="1355271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20th Internatinoal Conference on Ship and Maritime Research</a:t>
              </a:r>
            </a:p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Genova – La Spezia, 15 – 17 June 2022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9C73807-BE91-DFFC-361A-C08B6E666E3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244496"/>
              <a:ext cx="24384000" cy="0"/>
            </a:xfrm>
            <a:prstGeom prst="line">
              <a:avLst/>
            </a:prstGeom>
            <a:noFill/>
            <a:ln w="101600" cap="flat">
              <a:solidFill>
                <a:srgbClr val="001E5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EA8673-7885-BCDA-4EDE-748043781F27}"/>
              </a:ext>
            </a:extLst>
          </p:cNvPr>
          <p:cNvCxnSpPr>
            <a:cxnSpLocks/>
          </p:cNvCxnSpPr>
          <p:nvPr/>
        </p:nvCxnSpPr>
        <p:spPr>
          <a:xfrm>
            <a:off x="0" y="1471503"/>
            <a:ext cx="24384000" cy="0"/>
          </a:xfrm>
          <a:prstGeom prst="line">
            <a:avLst/>
          </a:prstGeom>
          <a:noFill/>
          <a:ln w="101600" cap="flat">
            <a:solidFill>
              <a:srgbClr val="001E5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2CE81BD4-8EAC-CF7E-882F-E39480DBA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00" y="44750"/>
            <a:ext cx="5080000" cy="1371600"/>
          </a:xfrm>
          <a:prstGeom prst="rect">
            <a:avLst/>
          </a:prstGeom>
        </p:spPr>
      </p:pic>
      <p:pic>
        <p:nvPicPr>
          <p:cNvPr id="21" name="Picture 2" descr="Crown Hydrodynamics">
            <a:extLst>
              <a:ext uri="{FF2B5EF4-FFF2-40B4-BE49-F238E27FC236}">
                <a16:creationId xmlns:a16="http://schemas.microsoft.com/office/drawing/2014/main" id="{F80F6498-98A3-C632-A76E-678D523BD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181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01" y="239830"/>
            <a:ext cx="6223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hart, scatter chart&#10;&#10;Description automatically generated">
            <a:extLst>
              <a:ext uri="{FF2B5EF4-FFF2-40B4-BE49-F238E27FC236}">
                <a16:creationId xmlns:a16="http://schemas.microsoft.com/office/drawing/2014/main" id="{74470F36-19ED-6026-6E68-A167866B4B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967" y="8378502"/>
            <a:ext cx="3774089" cy="377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9700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itting, table, blue, black&#10;&#10;Description automatically generated">
            <a:extLst>
              <a:ext uri="{FF2B5EF4-FFF2-40B4-BE49-F238E27FC236}">
                <a16:creationId xmlns:a16="http://schemas.microsoft.com/office/drawing/2014/main" id="{A532EB43-53CC-CA41-870E-F838C5D234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691801" y="0"/>
            <a:ext cx="25920001" cy="16200000"/>
          </a:xfrm>
          <a:prstGeom prst="rect">
            <a:avLst/>
          </a:prstGeom>
        </p:spPr>
      </p:pic>
      <p:sp>
        <p:nvSpPr>
          <p:cNvPr id="135" name="Title or header for the content…"/>
          <p:cNvSpPr txBox="1"/>
          <p:nvPr/>
        </p:nvSpPr>
        <p:spPr>
          <a:xfrm>
            <a:off x="7447111" y="4313483"/>
            <a:ext cx="9489777" cy="465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buSzPct val="125000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>
                <a:solidFill>
                  <a:srgbClr val="100951"/>
                </a:solidFill>
                <a:latin typeface="Arial"/>
                <a:cs typeface="Arial"/>
              </a:rPr>
              <a:t>Thank you for your attention</a:t>
            </a:r>
          </a:p>
          <a:p>
            <a:pPr marL="740833" indent="-740833">
              <a:buSzPct val="125000"/>
              <a:buFontTx/>
              <a:buChar char="•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5400" dirty="0">
              <a:solidFill>
                <a:srgbClr val="100951"/>
              </a:solidFill>
              <a:latin typeface="Arial"/>
              <a:cs typeface="Arial"/>
            </a:endParaRPr>
          </a:p>
          <a:p>
            <a:pPr>
              <a:buSzPct val="125000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5400" dirty="0">
              <a:solidFill>
                <a:srgbClr val="100951"/>
              </a:solidFill>
              <a:latin typeface="Arial"/>
              <a:cs typeface="Arial"/>
            </a:endParaRPr>
          </a:p>
          <a:p>
            <a:pPr marL="740833" indent="-740833">
              <a:buSzPct val="125000"/>
              <a:buFontTx/>
              <a:buChar char="•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5400" dirty="0">
              <a:solidFill>
                <a:srgbClr val="100951"/>
              </a:solidFill>
              <a:latin typeface="Arial"/>
              <a:cs typeface="Arial"/>
            </a:endParaRPr>
          </a:p>
          <a:p>
            <a:pPr>
              <a:buSzPct val="125000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8000" dirty="0">
                <a:solidFill>
                  <a:srgbClr val="100951"/>
                </a:solidFill>
                <a:latin typeface="Arial"/>
                <a:cs typeface="Arial"/>
              </a:rPr>
              <a:t>Any question?</a:t>
            </a:r>
            <a:endParaRPr lang="en-US" sz="6000" b="0" dirty="0">
              <a:solidFill>
                <a:srgbClr val="100951"/>
              </a:solidFill>
              <a:latin typeface="Arial"/>
              <a:cs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2FDB79-56B0-E377-69BC-D75119BDF642}"/>
              </a:ext>
            </a:extLst>
          </p:cNvPr>
          <p:cNvGrpSpPr/>
          <p:nvPr/>
        </p:nvGrpSpPr>
        <p:grpSpPr>
          <a:xfrm>
            <a:off x="0" y="12244496"/>
            <a:ext cx="24384000" cy="1419637"/>
            <a:chOff x="0" y="12244496"/>
            <a:chExt cx="24384000" cy="1419637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6DA70286-D9FC-ADD3-B5D0-4F12CE0A52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257" y="12404133"/>
              <a:ext cx="1962615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AFD74A-54EE-27A3-6290-09DA832123B5}"/>
                </a:ext>
              </a:extLst>
            </p:cNvPr>
            <p:cNvSpPr txBox="1"/>
            <p:nvPr/>
          </p:nvSpPr>
          <p:spPr>
            <a:xfrm>
              <a:off x="6760028" y="12371476"/>
              <a:ext cx="1355271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20th Internatinoal Conference on Ship and Maritime Research</a:t>
              </a:r>
            </a:p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Genova – La Spezia, 15 – 17 June 2022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55FAD9D-E754-66B5-2468-67F3B3FC087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244496"/>
              <a:ext cx="24384000" cy="0"/>
            </a:xfrm>
            <a:prstGeom prst="line">
              <a:avLst/>
            </a:prstGeom>
            <a:noFill/>
            <a:ln w="101600" cap="flat">
              <a:solidFill>
                <a:srgbClr val="001E5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650AAFA-CA71-CC15-DF02-7E1DC221D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00" y="44750"/>
            <a:ext cx="5080000" cy="1371600"/>
          </a:xfrm>
          <a:prstGeom prst="rect">
            <a:avLst/>
          </a:prstGeom>
        </p:spPr>
      </p:pic>
      <p:pic>
        <p:nvPicPr>
          <p:cNvPr id="18" name="Picture 2" descr="Crown Hydrodynamics">
            <a:extLst>
              <a:ext uri="{FF2B5EF4-FFF2-40B4-BE49-F238E27FC236}">
                <a16:creationId xmlns:a16="http://schemas.microsoft.com/office/drawing/2014/main" id="{12BCF8CA-4D32-3289-BDD8-F2DB3DC83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181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01" y="239830"/>
            <a:ext cx="6223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8CE5D1-630B-3E72-590D-AF77CD7E37B7}"/>
              </a:ext>
            </a:extLst>
          </p:cNvPr>
          <p:cNvCxnSpPr>
            <a:cxnSpLocks/>
          </p:cNvCxnSpPr>
          <p:nvPr/>
        </p:nvCxnSpPr>
        <p:spPr>
          <a:xfrm>
            <a:off x="0" y="1471503"/>
            <a:ext cx="24384000" cy="0"/>
          </a:xfrm>
          <a:prstGeom prst="line">
            <a:avLst/>
          </a:prstGeom>
          <a:noFill/>
          <a:ln w="101600" cap="flat">
            <a:solidFill>
              <a:srgbClr val="001E5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25420587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ter, outdoor, boat, several&#10;&#10;Description automatically generated">
            <a:extLst>
              <a:ext uri="{FF2B5EF4-FFF2-40B4-BE49-F238E27FC236}">
                <a16:creationId xmlns:a16="http://schemas.microsoft.com/office/drawing/2014/main" id="{6D08823A-9B83-D643-8C92-00682E26B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918946" y="2808000"/>
            <a:ext cx="10800000" cy="81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5" name="Title or header for the content…"/>
          <p:cNvSpPr txBox="1"/>
          <p:nvPr/>
        </p:nvSpPr>
        <p:spPr>
          <a:xfrm>
            <a:off x="1586991" y="1638668"/>
            <a:ext cx="3770263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Agenda</a:t>
            </a:r>
            <a:endParaRPr sz="5000" dirty="0"/>
          </a:p>
        </p:txBody>
      </p:sp>
      <p:sp>
        <p:nvSpPr>
          <p:cNvPr id="138" name="Content Content content 48-54pt Arial Bold…"/>
          <p:cNvSpPr txBox="1"/>
          <p:nvPr/>
        </p:nvSpPr>
        <p:spPr>
          <a:xfrm>
            <a:off x="1586991" y="3898216"/>
            <a:ext cx="10800000" cy="591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740833" indent="-740833" algn="l">
              <a:buSzPct val="125000"/>
              <a:buFontTx/>
              <a:buChar char="•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>
                <a:sym typeface="Arial"/>
              </a:rPr>
              <a:t>ZEGal project</a:t>
            </a:r>
          </a:p>
          <a:p>
            <a:pPr marL="740833" indent="-740833" algn="l">
              <a:buSzPct val="125000"/>
              <a:buFontTx/>
              <a:buChar char="•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>
                <a:sym typeface="Arial"/>
              </a:rPr>
              <a:t>Sea trials performed</a:t>
            </a:r>
          </a:p>
          <a:p>
            <a:pPr marL="740833" indent="-740833" algn="l">
              <a:buSzPct val="125000"/>
              <a:buFontTx/>
              <a:buChar char="•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>
                <a:sym typeface="Arial"/>
              </a:rPr>
              <a:t>Flaps used for HSC</a:t>
            </a:r>
          </a:p>
          <a:p>
            <a:pPr marL="740833" indent="-740833" algn="l">
              <a:buSzPct val="125000"/>
              <a:buFontTx/>
              <a:buChar char="•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>
                <a:sym typeface="Arial"/>
              </a:rPr>
              <a:t>Optimization procedure</a:t>
            </a:r>
          </a:p>
          <a:p>
            <a:pPr marL="740833" indent="-740833" algn="l">
              <a:buSzPct val="125000"/>
              <a:buFontTx/>
              <a:buChar char="•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>
                <a:sym typeface="Arial"/>
              </a:rPr>
              <a:t>Results</a:t>
            </a:r>
          </a:p>
          <a:p>
            <a:pPr marL="740833" indent="-740833" algn="l">
              <a:buSzPct val="125000"/>
              <a:buFontTx/>
              <a:buChar char="•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>
                <a:sym typeface="Arial"/>
              </a:rPr>
              <a:t>Conclusions </a:t>
            </a:r>
          </a:p>
          <a:p>
            <a:pPr marL="740833" indent="-740833" algn="l">
              <a:buSzPct val="125000"/>
              <a:buFontTx/>
              <a:buChar char="•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>
                <a:sym typeface="Arial"/>
              </a:rPr>
              <a:t>Future work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82D4C4-863D-754E-BCBA-F16508B3FE9C}"/>
              </a:ext>
            </a:extLst>
          </p:cNvPr>
          <p:cNvSpPr txBox="1"/>
          <p:nvPr/>
        </p:nvSpPr>
        <p:spPr>
          <a:xfrm>
            <a:off x="15841094" y="11194610"/>
            <a:ext cx="586958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EC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Academy bay, Santa Cruz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298EE0-1AD8-D9ED-BD7D-40BD7AC3CDC1}"/>
              </a:ext>
            </a:extLst>
          </p:cNvPr>
          <p:cNvGrpSpPr/>
          <p:nvPr/>
        </p:nvGrpSpPr>
        <p:grpSpPr>
          <a:xfrm>
            <a:off x="0" y="12244496"/>
            <a:ext cx="24384000" cy="1419637"/>
            <a:chOff x="0" y="12244496"/>
            <a:chExt cx="24384000" cy="1419637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F41C7AEE-51E4-5EA9-F129-560A97F9E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257" y="12404133"/>
              <a:ext cx="1962615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4F2C84-6271-8EFC-FA4A-CDB0554B9AAC}"/>
                </a:ext>
              </a:extLst>
            </p:cNvPr>
            <p:cNvSpPr txBox="1"/>
            <p:nvPr/>
          </p:nvSpPr>
          <p:spPr>
            <a:xfrm>
              <a:off x="6760028" y="12371476"/>
              <a:ext cx="1355271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20th Internatinoal Conference on Ship and Maritime Research</a:t>
              </a:r>
            </a:p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Genova – La Spezia, 15 – 17 June 2022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5A81AB-79EA-8B83-FD9D-9D294E6F71A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244496"/>
              <a:ext cx="24384000" cy="0"/>
            </a:xfrm>
            <a:prstGeom prst="line">
              <a:avLst/>
            </a:prstGeom>
            <a:noFill/>
            <a:ln w="101600" cap="flat">
              <a:solidFill>
                <a:srgbClr val="001E5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E79C7C-28F9-D0A0-1E11-6D89EB54E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00" y="44750"/>
            <a:ext cx="5080000" cy="1371600"/>
          </a:xfrm>
          <a:prstGeom prst="rect">
            <a:avLst/>
          </a:prstGeom>
        </p:spPr>
      </p:pic>
      <p:pic>
        <p:nvPicPr>
          <p:cNvPr id="18" name="Picture 2" descr="Crown Hydrodynamics">
            <a:extLst>
              <a:ext uri="{FF2B5EF4-FFF2-40B4-BE49-F238E27FC236}">
                <a16:creationId xmlns:a16="http://schemas.microsoft.com/office/drawing/2014/main" id="{DE50B1FE-FF13-B044-A273-6CC3809B9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181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01" y="239830"/>
            <a:ext cx="6223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7D339C-5C74-672E-B165-925E00D7633F}"/>
              </a:ext>
            </a:extLst>
          </p:cNvPr>
          <p:cNvCxnSpPr>
            <a:cxnSpLocks/>
          </p:cNvCxnSpPr>
          <p:nvPr/>
        </p:nvCxnSpPr>
        <p:spPr>
          <a:xfrm>
            <a:off x="0" y="1471503"/>
            <a:ext cx="24384000" cy="0"/>
          </a:xfrm>
          <a:prstGeom prst="line">
            <a:avLst/>
          </a:prstGeom>
          <a:noFill/>
          <a:ln w="101600" cap="flat">
            <a:solidFill>
              <a:srgbClr val="001E5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D1C7B84-3B53-5696-7825-D68509248D92}"/>
              </a:ext>
            </a:extLst>
          </p:cNvPr>
          <p:cNvGrpSpPr/>
          <p:nvPr/>
        </p:nvGrpSpPr>
        <p:grpSpPr>
          <a:xfrm>
            <a:off x="0" y="12244496"/>
            <a:ext cx="24384000" cy="1419637"/>
            <a:chOff x="0" y="12244496"/>
            <a:chExt cx="24384000" cy="141963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51731E04-A886-887B-ECAB-58DCDE379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257" y="12404133"/>
              <a:ext cx="1962615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756C63D-77A0-A2DA-9D37-82C1977C8852}"/>
                </a:ext>
              </a:extLst>
            </p:cNvPr>
            <p:cNvSpPr txBox="1"/>
            <p:nvPr/>
          </p:nvSpPr>
          <p:spPr>
            <a:xfrm>
              <a:off x="6760028" y="12371476"/>
              <a:ext cx="1355271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20th Internatinoal Conference on Ship and Maritime Research</a:t>
              </a:r>
            </a:p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Genova – La Spezia, 15 – 17 June 2022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76C51CC-37B8-B54B-FEF7-5DD68C47EFD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244496"/>
              <a:ext cx="24384000" cy="0"/>
            </a:xfrm>
            <a:prstGeom prst="line">
              <a:avLst/>
            </a:prstGeom>
            <a:noFill/>
            <a:ln w="101600" cap="flat">
              <a:solidFill>
                <a:srgbClr val="001E5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B45E636F-EB01-039F-2919-96C8AE79A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00" y="44750"/>
            <a:ext cx="5080000" cy="1371600"/>
          </a:xfrm>
          <a:prstGeom prst="rect">
            <a:avLst/>
          </a:prstGeom>
        </p:spPr>
      </p:pic>
      <p:pic>
        <p:nvPicPr>
          <p:cNvPr id="11" name="Picture 2" descr="Crown Hydrodynamics">
            <a:extLst>
              <a:ext uri="{FF2B5EF4-FFF2-40B4-BE49-F238E27FC236}">
                <a16:creationId xmlns:a16="http://schemas.microsoft.com/office/drawing/2014/main" id="{B110BAF6-E9B2-D573-F870-CACA6DC71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181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01" y="239830"/>
            <a:ext cx="6223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D50404-424D-F292-1E64-D38491FB7BAE}"/>
              </a:ext>
            </a:extLst>
          </p:cNvPr>
          <p:cNvCxnSpPr>
            <a:cxnSpLocks/>
          </p:cNvCxnSpPr>
          <p:nvPr/>
        </p:nvCxnSpPr>
        <p:spPr>
          <a:xfrm>
            <a:off x="0" y="1471503"/>
            <a:ext cx="24384000" cy="0"/>
          </a:xfrm>
          <a:prstGeom prst="line">
            <a:avLst/>
          </a:prstGeom>
          <a:noFill/>
          <a:ln w="101600" cap="flat">
            <a:solidFill>
              <a:srgbClr val="001E5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13" name="Content Placeholder 13">
            <a:extLst>
              <a:ext uri="{FF2B5EF4-FFF2-40B4-BE49-F238E27FC236}">
                <a16:creationId xmlns:a16="http://schemas.microsoft.com/office/drawing/2014/main" id="{477DCDEB-F779-7963-22C0-5D647C1E91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832989"/>
              </p:ext>
            </p:extLst>
          </p:nvPr>
        </p:nvGraphicFramePr>
        <p:xfrm>
          <a:off x="14287058" y="3258000"/>
          <a:ext cx="8219496" cy="720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37E05F4C-DC6B-A8D6-C7B8-35429AE666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25605" y="3406295"/>
            <a:ext cx="1408479" cy="1408479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4F1C91BA-0F2A-1C7F-5819-C9FC1D253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24586" y="6636150"/>
            <a:ext cx="1494520" cy="687479"/>
          </a:xfrm>
          <a:prstGeom prst="rect">
            <a:avLst/>
          </a:prstGeom>
        </p:spPr>
      </p:pic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636F1825-DD5E-DE4D-982F-41B516D522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496" y="6488178"/>
            <a:ext cx="1571219" cy="983424"/>
          </a:xfrm>
          <a:prstGeom prst="rect">
            <a:avLst/>
          </a:prstGeom>
        </p:spPr>
      </p:pic>
      <p:pic>
        <p:nvPicPr>
          <p:cNvPr id="17" name="Picture 2" descr="INFORME DE POSTULACIÓN Uso de Energías Alternativas en el Transporte  Marítimo de Pasajeros en las Islas Galápagos. – Prácticas Ejemplares Ecuador">
            <a:extLst>
              <a:ext uri="{FF2B5EF4-FFF2-40B4-BE49-F238E27FC236}">
                <a16:creationId xmlns:a16="http://schemas.microsoft.com/office/drawing/2014/main" id="{AB53324B-CE58-6886-6905-5974B87A4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6753" y="8838197"/>
            <a:ext cx="1731096" cy="113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D4F16D2-9A6E-ABE1-459B-265E180EEDB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9899"/>
          <a:stretch/>
        </p:blipFill>
        <p:spPr>
          <a:xfrm>
            <a:off x="16839747" y="5596166"/>
            <a:ext cx="3583417" cy="2880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F2317E4-07E7-852E-5615-4D22A5128CB7}"/>
              </a:ext>
            </a:extLst>
          </p:cNvPr>
          <p:cNvSpPr/>
          <p:nvPr/>
        </p:nvSpPr>
        <p:spPr>
          <a:xfrm>
            <a:off x="1113003" y="3796935"/>
            <a:ext cx="1219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17083" lvl="1" indent="-582083" algn="l">
              <a:buSzPct val="125000"/>
              <a:buFontTx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000" b="0" dirty="0">
                <a:solidFill>
                  <a:srgbClr val="100951"/>
                </a:solidFill>
                <a:latin typeface="Arial"/>
                <a:cs typeface="Arial"/>
              </a:rPr>
              <a:t>Design a Zero emission small HSC.</a:t>
            </a:r>
          </a:p>
          <a:p>
            <a:pPr marL="1217083" lvl="1" indent="-582083" algn="l">
              <a:buSzPct val="125000"/>
              <a:buFontTx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000" b="0" dirty="0">
                <a:sym typeface="Arial"/>
              </a:rPr>
              <a:t>Improve passenger comfort, and </a:t>
            </a:r>
          </a:p>
          <a:p>
            <a:pPr marL="1217083" lvl="1" indent="-582083" algn="l">
              <a:buSzPct val="125000"/>
              <a:buFontTx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000" b="0" dirty="0">
                <a:sym typeface="Arial"/>
              </a:rPr>
              <a:t>Reduce the risk of collision with sea turtles.</a:t>
            </a:r>
            <a:endParaRPr lang="en-US" sz="4000" b="0" dirty="0">
              <a:solidFill>
                <a:srgbClr val="100951"/>
              </a:solidFill>
              <a:latin typeface="Arial"/>
              <a:cs typeface="Arial"/>
            </a:endParaRPr>
          </a:p>
        </p:txBody>
      </p:sp>
      <p:sp>
        <p:nvSpPr>
          <p:cNvPr id="20" name="Title or header for the content…">
            <a:extLst>
              <a:ext uri="{FF2B5EF4-FFF2-40B4-BE49-F238E27FC236}">
                <a16:creationId xmlns:a16="http://schemas.microsoft.com/office/drawing/2014/main" id="{C2C88D0E-03DA-6232-631C-14C99729AB51}"/>
              </a:ext>
            </a:extLst>
          </p:cNvPr>
          <p:cNvSpPr txBox="1"/>
          <p:nvPr/>
        </p:nvSpPr>
        <p:spPr>
          <a:xfrm>
            <a:off x="1227411" y="1471503"/>
            <a:ext cx="6602770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7800" dirty="0">
                <a:solidFill>
                  <a:srgbClr val="100951"/>
                </a:solidFill>
                <a:latin typeface="Arial"/>
                <a:cs typeface="Arial"/>
              </a:rPr>
              <a:t>ZEGal project</a:t>
            </a:r>
          </a:p>
          <a:p>
            <a:pPr algn="l"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000" b="0" dirty="0">
                <a:solidFill>
                  <a:srgbClr val="100951"/>
                </a:solidFill>
                <a:latin typeface="Arial"/>
                <a:cs typeface="Arial"/>
              </a:rPr>
              <a:t>Main objectives</a:t>
            </a:r>
            <a:endParaRPr sz="5000" b="0" dirty="0">
              <a:solidFill>
                <a:srgbClr val="100951"/>
              </a:solidFill>
              <a:latin typeface="Arial"/>
              <a:cs typeface="Arial"/>
            </a:endParaRP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F78BCF42-B5F6-049D-9AD0-8C9DF1894F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0432996"/>
              </p:ext>
            </p:extLst>
          </p:nvPr>
        </p:nvGraphicFramePr>
        <p:xfrm>
          <a:off x="968654" y="5851573"/>
          <a:ext cx="12662388" cy="6090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31663586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or header for the content…"/>
          <p:cNvSpPr txBox="1"/>
          <p:nvPr/>
        </p:nvSpPr>
        <p:spPr>
          <a:xfrm>
            <a:off x="1586991" y="937426"/>
            <a:ext cx="9773509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Sea trials performed</a:t>
            </a:r>
          </a:p>
          <a:p>
            <a:pPr algn="l">
              <a:defRPr sz="78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000" b="0" dirty="0">
                <a:solidFill>
                  <a:srgbClr val="100951"/>
                </a:solidFill>
                <a:latin typeface="Arial"/>
                <a:ea typeface="Arial"/>
                <a:cs typeface="Arial"/>
              </a:rPr>
              <a:t>Sea state in Galapagos</a:t>
            </a:r>
            <a:endParaRPr sz="5000" b="0" dirty="0">
              <a:solidFill>
                <a:srgbClr val="10095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1DCC8CC5-1C36-B840-AFCE-0DDDEC35C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047" y="3258000"/>
            <a:ext cx="8192450" cy="720000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26212780-05C5-A54C-AF22-C3E9E9AAF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8695" y="484809"/>
            <a:ext cx="10080000" cy="53679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B30511-EFC2-7645-99D9-8219D10F07D2}"/>
              </a:ext>
            </a:extLst>
          </p:cNvPr>
          <p:cNvSpPr/>
          <p:nvPr/>
        </p:nvSpPr>
        <p:spPr>
          <a:xfrm>
            <a:off x="444491" y="10707066"/>
            <a:ext cx="1219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Average Significant Wave Height considering numerical forecast from 2000 to 2019 provided by CMEMS. The inhabited islands are Isabela (L), Santa Cruz (M), and San Cristobal (R).</a:t>
            </a:r>
            <a:r>
              <a:rPr lang="en-EC" sz="28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E04836-226E-D748-BFA8-0851314C92CC}"/>
              </a:ext>
            </a:extLst>
          </p:cNvPr>
          <p:cNvSpPr/>
          <p:nvPr/>
        </p:nvSpPr>
        <p:spPr>
          <a:xfrm>
            <a:off x="12928694" y="6091213"/>
            <a:ext cx="10790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Monthly variation of the averaged Significant Wave Height from 2000-2019 (blue line), and standard deviation (gray bars).</a:t>
            </a:r>
            <a:r>
              <a:rPr lang="en-EC" sz="2800" dirty="0"/>
              <a:t> </a:t>
            </a: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3ABD598E-CD2E-8648-A861-ABBA49427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822" y="7128654"/>
            <a:ext cx="10800000" cy="500210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C13AD8-F21D-FFA0-6A77-36B409DD1004}"/>
              </a:ext>
            </a:extLst>
          </p:cNvPr>
          <p:cNvGrpSpPr/>
          <p:nvPr/>
        </p:nvGrpSpPr>
        <p:grpSpPr>
          <a:xfrm>
            <a:off x="0" y="12244496"/>
            <a:ext cx="24384000" cy="1419637"/>
            <a:chOff x="0" y="12244496"/>
            <a:chExt cx="24384000" cy="1419637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AAF7B696-5A8E-F747-45F2-BC19FBFE20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257" y="12404133"/>
              <a:ext cx="1962615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921ACB-C179-5AFC-CB18-EAEE90CD1A0D}"/>
                </a:ext>
              </a:extLst>
            </p:cNvPr>
            <p:cNvSpPr txBox="1"/>
            <p:nvPr/>
          </p:nvSpPr>
          <p:spPr>
            <a:xfrm>
              <a:off x="6760028" y="12371476"/>
              <a:ext cx="1355271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20th Internatinoal Conference on Ship and Maritime Research</a:t>
              </a:r>
            </a:p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Genova – La Spezia, 15 – 17 June 2022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5E529D2-DC93-45AE-7D4E-BBE6B096A10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244496"/>
              <a:ext cx="24384000" cy="0"/>
            </a:xfrm>
            <a:prstGeom prst="line">
              <a:avLst/>
            </a:prstGeom>
            <a:noFill/>
            <a:ln w="101600" cap="flat">
              <a:solidFill>
                <a:srgbClr val="001E5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77751297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or header for the content…"/>
          <p:cNvSpPr txBox="1"/>
          <p:nvPr/>
        </p:nvSpPr>
        <p:spPr>
          <a:xfrm>
            <a:off x="1586991" y="869228"/>
            <a:ext cx="9773509" cy="2841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Sea trials performed</a:t>
            </a:r>
          </a:p>
          <a:p>
            <a:pPr algn="l">
              <a:defRPr sz="78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000" b="0" dirty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rPr>
              <a:t>Influence on passengers </a:t>
            </a:r>
            <a:endParaRPr lang="en-US" sz="5000" b="0" dirty="0">
              <a:solidFill>
                <a:srgbClr val="100951"/>
              </a:solidFill>
              <a:latin typeface="Arial"/>
              <a:ea typeface="Arial"/>
              <a:cs typeface="Arial"/>
            </a:endParaRPr>
          </a:p>
          <a:p>
            <a:pPr algn="l">
              <a:defRPr sz="78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5000" dirty="0"/>
          </a:p>
        </p:txBody>
      </p:sp>
      <p:pic>
        <p:nvPicPr>
          <p:cNvPr id="3" name="Picture 2" descr="Chart, bubble chart&#10;&#10;Description automatically generated">
            <a:extLst>
              <a:ext uri="{FF2B5EF4-FFF2-40B4-BE49-F238E27FC236}">
                <a16:creationId xmlns:a16="http://schemas.microsoft.com/office/drawing/2014/main" id="{BB525924-7AAA-D542-A60F-2837DA8A1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7" y="3242138"/>
            <a:ext cx="7721600" cy="6934200"/>
          </a:xfrm>
          <a:prstGeom prst="rect">
            <a:avLst/>
          </a:prstGeom>
        </p:spPr>
      </p:pic>
      <p:pic>
        <p:nvPicPr>
          <p:cNvPr id="5" name="Picture 4" descr="Chart, line chart, histogram&#10;&#10;Description automatically generated">
            <a:extLst>
              <a:ext uri="{FF2B5EF4-FFF2-40B4-BE49-F238E27FC236}">
                <a16:creationId xmlns:a16="http://schemas.microsoft.com/office/drawing/2014/main" id="{25915D75-5A86-0F42-B364-2BFB189C3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486" y="1898957"/>
            <a:ext cx="7734300" cy="9550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8AE7827-2B4D-C54A-90BF-9A714336476E}"/>
                  </a:ext>
                </a:extLst>
              </p:cNvPr>
              <p:cNvSpPr/>
              <p:nvPr/>
            </p:nvSpPr>
            <p:spPr>
              <a:xfrm>
                <a:off x="18455031" y="1139768"/>
                <a:ext cx="3293209" cy="6054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EC" i="1">
                          <a:latin typeface="Cambria Math" panose="02040503050406030204" pitchFamily="18" charset="0"/>
                        </a:rPr>
                        <m:t>𝑆𝐿𝑅</m:t>
                      </m:r>
                      <m:r>
                        <a:rPr lang="en-EC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type m:val="lin"/>
                          <m:ctrlPr>
                            <a:rPr lang="en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EC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EC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EC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EC" i="1">
                                  <a:latin typeface="Cambria Math" panose="02040503050406030204" pitchFamily="18" charset="0"/>
                                </a:rPr>
                                <m:t>𝐿𝑊𝐿</m:t>
                              </m:r>
                              <m:r>
                                <a:rPr lang="en-EC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EC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8AE7827-2B4D-C54A-90BF-9A71433647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5031" y="1139768"/>
                <a:ext cx="3293209" cy="605422"/>
              </a:xfrm>
              <a:prstGeom prst="rect">
                <a:avLst/>
              </a:prstGeom>
              <a:blipFill>
                <a:blip r:embed="rId4"/>
                <a:stretch>
                  <a:fillRect l="-383" t="-108163" b="-181633"/>
                </a:stretch>
              </a:blipFill>
            </p:spPr>
            <p:txBody>
              <a:bodyPr/>
              <a:lstStyle/>
              <a:p>
                <a:r>
                  <a:rPr lang="en-EC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2F8648A-5A3F-1154-1DFE-2E1152445CEA}"/>
              </a:ext>
            </a:extLst>
          </p:cNvPr>
          <p:cNvGrpSpPr/>
          <p:nvPr/>
        </p:nvGrpSpPr>
        <p:grpSpPr>
          <a:xfrm>
            <a:off x="0" y="12244496"/>
            <a:ext cx="24384000" cy="1419637"/>
            <a:chOff x="0" y="12244496"/>
            <a:chExt cx="24384000" cy="1419637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580DFDE6-E5F7-6E54-1FC5-8ADF699DC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257" y="12404133"/>
              <a:ext cx="1962615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493453-E299-B4C8-D977-DDC05E93506B}"/>
                </a:ext>
              </a:extLst>
            </p:cNvPr>
            <p:cNvSpPr txBox="1"/>
            <p:nvPr/>
          </p:nvSpPr>
          <p:spPr>
            <a:xfrm>
              <a:off x="6760028" y="12371476"/>
              <a:ext cx="1355271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20th Internatinoal Conference on Ship and Maritime Research</a:t>
              </a:r>
            </a:p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Genova – La Spezia, 15 – 17 June 2022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0BE3750-08BC-B216-A8BD-17FBD13A63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244496"/>
              <a:ext cx="24384000" cy="0"/>
            </a:xfrm>
            <a:prstGeom prst="line">
              <a:avLst/>
            </a:prstGeom>
            <a:noFill/>
            <a:ln w="101600" cap="flat">
              <a:solidFill>
                <a:srgbClr val="001E5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4" name="Picture 1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ED1BA5F-BA11-5EA5-08A9-1956D02A72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 t="5186" r="16912" b="23906"/>
          <a:stretch/>
        </p:blipFill>
        <p:spPr>
          <a:xfrm rot="5400000">
            <a:off x="10220620" y="3427461"/>
            <a:ext cx="3725303" cy="33546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6EF70E-7477-4282-0F7F-C105B7D85F8B}"/>
              </a:ext>
            </a:extLst>
          </p:cNvPr>
          <p:cNvSpPr txBox="1"/>
          <p:nvPr/>
        </p:nvSpPr>
        <p:spPr>
          <a:xfrm>
            <a:off x="415214" y="10183208"/>
            <a:ext cx="772160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EC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Standar G method used to assess RMS A</a:t>
            </a:r>
            <a:r>
              <a:rPr kumimoji="0" lang="en-EC" sz="4000" b="1" i="0" u="none" strike="noStrike" cap="none" spc="0" normalizeH="0" baseline="-2500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CG</a:t>
            </a:r>
          </a:p>
          <a:p>
            <a:pPr marL="571500" marR="0" indent="-5715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EC" sz="4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MSI of ~20%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820738F-8DDB-EF54-272B-B469A4FA5D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573" y="6999855"/>
            <a:ext cx="6872853" cy="511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857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435A2E1A-6362-C0FD-C248-7EE629157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855" y="7789186"/>
            <a:ext cx="6743700" cy="41783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3ABF49F-8473-4A96-69EB-ECD1C2A703BD}"/>
              </a:ext>
            </a:extLst>
          </p:cNvPr>
          <p:cNvGrpSpPr/>
          <p:nvPr/>
        </p:nvGrpSpPr>
        <p:grpSpPr>
          <a:xfrm>
            <a:off x="0" y="12244496"/>
            <a:ext cx="24384000" cy="1419637"/>
            <a:chOff x="0" y="12244496"/>
            <a:chExt cx="24384000" cy="141963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090EA0B0-3ECA-1BE1-CEA3-FCB117F61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257" y="12404133"/>
              <a:ext cx="1962615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E8702F-17B2-E44E-ED2B-3AFE9E129F5E}"/>
                </a:ext>
              </a:extLst>
            </p:cNvPr>
            <p:cNvSpPr txBox="1"/>
            <p:nvPr/>
          </p:nvSpPr>
          <p:spPr>
            <a:xfrm>
              <a:off x="6760028" y="12371476"/>
              <a:ext cx="1355271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20th Internatinoal Conference on Ship and Maritime Research</a:t>
              </a:r>
            </a:p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Genova – La Spezia, 15 – 17 June 2022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719B373-45AF-767E-5689-D3FD437D920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244496"/>
              <a:ext cx="24384000" cy="0"/>
            </a:xfrm>
            <a:prstGeom prst="line">
              <a:avLst/>
            </a:prstGeom>
            <a:noFill/>
            <a:ln w="101600" cap="flat">
              <a:solidFill>
                <a:srgbClr val="001E5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4ADC0B-03AF-1F03-5575-15DBCD11A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00" y="44750"/>
            <a:ext cx="5080000" cy="1371600"/>
          </a:xfrm>
          <a:prstGeom prst="rect">
            <a:avLst/>
          </a:prstGeom>
        </p:spPr>
      </p:pic>
      <p:pic>
        <p:nvPicPr>
          <p:cNvPr id="14" name="Picture 2" descr="Crown Hydrodynamics">
            <a:extLst>
              <a:ext uri="{FF2B5EF4-FFF2-40B4-BE49-F238E27FC236}">
                <a16:creationId xmlns:a16="http://schemas.microsoft.com/office/drawing/2014/main" id="{56FFF3F6-F1A0-BF0E-8F9E-1F0357FBB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181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01" y="239830"/>
            <a:ext cx="6223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5995EA-9DD7-8250-0E64-476160498D10}"/>
              </a:ext>
            </a:extLst>
          </p:cNvPr>
          <p:cNvCxnSpPr>
            <a:cxnSpLocks/>
          </p:cNvCxnSpPr>
          <p:nvPr/>
        </p:nvCxnSpPr>
        <p:spPr>
          <a:xfrm>
            <a:off x="0" y="1471503"/>
            <a:ext cx="24384000" cy="0"/>
          </a:xfrm>
          <a:prstGeom prst="line">
            <a:avLst/>
          </a:prstGeom>
          <a:noFill/>
          <a:ln w="101600" cap="flat">
            <a:solidFill>
              <a:srgbClr val="001E5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itle or header for the content…">
            <a:extLst>
              <a:ext uri="{FF2B5EF4-FFF2-40B4-BE49-F238E27FC236}">
                <a16:creationId xmlns:a16="http://schemas.microsoft.com/office/drawing/2014/main" id="{B0A215F5-EECC-4DE5-561E-A0D061DAC5D0}"/>
              </a:ext>
            </a:extLst>
          </p:cNvPr>
          <p:cNvSpPr txBox="1"/>
          <p:nvPr/>
        </p:nvSpPr>
        <p:spPr>
          <a:xfrm>
            <a:off x="989713" y="1662545"/>
            <a:ext cx="9566721" cy="2103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buSzPct val="125000"/>
              <a:defRPr sz="54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8000" dirty="0">
                <a:sym typeface="Arial"/>
              </a:rPr>
              <a:t>Flaps used for HSC</a:t>
            </a:r>
          </a:p>
          <a:p>
            <a:pPr algn="l">
              <a:defRPr sz="78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5000" dirty="0"/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6A50C201-EB04-A980-B528-8CF5DAF029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1"/>
          <a:stretch/>
        </p:blipFill>
        <p:spPr>
          <a:xfrm>
            <a:off x="955130" y="3686960"/>
            <a:ext cx="9566721" cy="8280526"/>
          </a:xfrm>
          <a:prstGeom prst="rect">
            <a:avLst/>
          </a:prstGeom>
        </p:spPr>
      </p:pic>
      <p:pic>
        <p:nvPicPr>
          <p:cNvPr id="24" name="Picture 23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E51DFA2A-A27E-C18A-7EDB-677E68EBEC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129517"/>
            <a:ext cx="8974015" cy="51059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7CA0E76-4AFA-8558-6855-472B6896A700}"/>
              </a:ext>
            </a:extLst>
          </p:cNvPr>
          <p:cNvSpPr txBox="1"/>
          <p:nvPr/>
        </p:nvSpPr>
        <p:spPr>
          <a:xfrm>
            <a:off x="197778" y="10958024"/>
            <a:ext cx="479625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EC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Flaps characteristics (Skaki &amp; Ghassemi, 2019)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C09060-63E7-6188-2299-4C105C89C165}"/>
              </a:ext>
            </a:extLst>
          </p:cNvPr>
          <p:cNvSpPr txBox="1"/>
          <p:nvPr/>
        </p:nvSpPr>
        <p:spPr>
          <a:xfrm>
            <a:off x="13082146" y="7262966"/>
            <a:ext cx="830370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EC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Forces equilibrium (Savistky &amp; Brown, 1976)</a:t>
            </a: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CBD4FD0E-547C-7B07-CA03-B15133B702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414" y="8340427"/>
            <a:ext cx="6594808" cy="32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1832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or header for the content…"/>
          <p:cNvSpPr txBox="1"/>
          <p:nvPr/>
        </p:nvSpPr>
        <p:spPr>
          <a:xfrm>
            <a:off x="989713" y="1677934"/>
            <a:ext cx="11325216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Optimization procedure</a:t>
            </a:r>
            <a:endParaRPr sz="5000" dirty="0"/>
          </a:p>
          <a:p>
            <a:pPr algn="l">
              <a:defRPr sz="78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000" dirty="0"/>
              <a:t>Problem definition</a:t>
            </a:r>
            <a:endParaRPr sz="5000" dirty="0"/>
          </a:p>
        </p:txBody>
      </p:sp>
      <p:sp>
        <p:nvSpPr>
          <p:cNvPr id="138" name="Content Content content 48-54pt Arial Bold…"/>
          <p:cNvSpPr txBox="1"/>
          <p:nvPr/>
        </p:nvSpPr>
        <p:spPr>
          <a:xfrm>
            <a:off x="478001" y="4040791"/>
            <a:ext cx="11325216" cy="3980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217083" lvl="1" indent="-582083" algn="l">
              <a:buSzPct val="125000"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600" b="0" dirty="0">
                <a:sym typeface="Arial"/>
              </a:rPr>
              <a:t>The aim is to minimize resistance,</a:t>
            </a:r>
            <a:r>
              <a:rPr lang="en-US" sz="3600" b="0" i="1" dirty="0">
                <a:sym typeface="Arial"/>
              </a:rPr>
              <a:t> f</a:t>
            </a:r>
            <a:r>
              <a:rPr lang="en-US" sz="3600" b="0" i="1" baseline="-25000" dirty="0">
                <a:sym typeface="Arial"/>
              </a:rPr>
              <a:t>1</a:t>
            </a:r>
            <a:r>
              <a:rPr lang="en-US" sz="3600" b="0" i="1" dirty="0">
                <a:sym typeface="Arial"/>
              </a:rPr>
              <a:t>(x),</a:t>
            </a:r>
            <a:r>
              <a:rPr lang="en-US" sz="3600" b="0" dirty="0">
                <a:sym typeface="Arial"/>
              </a:rPr>
              <a:t> and acceleration,</a:t>
            </a:r>
            <a:r>
              <a:rPr lang="en-US" sz="3600" b="0" i="1" dirty="0">
                <a:sym typeface="Arial"/>
              </a:rPr>
              <a:t> f</a:t>
            </a:r>
            <a:r>
              <a:rPr lang="en-US" sz="3600" b="0" i="1" baseline="-25000" dirty="0">
                <a:sym typeface="Arial"/>
              </a:rPr>
              <a:t>2</a:t>
            </a:r>
            <a:r>
              <a:rPr lang="en-US" sz="3600" b="0" i="1" dirty="0">
                <a:sym typeface="Arial"/>
              </a:rPr>
              <a:t>(x),</a:t>
            </a:r>
            <a:r>
              <a:rPr lang="en-US" sz="3600" b="0" dirty="0">
                <a:sym typeface="Arial"/>
              </a:rPr>
              <a:t> of the vessel:</a:t>
            </a:r>
          </a:p>
          <a:p>
            <a:pPr marL="1217083" lvl="1" indent="-582083" algn="l">
              <a:buSzPct val="125000"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600" b="0" dirty="0">
              <a:sym typeface="Arial"/>
            </a:endParaRPr>
          </a:p>
          <a:p>
            <a:pPr marL="1217083" lvl="1" indent="-582083" algn="l">
              <a:buSzPct val="125000"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600" b="0" dirty="0">
              <a:sym typeface="Arial"/>
            </a:endParaRPr>
          </a:p>
          <a:p>
            <a:pPr marL="1217083" lvl="1" indent="-582083" algn="l">
              <a:buSzPct val="125000"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US" sz="3600" b="0" dirty="0">
              <a:sym typeface="Arial"/>
            </a:endParaRPr>
          </a:p>
          <a:p>
            <a:pPr marL="1217083" lvl="1" indent="-582083" algn="l">
              <a:buSzPct val="125000"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EC" sz="3600" b="0" dirty="0">
                <a:sym typeface="Arial"/>
              </a:rPr>
              <a:t> The design variables  and constraints considered at conceptual level were: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7F3059-5778-9D4E-93BC-1676B10165C3}"/>
              </a:ext>
            </a:extLst>
          </p:cNvPr>
          <p:cNvSpPr/>
          <p:nvPr/>
        </p:nvSpPr>
        <p:spPr>
          <a:xfrm>
            <a:off x="11931902" y="3467322"/>
            <a:ext cx="114623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17083" lvl="1" indent="-582083" algn="l">
              <a:buSzPct val="125000"/>
              <a:buFontTx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3600" b="0" dirty="0">
                <a:sym typeface="Arial"/>
              </a:rPr>
              <a:t>Non-dominated Sorting Genetic Algorithm (NSGA-II), (Deb et al 2002)</a:t>
            </a:r>
            <a:endParaRPr lang="en-EC" sz="3600" b="0" dirty="0">
              <a:solidFill>
                <a:srgbClr val="100951"/>
              </a:solidFill>
              <a:latin typeface="Arial"/>
              <a:cs typeface="Arial"/>
            </a:endParaRPr>
          </a:p>
          <a:p>
            <a:pPr marL="1217083" lvl="1" indent="-582083" algn="l">
              <a:buSzPct val="125000"/>
              <a:buFontTx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EC" sz="3600" b="0" dirty="0">
                <a:solidFill>
                  <a:srgbClr val="100951"/>
                </a:solidFill>
                <a:latin typeface="Arial"/>
                <a:cs typeface="Arial"/>
              </a:rPr>
              <a:t>The objective function combines: Resistance ( Savitsky’64 + waves’76  + whisker spray’2007 + flaps effects) and, Acceleration: SavitskyBrown’76</a:t>
            </a:r>
          </a:p>
          <a:p>
            <a:pPr marL="1217083" lvl="1" indent="-582083" algn="l">
              <a:buSzPct val="125000"/>
              <a:buFontTx/>
              <a:buChar char="•"/>
              <a:defRPr sz="36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EC" sz="3600" b="0" dirty="0">
                <a:solidFill>
                  <a:srgbClr val="100951"/>
                </a:solidFill>
                <a:latin typeface="Arial"/>
                <a:cs typeface="Arial"/>
              </a:rPr>
              <a:t>Main components of Total weight are estimated using parametric equations.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C0F120-D7EE-BF4C-EA4B-97B82AAA46CB}"/>
              </a:ext>
            </a:extLst>
          </p:cNvPr>
          <p:cNvGrpSpPr/>
          <p:nvPr/>
        </p:nvGrpSpPr>
        <p:grpSpPr>
          <a:xfrm>
            <a:off x="0" y="12244496"/>
            <a:ext cx="24384000" cy="1419637"/>
            <a:chOff x="0" y="12244496"/>
            <a:chExt cx="24384000" cy="1419637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65D89237-C2E0-536E-6605-012402D3F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257" y="12404133"/>
              <a:ext cx="1962615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4F0853-7A9E-F198-BE0C-8D26BEF7BB67}"/>
                </a:ext>
              </a:extLst>
            </p:cNvPr>
            <p:cNvSpPr txBox="1"/>
            <p:nvPr/>
          </p:nvSpPr>
          <p:spPr>
            <a:xfrm>
              <a:off x="6760028" y="12371476"/>
              <a:ext cx="1355271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20th Internatinoal Conference on Ship and Maritime Research</a:t>
              </a:r>
            </a:p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Genova – La Spezia, 15 – 17 June 2022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BEFABC0-EF94-06C3-F26D-7566F527155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244496"/>
              <a:ext cx="24384000" cy="0"/>
            </a:xfrm>
            <a:prstGeom prst="line">
              <a:avLst/>
            </a:prstGeom>
            <a:noFill/>
            <a:ln w="101600" cap="flat">
              <a:solidFill>
                <a:srgbClr val="001E5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937394-4B5F-1747-701F-ADB392D38BEF}"/>
              </a:ext>
            </a:extLst>
          </p:cNvPr>
          <p:cNvCxnSpPr>
            <a:cxnSpLocks/>
          </p:cNvCxnSpPr>
          <p:nvPr/>
        </p:nvCxnSpPr>
        <p:spPr>
          <a:xfrm>
            <a:off x="0" y="1471503"/>
            <a:ext cx="24384000" cy="0"/>
          </a:xfrm>
          <a:prstGeom prst="line">
            <a:avLst/>
          </a:prstGeom>
          <a:noFill/>
          <a:ln w="101600" cap="flat">
            <a:solidFill>
              <a:srgbClr val="001E5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8E90817-97A9-D620-E84F-C4153DB80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00" y="44750"/>
            <a:ext cx="5080000" cy="1371600"/>
          </a:xfrm>
          <a:prstGeom prst="rect">
            <a:avLst/>
          </a:prstGeom>
        </p:spPr>
      </p:pic>
      <p:pic>
        <p:nvPicPr>
          <p:cNvPr id="15" name="Picture 2" descr="Crown Hydrodynamics">
            <a:extLst>
              <a:ext uri="{FF2B5EF4-FFF2-40B4-BE49-F238E27FC236}">
                <a16:creationId xmlns:a16="http://schemas.microsoft.com/office/drawing/2014/main" id="{1725D31F-0690-FBEC-84FC-08AD3919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181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01" y="239830"/>
            <a:ext cx="6223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0B3574D2-02D7-659B-E41A-6ACDA9C06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64" y="5334810"/>
            <a:ext cx="4241800" cy="1054100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E215E06-8767-6BA7-8BBC-2A1B965AC6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16" y="8474930"/>
            <a:ext cx="11925300" cy="2895600"/>
          </a:xfrm>
          <a:prstGeom prst="rect">
            <a:avLst/>
          </a:prstGeom>
        </p:spPr>
      </p:pic>
      <p:pic>
        <p:nvPicPr>
          <p:cNvPr id="18" name="Picture 17" descr="Table&#10;&#10;Description automatically generated with low confidence">
            <a:extLst>
              <a:ext uri="{FF2B5EF4-FFF2-40B4-BE49-F238E27FC236}">
                <a16:creationId xmlns:a16="http://schemas.microsoft.com/office/drawing/2014/main" id="{59049297-CCCE-63DD-9663-F713038DCE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3" y="8503948"/>
            <a:ext cx="118872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301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Diagram&#10;&#10;Description automatically generated">
            <a:extLst>
              <a:ext uri="{FF2B5EF4-FFF2-40B4-BE49-F238E27FC236}">
                <a16:creationId xmlns:a16="http://schemas.microsoft.com/office/drawing/2014/main" id="{ECB66C51-C073-35C3-A618-0E8B5B5068D3}"/>
              </a:ext>
            </a:extLst>
          </p:cNvPr>
          <p:cNvPicPr>
            <a:picLocks noGrp="1" noChangeAspect="1"/>
          </p:cNvPicPr>
          <p:nvPr>
            <p:ph type="pic"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r="2200"/>
          <a:stretch>
            <a:fillRect/>
          </a:stretch>
        </p:blipFill>
        <p:spPr>
          <a:xfrm>
            <a:off x="7740601" y="1255830"/>
            <a:ext cx="15822000" cy="10548000"/>
          </a:xfr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643906-6AE7-E303-D18E-44D0DBFF4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00" y="44750"/>
            <a:ext cx="5080000" cy="1371600"/>
          </a:xfrm>
          <a:prstGeom prst="rect">
            <a:avLst/>
          </a:prstGeom>
        </p:spPr>
      </p:pic>
      <p:pic>
        <p:nvPicPr>
          <p:cNvPr id="12" name="Picture 2" descr="Crown Hydrodynamics">
            <a:extLst>
              <a:ext uri="{FF2B5EF4-FFF2-40B4-BE49-F238E27FC236}">
                <a16:creationId xmlns:a16="http://schemas.microsoft.com/office/drawing/2014/main" id="{D342CB25-C0CE-8986-B26A-94BF00294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181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01" y="239830"/>
            <a:ext cx="6223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or header for the content…">
            <a:extLst>
              <a:ext uri="{FF2B5EF4-FFF2-40B4-BE49-F238E27FC236}">
                <a16:creationId xmlns:a16="http://schemas.microsoft.com/office/drawing/2014/main" id="{733C5BAA-A4C4-7430-07CC-5B9D51E7B839}"/>
              </a:ext>
            </a:extLst>
          </p:cNvPr>
          <p:cNvSpPr txBox="1"/>
          <p:nvPr/>
        </p:nvSpPr>
        <p:spPr>
          <a:xfrm>
            <a:off x="1143758" y="4836934"/>
            <a:ext cx="6157135" cy="404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Optimization</a:t>
            </a:r>
          </a:p>
          <a:p>
            <a:pPr algn="l"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procedure</a:t>
            </a:r>
            <a:endParaRPr sz="5000" dirty="0"/>
          </a:p>
          <a:p>
            <a:pPr algn="l">
              <a:defRPr sz="78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000" b="0" dirty="0">
                <a:solidFill>
                  <a:srgbClr val="100951"/>
                </a:solidFill>
                <a:latin typeface="Arial"/>
                <a:cs typeface="Arial"/>
                <a:sym typeface="Arial"/>
              </a:rPr>
              <a:t>Algorithm</a:t>
            </a:r>
          </a:p>
          <a:p>
            <a:pPr algn="l">
              <a:defRPr sz="78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000" b="0" dirty="0">
                <a:solidFill>
                  <a:srgbClr val="100951"/>
                </a:solidFill>
                <a:latin typeface="Arial"/>
                <a:cs typeface="Arial"/>
                <a:sym typeface="Arial"/>
              </a:rPr>
              <a:t>implementation</a:t>
            </a:r>
            <a:endParaRPr lang="en-EC" sz="5000" b="0" dirty="0">
              <a:solidFill>
                <a:srgbClr val="100951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9785F8-491E-424D-DE2F-01EE4B71528F}"/>
              </a:ext>
            </a:extLst>
          </p:cNvPr>
          <p:cNvGrpSpPr/>
          <p:nvPr/>
        </p:nvGrpSpPr>
        <p:grpSpPr>
          <a:xfrm>
            <a:off x="0" y="12244496"/>
            <a:ext cx="24384000" cy="1419637"/>
            <a:chOff x="0" y="12244496"/>
            <a:chExt cx="24384000" cy="1419637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5B30F6E7-1C5C-FE82-1394-C3BD5B7D9D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257" y="12404133"/>
              <a:ext cx="1962615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AB7DAD-190A-2A67-D9C6-A81A4A4224B5}"/>
                </a:ext>
              </a:extLst>
            </p:cNvPr>
            <p:cNvSpPr txBox="1"/>
            <p:nvPr/>
          </p:nvSpPr>
          <p:spPr>
            <a:xfrm>
              <a:off x="6760028" y="12371476"/>
              <a:ext cx="1355271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20th Internatinoal Conference on Ship and Maritime Research</a:t>
              </a:r>
            </a:p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Genova – La Spezia, 15 – 17 June 2022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14E3528-7B63-3494-71C3-5C533435BAD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244496"/>
              <a:ext cx="24384000" cy="0"/>
            </a:xfrm>
            <a:prstGeom prst="line">
              <a:avLst/>
            </a:prstGeom>
            <a:noFill/>
            <a:ln w="101600" cap="flat">
              <a:solidFill>
                <a:srgbClr val="001E5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A86237-16F0-6F3A-3471-470902A4A392}"/>
              </a:ext>
            </a:extLst>
          </p:cNvPr>
          <p:cNvCxnSpPr>
            <a:cxnSpLocks/>
          </p:cNvCxnSpPr>
          <p:nvPr/>
        </p:nvCxnSpPr>
        <p:spPr>
          <a:xfrm>
            <a:off x="0" y="1471503"/>
            <a:ext cx="24384000" cy="0"/>
          </a:xfrm>
          <a:prstGeom prst="line">
            <a:avLst/>
          </a:prstGeom>
          <a:noFill/>
          <a:ln w="101600" cap="flat">
            <a:solidFill>
              <a:srgbClr val="001E5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8240614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or header for the content…"/>
          <p:cNvSpPr txBox="1"/>
          <p:nvPr/>
        </p:nvSpPr>
        <p:spPr>
          <a:xfrm>
            <a:off x="1517601" y="1598483"/>
            <a:ext cx="6081793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80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Results</a:t>
            </a:r>
            <a:endParaRPr sz="5000" dirty="0"/>
          </a:p>
          <a:p>
            <a:pPr algn="l">
              <a:defRPr sz="7800" b="0">
                <a:solidFill>
                  <a:srgbClr val="1009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000" b="0" dirty="0">
                <a:solidFill>
                  <a:srgbClr val="100951"/>
                </a:solidFill>
                <a:latin typeface="Arial"/>
                <a:cs typeface="Arial"/>
                <a:sym typeface="Arial"/>
              </a:rPr>
              <a:t>Flap span ratio effect</a:t>
            </a:r>
            <a:endParaRPr sz="5000" b="0" dirty="0">
              <a:solidFill>
                <a:srgbClr val="100951"/>
              </a:solidFill>
              <a:latin typeface="Arial"/>
              <a:cs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EF728A-8CD4-7F1D-112A-6547CAC26DF3}"/>
              </a:ext>
            </a:extLst>
          </p:cNvPr>
          <p:cNvGrpSpPr/>
          <p:nvPr/>
        </p:nvGrpSpPr>
        <p:grpSpPr>
          <a:xfrm>
            <a:off x="0" y="12244496"/>
            <a:ext cx="24384000" cy="1419637"/>
            <a:chOff x="0" y="12244496"/>
            <a:chExt cx="24384000" cy="141963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409CCFD5-26E9-7818-0C15-D251D4633E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257" y="12404133"/>
              <a:ext cx="1962615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454FAEE-D34E-4036-8080-FC60E51E2B3F}"/>
                </a:ext>
              </a:extLst>
            </p:cNvPr>
            <p:cNvSpPr txBox="1"/>
            <p:nvPr/>
          </p:nvSpPr>
          <p:spPr>
            <a:xfrm>
              <a:off x="6760028" y="12371476"/>
              <a:ext cx="13552715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20th Internatinoal Conference on Ship and Maritime Research</a:t>
              </a:r>
            </a:p>
            <a:p>
              <a:pPr>
                <a:defRPr sz="7800">
                  <a:solidFill>
                    <a:srgbClr val="10095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EC" sz="3600" dirty="0">
                  <a:solidFill>
                    <a:srgbClr val="100951"/>
                  </a:solidFill>
                  <a:latin typeface="Arial"/>
                  <a:cs typeface="Arial"/>
                </a:rPr>
                <a:t>Genova – La Spezia, 15 – 17 June 2022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A9C5490-D530-3B66-B8B6-A324ACCA1ED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244496"/>
              <a:ext cx="24384000" cy="0"/>
            </a:xfrm>
            <a:prstGeom prst="line">
              <a:avLst/>
            </a:prstGeom>
            <a:noFill/>
            <a:ln w="101600" cap="flat">
              <a:solidFill>
                <a:srgbClr val="001E5C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DE66BB-7F16-D3FD-B846-A0F911B3F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4000" y="44750"/>
            <a:ext cx="5080000" cy="1371600"/>
          </a:xfrm>
          <a:prstGeom prst="rect">
            <a:avLst/>
          </a:prstGeom>
        </p:spPr>
      </p:pic>
      <p:pic>
        <p:nvPicPr>
          <p:cNvPr id="13" name="Picture 2" descr="Crown Hydrodynamics">
            <a:extLst>
              <a:ext uri="{FF2B5EF4-FFF2-40B4-BE49-F238E27FC236}">
                <a16:creationId xmlns:a16="http://schemas.microsoft.com/office/drawing/2014/main" id="{963B8D8A-E5A6-4C6E-7245-4E74F379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181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01" y="239830"/>
            <a:ext cx="6223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C82ADD-D3D8-C8D1-E595-CC2881DC5D16}"/>
              </a:ext>
            </a:extLst>
          </p:cNvPr>
          <p:cNvCxnSpPr>
            <a:cxnSpLocks/>
          </p:cNvCxnSpPr>
          <p:nvPr/>
        </p:nvCxnSpPr>
        <p:spPr>
          <a:xfrm>
            <a:off x="0" y="1471503"/>
            <a:ext cx="24384000" cy="0"/>
          </a:xfrm>
          <a:prstGeom prst="line">
            <a:avLst/>
          </a:prstGeom>
          <a:noFill/>
          <a:ln w="101600" cap="flat">
            <a:solidFill>
              <a:srgbClr val="001E5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ACB997-4666-2DA8-C492-BC8EC39445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r="9939"/>
          <a:stretch/>
        </p:blipFill>
        <p:spPr>
          <a:xfrm>
            <a:off x="468643" y="4357670"/>
            <a:ext cx="12582770" cy="720000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57BAEDA-54AD-F15E-A1E1-2CAE7ED14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221" y="5049978"/>
            <a:ext cx="11465136" cy="5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3695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6914</TotalTime>
  <Words>770</Words>
  <Application>Microsoft Macintosh PowerPoint</Application>
  <PresentationFormat>Custom</PresentationFormat>
  <Paragraphs>104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Cambria Math</vt:lpstr>
      <vt:lpstr>Helvetica Neue</vt:lpstr>
      <vt:lpstr>Helvetica Neue Light</vt:lpstr>
      <vt:lpstr>Helvetica Neue Medium</vt:lpstr>
      <vt:lpstr>Times New Roman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Hartness</dc:creator>
  <cp:lastModifiedBy>Ruben Jose Paredes Alvarado</cp:lastModifiedBy>
  <cp:revision>177</cp:revision>
  <dcterms:modified xsi:type="dcterms:W3CDTF">2022-06-16T00:32:46Z</dcterms:modified>
</cp:coreProperties>
</file>