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302" r:id="rId5"/>
    <p:sldId id="309" r:id="rId6"/>
    <p:sldId id="312" r:id="rId7"/>
    <p:sldId id="325" r:id="rId8"/>
    <p:sldId id="324" r:id="rId9"/>
    <p:sldId id="326" r:id="rId10"/>
    <p:sldId id="327" r:id="rId11"/>
    <p:sldId id="328" r:id="rId12"/>
    <p:sldId id="329" r:id="rId13"/>
    <p:sldId id="330" r:id="rId14"/>
    <p:sldId id="323" r:id="rId15"/>
    <p:sldId id="27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canfora" initials="ma" lastIdx="3" clrIdx="0">
    <p:extLst>
      <p:ext uri="{19B8F6BF-5375-455C-9EA6-DF929625EA0E}">
        <p15:presenceInfo xmlns:p15="http://schemas.microsoft.com/office/powerpoint/2012/main" userId="63620d44311a3b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FF0066"/>
    <a:srgbClr val="FF00FF"/>
    <a:srgbClr val="364DFA"/>
    <a:srgbClr val="FF33CC"/>
    <a:srgbClr val="FF01FF"/>
    <a:srgbClr val="AD035C"/>
    <a:srgbClr val="5B9BD5"/>
    <a:srgbClr val="FFFFFF"/>
    <a:srgbClr val="55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/>
          <a:lstStyle>
            <a:lvl1pPr algn="r">
              <a:defRPr sz="1300"/>
            </a:lvl1pPr>
          </a:lstStyle>
          <a:p>
            <a:fld id="{C1C4F4BE-4309-4973-ABED-17A333314F4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 anchor="b"/>
          <a:lstStyle>
            <a:lvl1pPr algn="r">
              <a:defRPr sz="1300"/>
            </a:lvl1pPr>
          </a:lstStyle>
          <a:p>
            <a:fld id="{9CF4F00E-579E-40E1-AD73-55456DD4B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/>
          <a:lstStyle>
            <a:lvl1pPr algn="r">
              <a:defRPr sz="1300"/>
            </a:lvl1pPr>
          </a:lstStyle>
          <a:p>
            <a:fld id="{FE438F20-E6D9-45C2-868F-3212EE2C29B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2" tIns="46316" rIns="92632" bIns="46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2632" tIns="46316" rIns="92632" bIns="463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6"/>
          </a:xfrm>
          <a:prstGeom prst="rect">
            <a:avLst/>
          </a:prstGeom>
        </p:spPr>
        <p:txBody>
          <a:bodyPr vert="horz" lIns="92632" tIns="46316" rIns="92632" bIns="46316" rtlCol="0" anchor="b"/>
          <a:lstStyle>
            <a:lvl1pPr algn="r">
              <a:defRPr sz="1300"/>
            </a:lvl1pPr>
          </a:lstStyle>
          <a:p>
            <a:fld id="{94BFAFAE-C00E-4673-B847-00E57E9938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Wave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</a:t>
            </a:r>
            <a:r>
              <a:rPr lang="it-IT" dirty="0" err="1" smtClean="0"/>
              <a:t>rudder</a:t>
            </a:r>
            <a:r>
              <a:rPr lang="it-IT" dirty="0" smtClean="0"/>
              <a:t>: non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speed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components</a:t>
            </a:r>
            <a:endParaRPr lang="it-IT" baseline="0" dirty="0" smtClean="0"/>
          </a:p>
          <a:p>
            <a:r>
              <a:rPr lang="it-IT" baseline="0" dirty="0" err="1" smtClean="0"/>
              <a:t>Wave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manuvering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withdrawn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seakeeping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damping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sway</a:t>
            </a:r>
            <a:r>
              <a:rPr lang="it-IT" baseline="0" dirty="0" smtClean="0"/>
              <a:t>/</a:t>
            </a:r>
            <a:r>
              <a:rPr lang="it-IT" baseline="0" dirty="0" err="1" smtClean="0"/>
              <a:t>yaw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directions</a:t>
            </a:r>
            <a:r>
              <a:rPr lang="it-IT" baseline="0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Wave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on </a:t>
            </a:r>
            <a:r>
              <a:rPr lang="it-IT" dirty="0" err="1" smtClean="0"/>
              <a:t>rudder</a:t>
            </a:r>
            <a:r>
              <a:rPr lang="it-IT" dirty="0" smtClean="0"/>
              <a:t>: non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speed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components</a:t>
            </a:r>
            <a:endParaRPr lang="it-IT" baseline="0" dirty="0" smtClean="0"/>
          </a:p>
          <a:p>
            <a:r>
              <a:rPr lang="it-IT" baseline="0" dirty="0" err="1" smtClean="0"/>
              <a:t>Wave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manuvering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withdrawn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seakeeping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damping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sway</a:t>
            </a:r>
            <a:r>
              <a:rPr lang="it-IT" baseline="0" dirty="0" smtClean="0"/>
              <a:t>/</a:t>
            </a:r>
            <a:r>
              <a:rPr lang="it-IT" baseline="0" dirty="0" err="1" smtClean="0"/>
              <a:t>yaw</a:t>
            </a:r>
            <a:r>
              <a:rPr lang="it-IT" baseline="0" dirty="0" smtClean="0"/>
              <a:t> </a:t>
            </a:r>
            <a:r>
              <a:rPr lang="it-IT" baseline="0" smtClean="0"/>
              <a:t>directions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Ship</a:t>
            </a:r>
            <a:r>
              <a:rPr lang="it-IT" dirty="0" smtClean="0"/>
              <a:t> </a:t>
            </a:r>
            <a:r>
              <a:rPr lang="it-IT" dirty="0" err="1" smtClean="0"/>
              <a:t>resistance</a:t>
            </a:r>
            <a:r>
              <a:rPr lang="it-IT" dirty="0" smtClean="0"/>
              <a:t> in </a:t>
            </a:r>
            <a:r>
              <a:rPr lang="it-IT" dirty="0" err="1" smtClean="0"/>
              <a:t>still</a:t>
            </a:r>
            <a:r>
              <a:rPr lang="it-IT" dirty="0" smtClean="0"/>
              <a:t> water </a:t>
            </a:r>
            <a:r>
              <a:rPr lang="it-IT" dirty="0" err="1" smtClean="0"/>
              <a:t>derived</a:t>
            </a:r>
            <a:r>
              <a:rPr lang="it-IT" dirty="0" smtClean="0"/>
              <a:t> by </a:t>
            </a:r>
            <a:r>
              <a:rPr lang="it-IT" dirty="0" err="1" smtClean="0"/>
              <a:t>limited</a:t>
            </a:r>
            <a:r>
              <a:rPr lang="it-IT" baseline="0" dirty="0" smtClean="0"/>
              <a:t> information </a:t>
            </a:r>
            <a:r>
              <a:rPr lang="it-IT" baseline="0" dirty="0" err="1" smtClean="0"/>
              <a:t>available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4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AFAE-C00E-4673-B847-00E57E9938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FBFC9-F607-467D-85B3-E4F730D03A0C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9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  <p:pic>
        <p:nvPicPr>
          <p:cNvPr id="1026" name="Picture 2" descr="Risultati immagini per dii unin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r="53031"/>
          <a:stretch/>
        </p:blipFill>
        <p:spPr bwMode="auto">
          <a:xfrm>
            <a:off x="47920" y="20826"/>
            <a:ext cx="800311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3"/>
          <a:stretch/>
        </p:blipFill>
        <p:spPr bwMode="auto">
          <a:xfrm>
            <a:off x="844036" y="17686"/>
            <a:ext cx="81402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8371" y="17686"/>
            <a:ext cx="1273629" cy="8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5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26B5-6857-432F-BDEA-A44A87E9F98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61AC-0B68-4BF2-8178-1BD320500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na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835" y="802615"/>
            <a:ext cx="8666274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On the development of a ship simulation model for maneuvering tasks in waves </a:t>
            </a:r>
            <a:endParaRPr lang="en-GB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</a:t>
            </a:fld>
            <a:endParaRPr lang="fi-FI" dirty="0"/>
          </a:p>
        </p:txBody>
      </p:sp>
      <p:sp>
        <p:nvSpPr>
          <p:cNvPr id="6" name="CasellaDiTesto 20"/>
          <p:cNvSpPr txBox="1"/>
          <p:nvPr/>
        </p:nvSpPr>
        <p:spPr>
          <a:xfrm>
            <a:off x="1718835" y="2866135"/>
            <a:ext cx="86128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DejaVu Sans" pitchFamily="34" charset="0"/>
                <a:cs typeface="DejaVu Sans" pitchFamily="34" charset="0"/>
              </a:rPr>
              <a:t>Maria </a:t>
            </a:r>
            <a:r>
              <a:rPr lang="en-US" sz="2800" dirty="0" smtClean="0">
                <a:ea typeface="DejaVu Sans" pitchFamily="34" charset="0"/>
                <a:cs typeface="DejaVu Sans" pitchFamily="34" charset="0"/>
              </a:rPr>
              <a:t>ACANFORA*,  </a:t>
            </a:r>
            <a:r>
              <a:rPr lang="en-US" sz="2800" dirty="0">
                <a:ea typeface="DejaVu Sans" pitchFamily="34" charset="0"/>
                <a:cs typeface="DejaVu Sans" pitchFamily="34" charset="0"/>
              </a:rPr>
              <a:t>Marco </a:t>
            </a:r>
            <a:r>
              <a:rPr lang="en-US" sz="2800" dirty="0" smtClean="0">
                <a:ea typeface="DejaVu Sans" pitchFamily="34" charset="0"/>
                <a:cs typeface="DejaVu Sans" pitchFamily="34" charset="0"/>
              </a:rPr>
              <a:t>ALTOSOLE, </a:t>
            </a:r>
            <a:r>
              <a:rPr lang="en-US" sz="2800" dirty="0">
                <a:ea typeface="DejaVu Sans" pitchFamily="34" charset="0"/>
                <a:cs typeface="DejaVu Sans" pitchFamily="34" charset="0"/>
              </a:rPr>
              <a:t>Ernesto </a:t>
            </a:r>
            <a:r>
              <a:rPr lang="en-US" sz="2800" dirty="0" smtClean="0">
                <a:ea typeface="DejaVu Sans" pitchFamily="34" charset="0"/>
                <a:cs typeface="DejaVu Sans" pitchFamily="34" charset="0"/>
              </a:rPr>
              <a:t>FASANO, </a:t>
            </a:r>
            <a:r>
              <a:rPr lang="en-US" sz="2800" dirty="0">
                <a:ea typeface="DejaVu Sans" pitchFamily="34" charset="0"/>
                <a:cs typeface="DejaVu Sans" pitchFamily="34" charset="0"/>
              </a:rPr>
              <a:t>and </a:t>
            </a:r>
            <a:r>
              <a:rPr lang="en-US" sz="2800" dirty="0" err="1">
                <a:ea typeface="DejaVu Sans" pitchFamily="34" charset="0"/>
                <a:cs typeface="DejaVu Sans" pitchFamily="34" charset="0"/>
              </a:rPr>
              <a:t>Davide</a:t>
            </a:r>
            <a:r>
              <a:rPr lang="en-US" sz="2800" dirty="0">
                <a:ea typeface="DejaVu Sans" pitchFamily="34" charset="0"/>
                <a:cs typeface="DejaVu Sans" pitchFamily="34" charset="0"/>
              </a:rPr>
              <a:t> </a:t>
            </a:r>
            <a:r>
              <a:rPr lang="en-US" sz="2800" dirty="0" smtClean="0">
                <a:ea typeface="DejaVu Sans" pitchFamily="34" charset="0"/>
                <a:cs typeface="DejaVu Sans" pitchFamily="34" charset="0"/>
              </a:rPr>
              <a:t>LAURIA</a:t>
            </a:r>
          </a:p>
          <a:p>
            <a:pPr algn="ctr"/>
            <a:endParaRPr lang="en-US" sz="2800" dirty="0">
              <a:ea typeface="DejaVu Sans" pitchFamily="34" charset="0"/>
              <a:cs typeface="DejaVu Sans" pitchFamily="34" charset="0"/>
              <a:hlinkClick r:id="rId2"/>
            </a:endParaRPr>
          </a:p>
          <a:p>
            <a:pPr algn="ctr"/>
            <a:r>
              <a:rPr lang="it-IT" sz="1400" dirty="0" smtClean="0">
                <a:ea typeface="DejaVu Sans" pitchFamily="34" charset="0"/>
                <a:cs typeface="DejaVu Sans" pitchFamily="34" charset="0"/>
                <a:hlinkClick r:id="rId2"/>
              </a:rPr>
              <a:t>*</a:t>
            </a:r>
            <a:r>
              <a:rPr lang="it-IT" dirty="0" smtClean="0">
                <a:ea typeface="DejaVu Sans" pitchFamily="34" charset="0"/>
                <a:cs typeface="DejaVu Sans" pitchFamily="34" charset="0"/>
                <a:hlinkClick r:id="rId2"/>
              </a:rPr>
              <a:t>maria.acanfora@unina.it</a:t>
            </a:r>
            <a:endParaRPr lang="it-IT" dirty="0">
              <a:ea typeface="DejaVu Sans" pitchFamily="34" charset="0"/>
              <a:cs typeface="DejaVu Sans" pitchFamily="34" charset="0"/>
              <a:hlinkClick r:id="rId2"/>
            </a:endParaRPr>
          </a:p>
          <a:p>
            <a:pPr algn="ctr">
              <a:spcAft>
                <a:spcPts val="1200"/>
              </a:spcAft>
            </a:pPr>
            <a:endParaRPr lang="it-IT" sz="3600" dirty="0">
              <a:ea typeface="DejaVu Sans" pitchFamily="34" charset="0"/>
              <a:cs typeface="DejaVu Sans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000" dirty="0">
                <a:ea typeface="DejaVu Sans" pitchFamily="34" charset="0"/>
                <a:cs typeface="DejaVu Sans" pitchFamily="34" charset="0"/>
              </a:rPr>
              <a:t>Industrial </a:t>
            </a:r>
            <a:r>
              <a:rPr lang="it-IT" sz="2000" dirty="0" err="1">
                <a:ea typeface="DejaVu Sans" pitchFamily="34" charset="0"/>
                <a:cs typeface="DejaVu Sans" pitchFamily="34" charset="0"/>
              </a:rPr>
              <a:t>Engineering</a:t>
            </a:r>
            <a:r>
              <a:rPr lang="it-IT" sz="2000" dirty="0">
                <a:ea typeface="DejaVu Sans" pitchFamily="34" charset="0"/>
                <a:cs typeface="DejaVu Sans" pitchFamily="34" charset="0"/>
              </a:rPr>
              <a:t> </a:t>
            </a:r>
            <a:r>
              <a:rPr lang="it-IT" sz="2000" dirty="0" err="1">
                <a:ea typeface="DejaVu Sans" pitchFamily="34" charset="0"/>
                <a:cs typeface="DejaVu Sans" pitchFamily="34" charset="0"/>
              </a:rPr>
              <a:t>Department</a:t>
            </a:r>
            <a:r>
              <a:rPr lang="it-IT" sz="2000" dirty="0">
                <a:ea typeface="DejaVu Sans" pitchFamily="34" charset="0"/>
                <a:cs typeface="DejaVu Sans" pitchFamily="34" charset="0"/>
              </a:rPr>
              <a:t>, Università degli studi di Napoli “Federico II”, </a:t>
            </a:r>
            <a:r>
              <a:rPr lang="it-IT" sz="2000" dirty="0" err="1" smtClean="0">
                <a:ea typeface="DejaVu Sans" pitchFamily="34" charset="0"/>
                <a:cs typeface="DejaVu Sans" pitchFamily="34" charset="0"/>
              </a:rPr>
              <a:t>Naples</a:t>
            </a:r>
            <a:r>
              <a:rPr lang="it-IT" sz="2000" dirty="0" smtClean="0">
                <a:ea typeface="DejaVu Sans" pitchFamily="34" charset="0"/>
                <a:cs typeface="DejaVu Sans" pitchFamily="34" charset="0"/>
              </a:rPr>
              <a:t>, </a:t>
            </a:r>
            <a:r>
              <a:rPr lang="it-IT" sz="2000" dirty="0" err="1" smtClean="0">
                <a:ea typeface="DejaVu Sans" pitchFamily="34" charset="0"/>
                <a:cs typeface="DejaVu Sans" pitchFamily="34" charset="0"/>
              </a:rPr>
              <a:t>Italy</a:t>
            </a:r>
            <a:endParaRPr lang="en-US" dirty="0">
              <a:ea typeface="DejaVu Sans" pitchFamily="34" charset="0"/>
              <a:cs typeface="DejaVu Sans" pitchFamily="34" charset="0"/>
              <a:hlinkClick r:id="rId2"/>
            </a:endParaRPr>
          </a:p>
          <a:p>
            <a:pPr algn="ctr">
              <a:spcAft>
                <a:spcPts val="1200"/>
              </a:spcAft>
            </a:pPr>
            <a:endParaRPr lang="it-IT" sz="2000" dirty="0"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IV. Results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3051" y="833415"/>
            <a:ext cx="1122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Turning </a:t>
            </a:r>
            <a:r>
              <a:rPr lang="en-US" dirty="0"/>
              <a:t>circle in head </a:t>
            </a:r>
            <a:r>
              <a:rPr lang="en-US" dirty="0" smtClean="0"/>
              <a:t>waves to port side, rudder deflection 35°, direct superposition approach: increasing wave height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60868" y="4476663"/>
            <a:ext cx="108276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In the experimental data the drifting distances increase with increasing wave height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Qualitative agreement of the increase in drifting distances with increasing wave height in the numerical simulation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Qualitative agreement </a:t>
            </a:r>
            <a:r>
              <a:rPr lang="en-US" sz="2000" dirty="0" smtClean="0">
                <a:solidFill>
                  <a:srgbClr val="C00000"/>
                </a:solidFill>
              </a:rPr>
              <a:t>of turning radius for all cases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Fair matching of turning path especially for the smaller wave height case</a:t>
            </a:r>
            <a:endParaRPr lang="en-GB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" y="1294752"/>
            <a:ext cx="3600000" cy="300081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45" y="1343800"/>
            <a:ext cx="3600000" cy="299181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446" y="1318137"/>
            <a:ext cx="3600000" cy="29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11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IV. Results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3051" y="833415"/>
            <a:ext cx="108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Turning </a:t>
            </a:r>
            <a:r>
              <a:rPr lang="en-US" dirty="0"/>
              <a:t>circle in head </a:t>
            </a:r>
            <a:r>
              <a:rPr lang="en-US" dirty="0" smtClean="0"/>
              <a:t>waves to starboard side, rudder deflection 35°, direct superposition approach, longer waves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43934" y="4628594"/>
            <a:ext cx="108276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In the experimental data the drifting distances reduce with increasing wave length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Qualitative agreement in drifting distances with increasing wave height in the numerical simulation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Qualitative </a:t>
            </a:r>
            <a:r>
              <a:rPr lang="en-US" sz="2000" dirty="0" smtClean="0"/>
              <a:t>agreement in the turning radius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An overall better agreement is found for the beam sea case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1" y="1247688"/>
            <a:ext cx="103822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12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IV. Results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917" y="841325"/>
            <a:ext cx="121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Turning </a:t>
            </a:r>
            <a:r>
              <a:rPr lang="en-US" dirty="0"/>
              <a:t>circle in head </a:t>
            </a:r>
            <a:r>
              <a:rPr lang="en-US" dirty="0" smtClean="0"/>
              <a:t>waves to port side, rudder deflection 35°, comparison between direct superposition </a:t>
            </a:r>
            <a:r>
              <a:rPr lang="en-US" dirty="0" err="1" smtClean="0"/>
              <a:t>vs</a:t>
            </a:r>
            <a:r>
              <a:rPr lang="en-US" dirty="0" smtClean="0"/>
              <a:t> zero-delay filtering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542384" y="1723413"/>
            <a:ext cx="6649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/>
              <a:t>The new approach based on speed filtering shows: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 certain improvement in modelling the initial part of the turning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circle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a better agreement in the drifting distances, in spite of somewhat smaller turning </a:t>
            </a:r>
            <a:r>
              <a:rPr lang="en-GB" sz="2400" dirty="0" smtClean="0">
                <a:solidFill>
                  <a:srgbClr val="0070C0"/>
                </a:solidFill>
              </a:rPr>
              <a:t>diameters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45" y="1164002"/>
            <a:ext cx="4797363" cy="37153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8047" t="17511" r="22246" b="7094"/>
          <a:stretch/>
        </p:blipFill>
        <p:spPr>
          <a:xfrm>
            <a:off x="329141" y="4864795"/>
            <a:ext cx="6436663" cy="194827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867525" y="4950520"/>
            <a:ext cx="5143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GB" sz="2200" dirty="0" smtClean="0">
                <a:solidFill>
                  <a:srgbClr val="C00000"/>
                </a:solidFill>
              </a:rPr>
              <a:t>The implemented filtering technique ensures a zero delay filtered signal, although there are still high frequency components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13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IV. Results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70942" y="87951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DISCUSSIONS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265" y="1197225"/>
            <a:ext cx="1205186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/>
              <a:t>Simulations were carried out for long waves (</a:t>
            </a:r>
            <a:r>
              <a:rPr lang="el-GR" sz="2000" dirty="0" smtClean="0"/>
              <a:t>λ</a:t>
            </a:r>
            <a:r>
              <a:rPr lang="it-IT" sz="2000" dirty="0" smtClean="0"/>
              <a:t>/L=1 and </a:t>
            </a:r>
            <a:r>
              <a:rPr lang="el-GR" sz="2000" dirty="0"/>
              <a:t>λ</a:t>
            </a:r>
            <a:r>
              <a:rPr lang="it-IT" sz="2000" dirty="0" smtClean="0"/>
              <a:t>/L=1.5)</a:t>
            </a:r>
            <a:r>
              <a:rPr lang="en-GB" sz="2000" dirty="0" smtClean="0"/>
              <a:t>: </a:t>
            </a:r>
            <a:r>
              <a:rPr lang="en-US" sz="2000" dirty="0" smtClean="0"/>
              <a:t>the </a:t>
            </a:r>
            <a:r>
              <a:rPr lang="en-US" sz="2000" dirty="0"/>
              <a:t>range of applicability of </a:t>
            </a:r>
            <a:r>
              <a:rPr lang="en-US" sz="2000" dirty="0" smtClean="0"/>
              <a:t>the </a:t>
            </a:r>
            <a:r>
              <a:rPr lang="en-US" sz="2000" dirty="0"/>
              <a:t>numerical model for ship resistance in waves reasonably limits to the sea states characterized by wave length greater than ship length, where radiation and diffraction actions are not predominant.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/>
              <a:t>Ship speed, for </a:t>
            </a:r>
            <a:r>
              <a:rPr lang="el-GR" sz="2000" dirty="0"/>
              <a:t>λ</a:t>
            </a:r>
            <a:r>
              <a:rPr lang="it-IT" sz="2000" dirty="0"/>
              <a:t>/L=1</a:t>
            </a:r>
            <a:r>
              <a:rPr lang="en-GB" sz="2000" dirty="0" smtClean="0"/>
              <a:t>, is overestimated of almost 10% in straight run simulations: this might be responsible for the observed additional turn.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/>
              <a:t>Ship resistance curve in still water was derived as quadratic extrapolation from a limited amount of points!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lvl="1" algn="just">
              <a:spcAft>
                <a:spcPts val="1200"/>
              </a:spcAft>
            </a:pPr>
            <a:endParaRPr lang="en-GB" sz="2000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4" y="3327966"/>
            <a:ext cx="4877163" cy="34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7287"/>
              </p:ext>
            </p:extLst>
          </p:nvPr>
        </p:nvGraphicFramePr>
        <p:xfrm>
          <a:off x="5399401" y="3632265"/>
          <a:ext cx="5599533" cy="190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335"/>
                <a:gridCol w="1311480"/>
                <a:gridCol w="1311480"/>
                <a:gridCol w="1427084"/>
                <a:gridCol w="1016154"/>
              </a:tblGrid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λ/L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exp</a:t>
                      </a:r>
                      <a:r>
                        <a:rPr lang="en-US" sz="1400" dirty="0">
                          <a:effectLst/>
                        </a:rPr>
                        <a:t> (knots)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sim</a:t>
                      </a:r>
                      <a:r>
                        <a:rPr lang="en-US" sz="1400" dirty="0">
                          <a:effectLst/>
                        </a:rPr>
                        <a:t> (knots)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error (knots)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err 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26%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39%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798"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9875" indent="-26987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-8%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4827037" y="5872275"/>
            <a:ext cx="7116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M. </a:t>
            </a:r>
            <a:r>
              <a:rPr lang="en-US" sz="1600" dirty="0" err="1"/>
              <a:t>Acanfora</a:t>
            </a:r>
            <a:r>
              <a:rPr lang="en-US" sz="1600" dirty="0"/>
              <a:t>, M. </a:t>
            </a:r>
            <a:r>
              <a:rPr lang="en-US" sz="1600" dirty="0" err="1"/>
              <a:t>Altosole</a:t>
            </a:r>
            <a:r>
              <a:rPr lang="en-US" sz="1600" dirty="0"/>
              <a:t>, F. Balsamo, L. </a:t>
            </a:r>
            <a:r>
              <a:rPr lang="en-US" sz="1600" dirty="0" err="1"/>
              <a:t>Micoli</a:t>
            </a:r>
            <a:r>
              <a:rPr lang="en-US" sz="1600" dirty="0"/>
              <a:t>, and U. </a:t>
            </a:r>
            <a:r>
              <a:rPr lang="en-US" sz="1600" dirty="0" err="1"/>
              <a:t>Campora</a:t>
            </a:r>
            <a:r>
              <a:rPr lang="en-US" sz="1600" dirty="0"/>
              <a:t>, “</a:t>
            </a:r>
            <a:r>
              <a:rPr lang="en-US" sz="1600" i="1" dirty="0"/>
              <a:t>Simulation Modeling of a Ship Propulsion System in Waves </a:t>
            </a:r>
            <a:r>
              <a:rPr lang="en-US" sz="1600" i="1" dirty="0" smtClean="0"/>
              <a:t>for </a:t>
            </a:r>
            <a:r>
              <a:rPr lang="en-US" sz="1600" i="1" dirty="0"/>
              <a:t>Control Purposes</a:t>
            </a:r>
            <a:r>
              <a:rPr lang="en-US" sz="1600" dirty="0" smtClean="0"/>
              <a:t>,” JMSE </a:t>
            </a:r>
            <a:r>
              <a:rPr lang="en-US" sz="16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777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14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351584" y="43529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SzPct val="71000"/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latin typeface="Calibri" panose="020F0502020204030204" pitchFamily="34" charset="0"/>
              </a:rPr>
              <a:t>Conclusions</a:t>
            </a:r>
            <a:endParaRPr lang="en-US" sz="32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7869" y="1305562"/>
            <a:ext cx="11353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/>
              <a:t>A </a:t>
            </a:r>
            <a:r>
              <a:rPr lang="en-GB" sz="2000" dirty="0"/>
              <a:t>numerical model for ship manoeuvring in waves </a:t>
            </a:r>
            <a:r>
              <a:rPr lang="en-GB" sz="2000" dirty="0" smtClean="0"/>
              <a:t>was applied </a:t>
            </a:r>
            <a:r>
              <a:rPr lang="en-GB" sz="2000" dirty="0"/>
              <a:t>to a large tanker for the estimation of the turning circle paths. </a:t>
            </a:r>
            <a:endParaRPr lang="en-GB" sz="2000" dirty="0" smtClean="0"/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863D"/>
                </a:solidFill>
              </a:rPr>
              <a:t>The </a:t>
            </a:r>
            <a:r>
              <a:rPr lang="en-GB" sz="2000" dirty="0">
                <a:solidFill>
                  <a:srgbClr val="00863D"/>
                </a:solidFill>
              </a:rPr>
              <a:t>comparison with the experimental data confirmed a fair accuracy of the model for increasing wavelengths. </a:t>
            </a:r>
            <a:endParaRPr lang="en-GB" sz="2000" dirty="0" smtClean="0">
              <a:solidFill>
                <a:srgbClr val="00863D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70C0"/>
                </a:solidFill>
              </a:rPr>
              <a:t>A consistent agreement </a:t>
            </a:r>
            <a:r>
              <a:rPr lang="en-GB" sz="2000" dirty="0">
                <a:solidFill>
                  <a:srgbClr val="0070C0"/>
                </a:solidFill>
              </a:rPr>
              <a:t>in the drifting directions due to the different wave conditions under investigation was always </a:t>
            </a:r>
            <a:r>
              <a:rPr lang="en-GB" sz="2000" dirty="0" smtClean="0">
                <a:solidFill>
                  <a:srgbClr val="0070C0"/>
                </a:solidFill>
              </a:rPr>
              <a:t>appreciable.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</a:rPr>
              <a:t>The </a:t>
            </a:r>
            <a:r>
              <a:rPr lang="en-GB" sz="2000" dirty="0">
                <a:solidFill>
                  <a:srgbClr val="C00000"/>
                </a:solidFill>
              </a:rPr>
              <a:t>developed approach, based on signal decomposition by means of exponential smoothing, proved to have a certain improvement for the turning circle case where it was applied. </a:t>
            </a:r>
            <a:endParaRPr lang="en-GB" sz="2000" dirty="0" smtClean="0">
              <a:solidFill>
                <a:srgbClr val="C00000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000" dirty="0" smtClean="0"/>
              <a:t>Although </a:t>
            </a:r>
            <a:r>
              <a:rPr lang="en-GB" sz="2000" dirty="0"/>
              <a:t>there are several acknowledged limitations in the numerical </a:t>
            </a:r>
            <a:r>
              <a:rPr lang="en-GB" sz="2000" dirty="0" smtClean="0"/>
              <a:t>model, the </a:t>
            </a:r>
            <a:r>
              <a:rPr lang="en-GB" sz="2000" dirty="0"/>
              <a:t>presented outcomes are in the same range of accuracy of other models dealing with the numerical simulation of turning circle of large vessels in regular waves (</a:t>
            </a:r>
            <a:r>
              <a:rPr lang="en-GB" sz="1600" dirty="0"/>
              <a:t>see </a:t>
            </a:r>
            <a:r>
              <a:rPr lang="en-US" sz="1600" dirty="0"/>
              <a:t>V. </a:t>
            </a:r>
            <a:r>
              <a:rPr lang="en-US" sz="1600" dirty="0" err="1"/>
              <a:t>Shigunov</a:t>
            </a:r>
            <a:r>
              <a:rPr lang="en-US" sz="1600" dirty="0"/>
              <a:t>, O. el </a:t>
            </a:r>
            <a:r>
              <a:rPr lang="en-US" sz="1600" dirty="0" err="1"/>
              <a:t>Moctar</a:t>
            </a:r>
            <a:r>
              <a:rPr lang="en-US" sz="1600" dirty="0"/>
              <a:t>, A. </a:t>
            </a:r>
            <a:r>
              <a:rPr lang="en-US" sz="1600" dirty="0" err="1"/>
              <a:t>Papanikolaou</a:t>
            </a:r>
            <a:r>
              <a:rPr lang="en-US" sz="1600" dirty="0"/>
              <a:t>, R. </a:t>
            </a:r>
            <a:r>
              <a:rPr lang="en-US" sz="1600" dirty="0" err="1"/>
              <a:t>Potthoff</a:t>
            </a:r>
            <a:r>
              <a:rPr lang="en-US" sz="1600" dirty="0"/>
              <a:t>, and S. Liu, “</a:t>
            </a:r>
            <a:r>
              <a:rPr lang="en-US" sz="1600" b="1" dirty="0"/>
              <a:t>International benchmark study on numerical simulation methods for prediction of </a:t>
            </a:r>
            <a:r>
              <a:rPr lang="en-US" sz="1600" b="1" dirty="0" err="1"/>
              <a:t>manoeuvrability</a:t>
            </a:r>
            <a:r>
              <a:rPr lang="en-US" sz="1600" b="1" dirty="0"/>
              <a:t> of ships in waves</a:t>
            </a:r>
            <a:r>
              <a:rPr lang="en-US" sz="1600" dirty="0"/>
              <a:t>,” </a:t>
            </a:r>
            <a:r>
              <a:rPr lang="en-US" sz="1600" i="1" dirty="0"/>
              <a:t>Ocean Eng.</a:t>
            </a:r>
            <a:r>
              <a:rPr lang="en-US" sz="1600" dirty="0"/>
              <a:t>, vol. 165, pp. 365–385, Oct. 2018; R. Suzuki, M. Ueno, and Y. </a:t>
            </a:r>
            <a:r>
              <a:rPr lang="en-US" sz="1600" dirty="0" err="1"/>
              <a:t>Tsukada</a:t>
            </a:r>
            <a:r>
              <a:rPr lang="en-US" sz="1600" dirty="0"/>
              <a:t>, </a:t>
            </a:r>
            <a:r>
              <a:rPr lang="en-US" sz="1600" dirty="0" smtClean="0"/>
              <a:t>“</a:t>
            </a:r>
            <a:r>
              <a:rPr lang="en-US" sz="1600" b="1" dirty="0" smtClean="0"/>
              <a:t> </a:t>
            </a:r>
            <a:r>
              <a:rPr lang="en-US" sz="1600" dirty="0" smtClean="0"/>
              <a:t>,” </a:t>
            </a:r>
            <a:r>
              <a:rPr lang="en-US" sz="1600" i="1" dirty="0"/>
              <a:t>Appl. Ocean Res.</a:t>
            </a:r>
            <a:r>
              <a:rPr lang="en-US" sz="1600" dirty="0"/>
              <a:t>, vol. 113, p. 102732, Aug. 2021.)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54" y="4162076"/>
            <a:ext cx="1126828" cy="11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15</a:t>
            </a:fld>
            <a:endParaRPr lang="fi-FI" dirty="0"/>
          </a:p>
        </p:txBody>
      </p:sp>
      <p:sp>
        <p:nvSpPr>
          <p:cNvPr id="7" name="CasellaDiTesto 10"/>
          <p:cNvSpPr txBox="1"/>
          <p:nvPr/>
        </p:nvSpPr>
        <p:spPr>
          <a:xfrm>
            <a:off x="1520188" y="2564904"/>
            <a:ext cx="9144000" cy="928652"/>
          </a:xfrm>
          <a:prstGeom prst="rect">
            <a:avLst/>
          </a:prstGeom>
          <a:pattFill prst="wave">
            <a:fgClr>
              <a:schemeClr val="accent6">
                <a:lumMod val="75000"/>
              </a:schemeClr>
            </a:fgClr>
            <a:bgClr>
              <a:schemeClr val="accent1"/>
            </a:bgClr>
          </a:patt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100" b="1" dirty="0">
              <a:solidFill>
                <a:srgbClr val="89CF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628681" y="4490169"/>
            <a:ext cx="2957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>
                <a:solidFill>
                  <a:srgbClr val="AD03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i-FI" sz="3600" b="1" dirty="0">
                <a:solidFill>
                  <a:srgbClr val="AD03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UESTIONS</a:t>
            </a:r>
            <a:endParaRPr lang="en-US" sz="3600" dirty="0">
              <a:solidFill>
                <a:srgbClr val="AD03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2</a:t>
            </a:fld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279576" y="37221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1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of the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455" y="1063242"/>
            <a:ext cx="92136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SzPct val="71000"/>
              <a:buFont typeface="+mj-lt"/>
              <a:buAutoNum type="romanUcPeriod"/>
            </a:pPr>
            <a:r>
              <a:rPr lang="en-US" sz="3000" dirty="0" smtClean="0">
                <a:latin typeface="Calibri" panose="020F0502020204030204" pitchFamily="34" charset="0"/>
              </a:rPr>
              <a:t>Introduction</a:t>
            </a:r>
            <a:endParaRPr lang="en-US" sz="3000" dirty="0">
              <a:latin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SzPct val="71000"/>
              <a:buFont typeface="+mj-lt"/>
              <a:buAutoNum type="romanUcPeriod"/>
            </a:pPr>
            <a:r>
              <a:rPr lang="en-US" sz="3000" dirty="0">
                <a:latin typeface="Calibri" panose="020F0502020204030204" pitchFamily="34" charset="0"/>
              </a:rPr>
              <a:t>Numerical model for the hull dynamics in </a:t>
            </a:r>
            <a:r>
              <a:rPr lang="en-US" sz="3000" dirty="0" smtClean="0">
                <a:latin typeface="Calibri" panose="020F0502020204030204" pitchFamily="34" charset="0"/>
              </a:rPr>
              <a:t>waves</a:t>
            </a:r>
          </a:p>
          <a:p>
            <a:pPr marL="571500" indent="-571500">
              <a:spcAft>
                <a:spcPts val="1200"/>
              </a:spcAft>
              <a:buSzPct val="71000"/>
              <a:buFont typeface="+mj-lt"/>
              <a:buAutoNum type="romanUcPeriod"/>
            </a:pPr>
            <a:r>
              <a:rPr lang="it-IT" sz="3000" dirty="0" smtClean="0">
                <a:latin typeface="Calibri" panose="020F0502020204030204" pitchFamily="34" charset="0"/>
              </a:rPr>
              <a:t>Case </a:t>
            </a:r>
            <a:r>
              <a:rPr lang="it-IT" sz="3000" dirty="0" err="1" smtClean="0">
                <a:latin typeface="Calibri" panose="020F0502020204030204" pitchFamily="34" charset="0"/>
              </a:rPr>
              <a:t>study</a:t>
            </a:r>
            <a:endParaRPr lang="it-IT" sz="3000" dirty="0" smtClean="0">
              <a:latin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SzPct val="71000"/>
              <a:buFont typeface="+mj-lt"/>
              <a:buAutoNum type="romanUcPeriod"/>
            </a:pPr>
            <a:r>
              <a:rPr lang="it-IT" sz="3000" dirty="0" err="1" smtClean="0">
                <a:latin typeface="Calibri" panose="020F0502020204030204" pitchFamily="34" charset="0"/>
              </a:rPr>
              <a:t>Results</a:t>
            </a:r>
            <a:endParaRPr lang="it-IT" sz="3000" dirty="0" smtClean="0">
              <a:latin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SzPct val="71000"/>
              <a:buFont typeface="+mj-lt"/>
              <a:buAutoNum type="romanUcPeriod"/>
            </a:pPr>
            <a:r>
              <a:rPr lang="en-US" sz="3000" dirty="0" smtClean="0">
                <a:latin typeface="Calibri" panose="020F0502020204030204" pitchFamily="34" charset="0"/>
              </a:rPr>
              <a:t>Conclusions</a:t>
            </a:r>
            <a:endParaRPr lang="en-US" sz="30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647" t="4114" r="4707"/>
          <a:stretch/>
        </p:blipFill>
        <p:spPr>
          <a:xfrm>
            <a:off x="6350838" y="4079451"/>
            <a:ext cx="3660265" cy="26420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4020" r="2604"/>
          <a:stretch/>
        </p:blipFill>
        <p:spPr>
          <a:xfrm>
            <a:off x="1215171" y="4079452"/>
            <a:ext cx="4385775" cy="26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180369" y="13545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71000"/>
            </a:pPr>
            <a:r>
              <a:rPr lang="en-US" sz="3200" b="1" dirty="0" smtClean="0">
                <a:latin typeface="Calibri" panose="020F0502020204030204" pitchFamily="34" charset="0"/>
              </a:rPr>
              <a:t>I. 	</a:t>
            </a:r>
            <a:r>
              <a:rPr lang="en-US" sz="3200" b="1" u="sng" dirty="0" smtClean="0">
                <a:latin typeface="Calibri" panose="020F0502020204030204" pitchFamily="34" charset="0"/>
              </a:rPr>
              <a:t>Introduction</a:t>
            </a:r>
            <a:endParaRPr lang="en-US" sz="3200" b="1" u="sng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243" y="959298"/>
            <a:ext cx="1094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SzPct val="71000"/>
            </a:pPr>
            <a:r>
              <a:rPr lang="en-US" sz="3600" dirty="0" smtClean="0">
                <a:solidFill>
                  <a:srgbClr val="1F1F7B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1F1F7B"/>
                </a:solidFill>
                <a:latin typeface="Calibri" panose="020F0502020204030204" pitchFamily="34" charset="0"/>
              </a:rPr>
              <a:t>Motivation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61" y="1878338"/>
            <a:ext cx="4372303" cy="42749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532" y="1810587"/>
            <a:ext cx="763051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Interest of the Maritime Industry in greener propulsion systems on-board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Novel hybrid propulsion systems to be designed and adopted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B050"/>
                </a:solidFill>
              </a:rPr>
              <a:t>Needs of dynamic simulation for characterizing beforehand the behaviour of such systems in the marine environment (wind, wave, currents, etc…)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AD035C"/>
                </a:solidFill>
              </a:rPr>
              <a:t>A good simulator for ship manoeuvring in waves, with the possibility of including propeller and engine models is expected </a:t>
            </a:r>
            <a:endParaRPr lang="en-GB" sz="2400" dirty="0">
              <a:solidFill>
                <a:srgbClr val="AD03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351584" y="2890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SzPct val="71000"/>
            </a:pPr>
            <a:r>
              <a:rPr lang="en-US" sz="3200" b="1" dirty="0" smtClean="0">
                <a:latin typeface="Calibri" panose="020F0502020204030204" pitchFamily="34" charset="0"/>
              </a:rPr>
              <a:t>I. 	</a:t>
            </a:r>
            <a:r>
              <a:rPr lang="en-US" sz="3200" b="1" u="sng" dirty="0" smtClean="0">
                <a:latin typeface="Calibri" panose="020F0502020204030204" pitchFamily="34" charset="0"/>
              </a:rPr>
              <a:t>Introduction</a:t>
            </a:r>
            <a:endParaRPr lang="en-US" sz="3200" b="1" u="sng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1" y="1912013"/>
            <a:ext cx="5162878" cy="4120915"/>
          </a:xfrm>
          <a:prstGeom prst="rect">
            <a:avLst/>
          </a:prstGeom>
          <a:ln w="12700">
            <a:solidFill>
              <a:srgbClr val="FF01FF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124485" y="828600"/>
            <a:ext cx="10782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A previous research regarded the coupling between the dynamics of a </a:t>
            </a:r>
            <a:r>
              <a:rPr lang="en-GB" dirty="0" err="1" smtClean="0"/>
              <a:t>ro-pax</a:t>
            </a:r>
            <a:r>
              <a:rPr lang="en-GB" dirty="0" smtClean="0"/>
              <a:t> in </a:t>
            </a:r>
            <a:r>
              <a:rPr lang="en-GB" dirty="0" smtClean="0">
                <a:solidFill>
                  <a:srgbClr val="FF33CC"/>
                </a:solidFill>
              </a:rPr>
              <a:t>irregular waves </a:t>
            </a:r>
            <a:r>
              <a:rPr lang="en-GB" dirty="0" smtClean="0"/>
              <a:t>(straight runs) and a </a:t>
            </a:r>
            <a:r>
              <a:rPr lang="en-GB" dirty="0" smtClean="0">
                <a:solidFill>
                  <a:srgbClr val="00B050"/>
                </a:solidFill>
              </a:rPr>
              <a:t>marine diesel engine </a:t>
            </a:r>
            <a:r>
              <a:rPr lang="en-GB" dirty="0" smtClean="0"/>
              <a:t>behaviour. </a:t>
            </a:r>
            <a:r>
              <a:rPr lang="en-US" sz="1100" dirty="0" smtClean="0"/>
              <a:t>M</a:t>
            </a:r>
            <a:r>
              <a:rPr lang="en-US" sz="1100" dirty="0"/>
              <a:t>. Acanfora, M. </a:t>
            </a:r>
            <a:r>
              <a:rPr lang="en-US" sz="1100" dirty="0" err="1"/>
              <a:t>Altosole</a:t>
            </a:r>
            <a:r>
              <a:rPr lang="en-US" sz="1100" dirty="0"/>
              <a:t>, F. Balsamo, L. </a:t>
            </a:r>
            <a:r>
              <a:rPr lang="en-US" sz="1100" dirty="0" err="1"/>
              <a:t>Micoli</a:t>
            </a:r>
            <a:r>
              <a:rPr lang="en-US" sz="1100" dirty="0"/>
              <a:t>, and U. </a:t>
            </a:r>
            <a:r>
              <a:rPr lang="en-US" sz="1100" dirty="0" err="1"/>
              <a:t>Campora</a:t>
            </a:r>
            <a:r>
              <a:rPr lang="en-US" sz="1100" dirty="0"/>
              <a:t>, “</a:t>
            </a:r>
            <a:r>
              <a:rPr lang="en-US" sz="1100" b="1" u="sng" dirty="0"/>
              <a:t>Simulation Modeling of a Ship Propulsion System in Waves for </a:t>
            </a:r>
            <a:r>
              <a:rPr lang="en-US" sz="1100" b="1" u="sng" dirty="0" smtClean="0"/>
              <a:t>Control </a:t>
            </a:r>
            <a:r>
              <a:rPr lang="en-US" sz="1100" b="1" u="sng" dirty="0"/>
              <a:t>Purposes</a:t>
            </a:r>
            <a:r>
              <a:rPr lang="en-US" sz="1100" dirty="0" smtClean="0"/>
              <a:t>,” JMSE </a:t>
            </a:r>
            <a:r>
              <a:rPr lang="en-US" sz="1100" dirty="0"/>
              <a:t>2022.</a:t>
            </a:r>
            <a:endParaRPr lang="en-GB" sz="11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dirty="0" smtClean="0">
              <a:solidFill>
                <a:srgbClr val="364DFA"/>
              </a:solidFill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3"/>
          <a:srcRect l="5081" t="2483" r="8167" b="5480"/>
          <a:stretch/>
        </p:blipFill>
        <p:spPr bwMode="auto">
          <a:xfrm>
            <a:off x="6092640" y="1625954"/>
            <a:ext cx="5542280" cy="4403725"/>
          </a:xfrm>
          <a:prstGeom prst="rect">
            <a:avLst/>
          </a:prstGeom>
          <a:ln w="127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11667" y="6226730"/>
            <a:ext cx="11512549" cy="36933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/>
              <a:t>The current research aims at implementing manoeuvring models in waves, on a VLCC (data available for comparisons)</a:t>
            </a:r>
          </a:p>
        </p:txBody>
      </p:sp>
    </p:spTree>
    <p:extLst>
      <p:ext uri="{BB962C8B-B14F-4D97-AF65-F5344CB8AC3E}">
        <p14:creationId xmlns:p14="http://schemas.microsoft.com/office/powerpoint/2010/main" val="26705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5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II. </a:t>
            </a:r>
            <a:r>
              <a:rPr lang="en-US" sz="2800" b="1" u="sng" dirty="0">
                <a:latin typeface="Calibri" panose="020F0502020204030204" pitchFamily="34" charset="0"/>
              </a:rPr>
              <a:t>Numerical model for the hull dynamics in waves</a:t>
            </a: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0" y="1086147"/>
            <a:ext cx="7915405" cy="18623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b="12656"/>
          <a:stretch/>
        </p:blipFill>
        <p:spPr>
          <a:xfrm>
            <a:off x="8454447" y="902922"/>
            <a:ext cx="3208867" cy="2193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9" y="3122115"/>
            <a:ext cx="3276600" cy="361336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909" y="3203488"/>
            <a:ext cx="2092369" cy="1360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0076448" y="4673160"/>
                <a:ext cx="1768192" cy="75533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it-IT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  <m:sup>
                          <m:r>
                            <a:rPr lang="en-US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it-IT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  <m:sup>
                          <m:r>
                            <a:rPr lang="en-US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it-IT" sz="1400" baseline="30000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r>
                  <a:rPr lang="en-US" sz="1400" baseline="30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it-IT" sz="1400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sub>
                      </m:sSub>
                      <m:sSubSup>
                        <m:sSubSupPr>
                          <m:ctrlPr>
                            <a:rPr lang="it-IT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  <m:sup>
                          <m:r>
                            <a:rPr lang="en-US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it-IT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 baseline="-2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𝑝𝑟𝑜𝑝</m:t>
                          </m:r>
                        </m:sub>
                        <m:sup>
                          <m:r>
                            <a:rPr lang="en-US" sz="1400" i="1" baseline="30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448" y="4673160"/>
                <a:ext cx="1768192" cy="755335"/>
              </a:xfrm>
              <a:prstGeom prst="rect">
                <a:avLst/>
              </a:prstGeom>
              <a:blipFill rotWithShape="0">
                <a:blip r:embed="rId6"/>
                <a:stretch>
                  <a:fillRect t="-3968" b="-238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/>
          <p:cNvCxnSpPr/>
          <p:nvPr/>
        </p:nvCxnSpPr>
        <p:spPr>
          <a:xfrm flipV="1">
            <a:off x="9033944" y="5003793"/>
            <a:ext cx="1011934" cy="84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831678" y="4343399"/>
            <a:ext cx="601133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831678" y="4664698"/>
            <a:ext cx="756888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8937509" y="5765790"/>
            <a:ext cx="1011934" cy="8467"/>
          </a:xfrm>
          <a:prstGeom prst="straightConnector1">
            <a:avLst/>
          </a:prstGeom>
          <a:ln>
            <a:solidFill>
              <a:srgbClr val="FF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9984233" y="5452324"/>
                <a:ext cx="1550873" cy="495649"/>
              </a:xfrm>
              <a:prstGeom prst="rect">
                <a:avLst/>
              </a:prstGeom>
              <a:ln>
                <a:solidFill>
                  <a:srgbClr val="FF01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33" y="5452324"/>
                <a:ext cx="1550873" cy="4956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1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131796" y="3266802"/>
            <a:ext cx="69003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Numerical model in time domain, 6DoF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So-called blended (or hybrid) numerical model for ship dynamics in wave: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The inertia, Froude-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Krylov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and restoring forces and moments are evaluated accounting for all the relevant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non-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linearities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Convolution integral approach for added mass and damping </a:t>
            </a:r>
            <a:r>
              <a:rPr lang="en-GB" dirty="0" smtClean="0"/>
              <a:t>effects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Linear diffraction and radiation forces and moments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33CC"/>
                </a:solidFill>
              </a:rPr>
              <a:t>Numerical modelling of propeller actions and ship resistance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Numerical modelling of ship rudder and manoeuvring actions</a:t>
            </a:r>
          </a:p>
        </p:txBody>
      </p:sp>
    </p:spTree>
    <p:extLst>
      <p:ext uri="{BB962C8B-B14F-4D97-AF65-F5344CB8AC3E}">
        <p14:creationId xmlns:p14="http://schemas.microsoft.com/office/powerpoint/2010/main" val="23166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6</a:t>
            </a:fld>
            <a:endParaRPr lang="fi-FI" dirty="0"/>
          </a:p>
        </p:txBody>
      </p:sp>
      <p:sp>
        <p:nvSpPr>
          <p:cNvPr id="4" name="Rettangolo 3"/>
          <p:cNvSpPr/>
          <p:nvPr/>
        </p:nvSpPr>
        <p:spPr>
          <a:xfrm>
            <a:off x="189470" y="2672547"/>
            <a:ext cx="4153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120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 </a:t>
            </a: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7857" y="928498"/>
            <a:ext cx="994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Numerical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modelling of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rudder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maneuvering actions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8998"/>
          <a:stretch/>
        </p:blipFill>
        <p:spPr>
          <a:xfrm>
            <a:off x="3416513" y="2323368"/>
            <a:ext cx="2000308" cy="20284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98121" y="1640227"/>
            <a:ext cx="3988271" cy="369332"/>
          </a:xfrm>
          <a:prstGeom prst="rect">
            <a:avLst/>
          </a:prstGeom>
          <a:noFill/>
          <a:ln w="19050">
            <a:solidFill>
              <a:srgbClr val="364DF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Non-linear model of ship manoeuvring </a:t>
            </a:r>
            <a:endParaRPr lang="en-GB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1836" r="7583"/>
          <a:stretch/>
        </p:blipFill>
        <p:spPr>
          <a:xfrm>
            <a:off x="5916263" y="2071237"/>
            <a:ext cx="5692559" cy="15448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949" y="3269138"/>
            <a:ext cx="2921317" cy="211308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3328" y="4816398"/>
            <a:ext cx="53934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GB" dirty="0" smtClean="0">
                <a:solidFill>
                  <a:srgbClr val="C00000"/>
                </a:solidFill>
              </a:rPr>
              <a:t>The MMG model </a:t>
            </a:r>
            <a:r>
              <a:rPr lang="en-US" dirty="0">
                <a:solidFill>
                  <a:srgbClr val="C00000"/>
                </a:solidFill>
              </a:rPr>
              <a:t>bases on the knowledge of pertinent experimental coefficients for the estimation of steering actions 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en-US" dirty="0" err="1">
                <a:solidFill>
                  <a:srgbClr val="FF0066"/>
                </a:solidFill>
              </a:rPr>
              <a:t>t</a:t>
            </a:r>
            <a:r>
              <a:rPr lang="en-US" baseline="-25000" dirty="0" err="1">
                <a:solidFill>
                  <a:srgbClr val="FF0066"/>
                </a:solidFill>
              </a:rPr>
              <a:t>r</a:t>
            </a:r>
            <a:r>
              <a:rPr lang="en-US" dirty="0">
                <a:solidFill>
                  <a:srgbClr val="FF0066"/>
                </a:solidFill>
              </a:rPr>
              <a:t>, a</a:t>
            </a:r>
            <a:r>
              <a:rPr lang="en-US" baseline="-25000" dirty="0">
                <a:solidFill>
                  <a:srgbClr val="FF0066"/>
                </a:solidFill>
              </a:rPr>
              <a:t>h</a:t>
            </a:r>
            <a:r>
              <a:rPr lang="en-US" dirty="0">
                <a:solidFill>
                  <a:srgbClr val="FF0066"/>
                </a:solidFill>
              </a:rPr>
              <a:t> and 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h</a:t>
            </a:r>
            <a:r>
              <a:rPr lang="en-US" dirty="0">
                <a:solidFill>
                  <a:srgbClr val="FF0066"/>
                </a:solidFill>
              </a:rPr>
              <a:t> are the coefficients representing the hydrodynamic interaction between </a:t>
            </a:r>
            <a:r>
              <a:rPr lang="en-US" dirty="0" smtClean="0">
                <a:solidFill>
                  <a:srgbClr val="FF0066"/>
                </a:solidFill>
              </a:rPr>
              <a:t>hull, rudder and propeller</a:t>
            </a:r>
            <a:endParaRPr lang="en-GB" dirty="0" smtClean="0">
              <a:solidFill>
                <a:srgbClr val="FF0066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II. </a:t>
            </a:r>
            <a:r>
              <a:rPr lang="en-US" sz="2800" b="1" u="sng" dirty="0">
                <a:latin typeface="Calibri" panose="020F0502020204030204" pitchFamily="34" charset="0"/>
              </a:rPr>
              <a:t>Numerical model for the hull dynamics in waves</a:t>
            </a: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t="32569" r="63418" b="52354"/>
          <a:stretch/>
        </p:blipFill>
        <p:spPr bwMode="auto">
          <a:xfrm>
            <a:off x="310551" y="2053196"/>
            <a:ext cx="3105962" cy="123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56576" r="59857" b="36091"/>
          <a:stretch/>
        </p:blipFill>
        <p:spPr bwMode="auto">
          <a:xfrm>
            <a:off x="189470" y="3338814"/>
            <a:ext cx="3309510" cy="60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42005" y="1640227"/>
            <a:ext cx="370139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MMG model for the steering actions </a:t>
            </a:r>
            <a:endParaRPr lang="en-GB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69330" r="62548" b="21135"/>
          <a:stretch/>
        </p:blipFill>
        <p:spPr bwMode="auto">
          <a:xfrm>
            <a:off x="273449" y="3942833"/>
            <a:ext cx="2870840" cy="77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5620140" y="4031568"/>
            <a:ext cx="6490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Only relevant derivatives are kept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Derivatives refer to yaw and sway 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     speed components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The manoeuvring in waves is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    implemented by the so-called </a:t>
            </a:r>
            <a:r>
              <a:rPr lang="it-IT" dirty="0" err="1" smtClean="0">
                <a:solidFill>
                  <a:srgbClr val="0070C0"/>
                </a:solidFill>
              </a:rPr>
              <a:t>direct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superposition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approach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The model accounts also for effects on roll due to manoeuvring</a:t>
            </a:r>
          </a:p>
        </p:txBody>
      </p:sp>
    </p:spTree>
    <p:extLst>
      <p:ext uri="{BB962C8B-B14F-4D97-AF65-F5344CB8AC3E}">
        <p14:creationId xmlns:p14="http://schemas.microsoft.com/office/powerpoint/2010/main" val="2263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7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405189" y="951639"/>
            <a:ext cx="1146732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Proposal for a novel modeling of maneuvering actions in waves:</a:t>
            </a:r>
          </a:p>
          <a:p>
            <a:pPr>
              <a:buSzPct val="71000"/>
            </a:pPr>
            <a:r>
              <a:rPr lang="it-IT" sz="22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200" b="1" dirty="0">
                <a:solidFill>
                  <a:srgbClr val="002060"/>
                </a:solidFill>
              </a:rPr>
              <a:t>Zero-delay decomposition of yaw and sway speed components within the time domain  </a:t>
            </a:r>
            <a:endParaRPr lang="en-GB" sz="2200" b="1" dirty="0" smtClean="0">
              <a:solidFill>
                <a:srgbClr val="002060"/>
              </a:solidFill>
            </a:endParaRPr>
          </a:p>
          <a:p>
            <a:pPr>
              <a:buSzPct val="71000"/>
            </a:pPr>
            <a:r>
              <a:rPr lang="en-GB" sz="2200" b="1" dirty="0">
                <a:solidFill>
                  <a:srgbClr val="002060"/>
                </a:solidFill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</a:rPr>
              <a:t>   simulation (</a:t>
            </a:r>
            <a:r>
              <a:rPr lang="en-US" sz="2200" b="1" dirty="0" smtClean="0">
                <a:solidFill>
                  <a:srgbClr val="002060"/>
                </a:solidFill>
              </a:rPr>
              <a:t>by combining the </a:t>
            </a:r>
            <a:r>
              <a:rPr lang="en-US" sz="2200" b="1" dirty="0">
                <a:solidFill>
                  <a:srgbClr val="002060"/>
                </a:solidFill>
              </a:rPr>
              <a:t>exponential smoothing </a:t>
            </a:r>
            <a:r>
              <a:rPr lang="en-US" sz="2200" b="1" dirty="0" smtClean="0">
                <a:solidFill>
                  <a:srgbClr val="002060"/>
                </a:solidFill>
              </a:rPr>
              <a:t>approach with a proper transfer function)</a:t>
            </a:r>
            <a:endParaRPr lang="en-GB" sz="22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SzPct val="71000"/>
            </a:pPr>
            <a:endParaRPr lang="en-US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397240"/>
            <a:ext cx="2921317" cy="2113086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II. </a:t>
            </a:r>
            <a:r>
              <a:rPr lang="en-US" sz="2800" b="1" u="sng" dirty="0">
                <a:latin typeface="Calibri" panose="020F0502020204030204" pitchFamily="34" charset="0"/>
              </a:rPr>
              <a:t>Numerical model for the hull dynamics in waves</a:t>
            </a: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3443" y="5697251"/>
            <a:ext cx="70529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Low frequency part is associated to manoeuvring coefficients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B050"/>
                </a:solidFill>
              </a:rPr>
              <a:t>High </a:t>
            </a:r>
            <a:r>
              <a:rPr lang="en-GB" sz="2000" dirty="0">
                <a:solidFill>
                  <a:srgbClr val="00B050"/>
                </a:solidFill>
              </a:rPr>
              <a:t>frequency part is associated to </a:t>
            </a:r>
            <a:r>
              <a:rPr lang="en-GB" sz="2000" dirty="0" err="1" smtClean="0">
                <a:solidFill>
                  <a:srgbClr val="00B050"/>
                </a:solidFill>
              </a:rPr>
              <a:t>seakeeping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rgbClr val="00B050"/>
                </a:solidFill>
              </a:rPr>
              <a:t>coefficients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/>
          <a:srcRect l="4020" r="2604"/>
          <a:stretch/>
        </p:blipFill>
        <p:spPr>
          <a:xfrm>
            <a:off x="8610884" y="4740934"/>
            <a:ext cx="3174986" cy="19126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l="10335" t="3941" r="6786" b="2126"/>
          <a:stretch/>
        </p:blipFill>
        <p:spPr>
          <a:xfrm>
            <a:off x="725711" y="2089513"/>
            <a:ext cx="6807422" cy="36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8336" y="6076420"/>
            <a:ext cx="2743200" cy="365125"/>
          </a:xfrm>
        </p:spPr>
        <p:txBody>
          <a:bodyPr/>
          <a:lstStyle/>
          <a:p>
            <a:fld id="{6DA0EBFB-66AD-43EB-9C42-D67457B14177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III. Case study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57918" r="32307" b="9984"/>
          <a:stretch/>
        </p:blipFill>
        <p:spPr bwMode="auto">
          <a:xfrm>
            <a:off x="83578" y="4314351"/>
            <a:ext cx="5699175" cy="250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3859" y="970775"/>
            <a:ext cx="11256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The KVLCC2 is a very large crude carrier developed by the KRISO towing tank for research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purposes.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3068" y="1435529"/>
            <a:ext cx="4877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 smtClean="0"/>
              <a:t>AVAILABLE INPUT DATA:</a:t>
            </a:r>
          </a:p>
          <a:p>
            <a:pPr marL="285750" indent="-285750"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63D"/>
                </a:solidFill>
              </a:rPr>
              <a:t>Hull lines</a:t>
            </a:r>
          </a:p>
          <a:p>
            <a:pPr marL="285750" indent="-285750"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Rudder and propeller geometry </a:t>
            </a:r>
          </a:p>
          <a:p>
            <a:pPr marL="285750" indent="-285750"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Propeller coefficient curves in still water</a:t>
            </a:r>
          </a:p>
          <a:p>
            <a:pPr marL="285750" indent="-285750"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Maneuvering derivatives in still water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FF"/>
                </a:solidFill>
              </a:rPr>
              <a:t>Steering action coefficients for the MMG </a:t>
            </a:r>
          </a:p>
          <a:p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smtClean="0">
                <a:solidFill>
                  <a:srgbClr val="FF00FF"/>
                </a:solidFill>
              </a:rPr>
              <a:t>    model in still water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/>
          <a:stretch/>
        </p:blipFill>
        <p:spPr bwMode="auto">
          <a:xfrm>
            <a:off x="8105712" y="1586197"/>
            <a:ext cx="4032765" cy="140717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6" t="31240" r="20791" b="34380"/>
          <a:stretch/>
        </p:blipFill>
        <p:spPr bwMode="auto">
          <a:xfrm>
            <a:off x="4912085" y="2001826"/>
            <a:ext cx="3113870" cy="1703369"/>
          </a:xfrm>
          <a:prstGeom prst="rect">
            <a:avLst/>
          </a:prstGeom>
          <a:noFill/>
          <a:ln w="19050">
            <a:solidFill>
              <a:srgbClr val="0086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35377" r="42295" b="11553"/>
          <a:stretch/>
        </p:blipFill>
        <p:spPr bwMode="auto">
          <a:xfrm>
            <a:off x="8112664" y="3077510"/>
            <a:ext cx="4068148" cy="3470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5006" r="3272"/>
          <a:stretch/>
        </p:blipFill>
        <p:spPr bwMode="auto">
          <a:xfrm>
            <a:off x="5891380" y="4079039"/>
            <a:ext cx="2117641" cy="162113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112664" y="3125741"/>
            <a:ext cx="1798868" cy="329757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0090755" y="3116410"/>
            <a:ext cx="1938828" cy="330691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9466998" y="6492436"/>
            <a:ext cx="233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https://www.simman2014.dk</a:t>
            </a:r>
          </a:p>
        </p:txBody>
      </p:sp>
    </p:spTree>
    <p:extLst>
      <p:ext uri="{BB962C8B-B14F-4D97-AF65-F5344CB8AC3E}">
        <p14:creationId xmlns:p14="http://schemas.microsoft.com/office/powerpoint/2010/main" val="2222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BFB-66AD-43EB-9C42-D67457B14177}" type="slidenum">
              <a:rPr lang="fi-FI" smtClean="0"/>
              <a:t>9</a:t>
            </a:fld>
            <a:endParaRPr lang="fi-FI" dirty="0"/>
          </a:p>
        </p:txBody>
      </p:sp>
      <p:sp>
        <p:nvSpPr>
          <p:cNvPr id="6" name="TextBox 6"/>
          <p:cNvSpPr txBox="1"/>
          <p:nvPr/>
        </p:nvSpPr>
        <p:spPr>
          <a:xfrm>
            <a:off x="1785976" y="312749"/>
            <a:ext cx="77768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1000"/>
            </a:pPr>
            <a:r>
              <a:rPr lang="en-US" sz="2800" b="1" dirty="0" smtClean="0">
                <a:latin typeface="Calibri" panose="020F0502020204030204" pitchFamily="34" charset="0"/>
              </a:rPr>
              <a:t>IV. Results</a:t>
            </a:r>
            <a:endParaRPr lang="en-US" sz="2800" b="1" u="sng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SzPct val="71000"/>
            </a:pPr>
            <a:endParaRPr lang="en-US" sz="2800" b="1" u="sng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t="26640" r="43826" b="14549"/>
          <a:stretch/>
        </p:blipFill>
        <p:spPr bwMode="auto">
          <a:xfrm>
            <a:off x="0" y="1202747"/>
            <a:ext cx="6466116" cy="56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3051" y="833415"/>
            <a:ext cx="1062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Turning </a:t>
            </a:r>
            <a:r>
              <a:rPr lang="en-US" dirty="0"/>
              <a:t>circle in head and beam waves to </a:t>
            </a:r>
            <a:r>
              <a:rPr lang="en-US" dirty="0" smtClean="0"/>
              <a:t>starboard side, rudder deflection 35°: direct superposition approach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6364516" y="1343800"/>
            <a:ext cx="536431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Still water simulation finely matches the experimental data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Regular wave simulations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of the turning circle appear sufficiently fine if we consider the following aspects: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Qualitative agreement of the turning radius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Qualitative agreement of the drifting directions, consistent with the wave directions (both in head and in beam waves)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An additional turn is observed compared to the experimental data, given the same simulation time</a:t>
            </a:r>
            <a:endParaRPr lang="en-GB" sz="2000" dirty="0"/>
          </a:p>
        </p:txBody>
      </p:sp>
      <p:sp>
        <p:nvSpPr>
          <p:cNvPr id="3" name="Freccia a destra 2"/>
          <p:cNvSpPr/>
          <p:nvPr/>
        </p:nvSpPr>
        <p:spPr>
          <a:xfrm>
            <a:off x="762000" y="3225800"/>
            <a:ext cx="668867" cy="3894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a destra 7"/>
          <p:cNvSpPr/>
          <p:nvPr/>
        </p:nvSpPr>
        <p:spPr>
          <a:xfrm rot="5400000">
            <a:off x="5005541" y="2599270"/>
            <a:ext cx="668867" cy="389467"/>
          </a:xfrm>
          <a:prstGeom prst="rightArrow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36579</TotalTime>
  <Words>1311</Words>
  <Application>Microsoft Office PowerPoint</Application>
  <PresentationFormat>Widescreen</PresentationFormat>
  <Paragraphs>161</Paragraphs>
  <Slides>15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Cambria Math</vt:lpstr>
      <vt:lpstr>DejaVu Sans</vt:lpstr>
      <vt:lpstr>Palatino Linotype</vt:lpstr>
      <vt:lpstr>Times New Roman</vt:lpstr>
      <vt:lpstr>Wingdings</vt:lpstr>
      <vt:lpstr>Office Theme</vt:lpstr>
      <vt:lpstr>On the development of a ship simulation model for maneuvering tasks in waves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Estimations of Ship Motions during Maneuvering Tasks in Irregular Seas</dc:title>
  <dc:creator>Maria WA. Acanfora</dc:creator>
  <cp:lastModifiedBy>maria acanfora</cp:lastModifiedBy>
  <cp:revision>247</cp:revision>
  <cp:lastPrinted>2022-06-13T08:50:47Z</cp:lastPrinted>
  <dcterms:created xsi:type="dcterms:W3CDTF">2016-06-06T07:50:52Z</dcterms:created>
  <dcterms:modified xsi:type="dcterms:W3CDTF">2022-06-13T15:32:24Z</dcterms:modified>
</cp:coreProperties>
</file>