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4"/>
  </p:sldMasterIdLst>
  <p:notesMasterIdLst>
    <p:notesMasterId r:id="rId33"/>
  </p:notesMasterIdLst>
  <p:sldIdLst>
    <p:sldId id="312" r:id="rId5"/>
    <p:sldId id="329" r:id="rId6"/>
    <p:sldId id="332" r:id="rId7"/>
    <p:sldId id="307" r:id="rId8"/>
    <p:sldId id="331" r:id="rId9"/>
    <p:sldId id="265" r:id="rId10"/>
    <p:sldId id="258" r:id="rId11"/>
    <p:sldId id="334" r:id="rId12"/>
    <p:sldId id="333" r:id="rId13"/>
    <p:sldId id="264" r:id="rId14"/>
    <p:sldId id="261" r:id="rId15"/>
    <p:sldId id="317" r:id="rId16"/>
    <p:sldId id="262" r:id="rId17"/>
    <p:sldId id="263" r:id="rId18"/>
    <p:sldId id="257" r:id="rId19"/>
    <p:sldId id="259" r:id="rId20"/>
    <p:sldId id="295" r:id="rId21"/>
    <p:sldId id="277" r:id="rId22"/>
    <p:sldId id="269" r:id="rId23"/>
    <p:sldId id="323" r:id="rId24"/>
    <p:sldId id="299" r:id="rId25"/>
    <p:sldId id="286" r:id="rId26"/>
    <p:sldId id="308" r:id="rId27"/>
    <p:sldId id="314" r:id="rId28"/>
    <p:sldId id="290" r:id="rId29"/>
    <p:sldId id="328" r:id="rId30"/>
    <p:sldId id="327" r:id="rId31"/>
    <p:sldId id="330"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B6835B8A-201A-4EE4-877E-2C10C44653ED}">
          <p14:sldIdLst>
            <p14:sldId id="312"/>
          </p14:sldIdLst>
        </p14:section>
        <p14:section name="Sezione di riepilogo" id="{635B87EA-3CA3-4E90-B7A8-488238639F99}">
          <p14:sldIdLst>
            <p14:sldId id="329"/>
          </p14:sldIdLst>
        </p14:section>
        <p14:section name="Sezione 1" id="{6E9AC3CA-EF3B-4CAA-A224-491C7410E47B}">
          <p14:sldIdLst>
            <p14:sldId id="332"/>
            <p14:sldId id="307"/>
            <p14:sldId id="331"/>
          </p14:sldIdLst>
        </p14:section>
        <p14:section name="Sezione 2" id="{66484FC0-070F-457E-B807-0467574957C6}">
          <p14:sldIdLst>
            <p14:sldId id="265"/>
            <p14:sldId id="258"/>
            <p14:sldId id="334"/>
            <p14:sldId id="333"/>
          </p14:sldIdLst>
        </p14:section>
        <p14:section name="Sezione 1" id="{FCB424AC-8C79-4B08-BDEA-27D36FA8B79F}">
          <p14:sldIdLst>
            <p14:sldId id="264"/>
            <p14:sldId id="261"/>
            <p14:sldId id="317"/>
            <p14:sldId id="262"/>
          </p14:sldIdLst>
        </p14:section>
        <p14:section name="Sezione 4" id="{FF20D685-C978-4165-B5BE-F9D78602A7E5}">
          <p14:sldIdLst>
            <p14:sldId id="263"/>
            <p14:sldId id="257"/>
            <p14:sldId id="259"/>
            <p14:sldId id="295"/>
          </p14:sldIdLst>
        </p14:section>
        <p14:section name="Sezione 5" id="{4CFD4D62-A855-4172-AAF1-A54C42885779}">
          <p14:sldIdLst>
            <p14:sldId id="277"/>
            <p14:sldId id="269"/>
            <p14:sldId id="323"/>
            <p14:sldId id="299"/>
          </p14:sldIdLst>
        </p14:section>
        <p14:section name="Sezione 6" id="{4BE60FAA-EB02-460F-B930-F2CFB13FF140}">
          <p14:sldIdLst>
            <p14:sldId id="286"/>
            <p14:sldId id="308"/>
            <p14:sldId id="314"/>
            <p14:sldId id="290"/>
            <p14:sldId id="328"/>
            <p14:sldId id="327"/>
          </p14:sldIdLst>
        </p14:section>
        <p14:section name="Sezione 8" id="{73E4DF52-AD80-4DE8-8CD8-5FE59967BD68}">
          <p14:sldIdLst>
            <p14:sldId id="33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6874A-449F-4070-B547-839059C07CE9}" v="766" dt="2022-06-10T14:58:49.79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69724" autoAdjust="0"/>
  </p:normalViewPr>
  <p:slideViewPr>
    <p:cSldViewPr snapToGrid="0">
      <p:cViewPr varScale="1">
        <p:scale>
          <a:sx n="60" d="100"/>
          <a:sy n="60" d="100"/>
        </p:scale>
        <p:origin x="994"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GIA MOCERINO" userId="d902599e-a470-4f77-902c-cce9a06ebd33" providerId="ADAL" clId="{54B6874A-449F-4070-B547-839059C07CE9}"/>
    <pc:docChg chg="undo custSel addSld delSld modSld sldOrd modSection">
      <pc:chgData name="LUIGIA MOCERINO" userId="d902599e-a470-4f77-902c-cce9a06ebd33" providerId="ADAL" clId="{54B6874A-449F-4070-B547-839059C07CE9}" dt="2022-06-10T14:59:43.592" v="1049" actId="1076"/>
      <pc:docMkLst>
        <pc:docMk/>
      </pc:docMkLst>
      <pc:sldChg chg="addSp delSp modSp mod">
        <pc:chgData name="LUIGIA MOCERINO" userId="d902599e-a470-4f77-902c-cce9a06ebd33" providerId="ADAL" clId="{54B6874A-449F-4070-B547-839059C07CE9}" dt="2022-06-10T12:51:14.194" v="589" actId="14100"/>
        <pc:sldMkLst>
          <pc:docMk/>
          <pc:sldMk cId="3638123423" sldId="259"/>
        </pc:sldMkLst>
        <pc:graphicFrameChg chg="add mod">
          <ac:chgData name="LUIGIA MOCERINO" userId="d902599e-a470-4f77-902c-cce9a06ebd33" providerId="ADAL" clId="{54B6874A-449F-4070-B547-839059C07CE9}" dt="2022-06-10T12:51:14.194" v="589" actId="14100"/>
          <ac:graphicFrameMkLst>
            <pc:docMk/>
            <pc:sldMk cId="3638123423" sldId="259"/>
            <ac:graphicFrameMk id="9" creationId="{00000000-0008-0000-0000-000005000000}"/>
          </ac:graphicFrameMkLst>
        </pc:graphicFrameChg>
        <pc:graphicFrameChg chg="add mod">
          <ac:chgData name="LUIGIA MOCERINO" userId="d902599e-a470-4f77-902c-cce9a06ebd33" providerId="ADAL" clId="{54B6874A-449F-4070-B547-839059C07CE9}" dt="2022-06-10T12:51:10.336" v="588" actId="14100"/>
          <ac:graphicFrameMkLst>
            <pc:docMk/>
            <pc:sldMk cId="3638123423" sldId="259"/>
            <ac:graphicFrameMk id="10" creationId="{00000000-0008-0000-0000-000006000000}"/>
          </ac:graphicFrameMkLst>
        </pc:graphicFrameChg>
        <pc:graphicFrameChg chg="del">
          <ac:chgData name="LUIGIA MOCERINO" userId="d902599e-a470-4f77-902c-cce9a06ebd33" providerId="ADAL" clId="{54B6874A-449F-4070-B547-839059C07CE9}" dt="2022-06-10T12:47:59.489" v="533" actId="478"/>
          <ac:graphicFrameMkLst>
            <pc:docMk/>
            <pc:sldMk cId="3638123423" sldId="259"/>
            <ac:graphicFrameMk id="14" creationId="{6CC327ED-CE4F-4753-A254-D9B6F4F4806C}"/>
          </ac:graphicFrameMkLst>
        </pc:graphicFrameChg>
        <pc:graphicFrameChg chg="del">
          <ac:chgData name="LUIGIA MOCERINO" userId="d902599e-a470-4f77-902c-cce9a06ebd33" providerId="ADAL" clId="{54B6874A-449F-4070-B547-839059C07CE9}" dt="2022-06-10T12:48:01.055" v="534" actId="478"/>
          <ac:graphicFrameMkLst>
            <pc:docMk/>
            <pc:sldMk cId="3638123423" sldId="259"/>
            <ac:graphicFrameMk id="15" creationId="{79D8BC15-69CF-469D-A1E5-106A8AEE3C87}"/>
          </ac:graphicFrameMkLst>
        </pc:graphicFrameChg>
      </pc:sldChg>
      <pc:sldChg chg="modSp mod">
        <pc:chgData name="LUIGIA MOCERINO" userId="d902599e-a470-4f77-902c-cce9a06ebd33" providerId="ADAL" clId="{54B6874A-449F-4070-B547-839059C07CE9}" dt="2022-06-10T14:59:43.592" v="1049" actId="1076"/>
        <pc:sldMkLst>
          <pc:docMk/>
          <pc:sldMk cId="495050066" sldId="261"/>
        </pc:sldMkLst>
        <pc:spChg chg="mod">
          <ac:chgData name="LUIGIA MOCERINO" userId="d902599e-a470-4f77-902c-cce9a06ebd33" providerId="ADAL" clId="{54B6874A-449F-4070-B547-839059C07CE9}" dt="2022-06-10T14:59:43.592" v="1049" actId="1076"/>
          <ac:spMkLst>
            <pc:docMk/>
            <pc:sldMk cId="495050066" sldId="261"/>
            <ac:spMk id="5" creationId="{E0A5AB13-D267-1E00-3B7E-4E770BC06399}"/>
          </ac:spMkLst>
        </pc:spChg>
      </pc:sldChg>
      <pc:sldChg chg="modSp mod">
        <pc:chgData name="LUIGIA MOCERINO" userId="d902599e-a470-4f77-902c-cce9a06ebd33" providerId="ADAL" clId="{54B6874A-449F-4070-B547-839059C07CE9}" dt="2022-06-10T12:43:12.316" v="530" actId="2166"/>
        <pc:sldMkLst>
          <pc:docMk/>
          <pc:sldMk cId="1812040971" sldId="262"/>
        </pc:sldMkLst>
        <pc:graphicFrameChg chg="modGraphic">
          <ac:chgData name="LUIGIA MOCERINO" userId="d902599e-a470-4f77-902c-cce9a06ebd33" providerId="ADAL" clId="{54B6874A-449F-4070-B547-839059C07CE9}" dt="2022-06-10T12:43:12.316" v="530" actId="2166"/>
          <ac:graphicFrameMkLst>
            <pc:docMk/>
            <pc:sldMk cId="1812040971" sldId="262"/>
            <ac:graphicFrameMk id="2" creationId="{F8C8DB5F-108E-4F90-F238-3795DBCE6B39}"/>
          </ac:graphicFrameMkLst>
        </pc:graphicFrameChg>
      </pc:sldChg>
      <pc:sldChg chg="addSp delSp modSp mod modAnim">
        <pc:chgData name="LUIGIA MOCERINO" userId="d902599e-a470-4f77-902c-cce9a06ebd33" providerId="ADAL" clId="{54B6874A-449F-4070-B547-839059C07CE9}" dt="2022-06-10T12:52:19.743" v="592" actId="1076"/>
        <pc:sldMkLst>
          <pc:docMk/>
          <pc:sldMk cId="2866973380" sldId="269"/>
        </pc:sldMkLst>
        <pc:spChg chg="mod">
          <ac:chgData name="LUIGIA MOCERINO" userId="d902599e-a470-4f77-902c-cce9a06ebd33" providerId="ADAL" clId="{54B6874A-449F-4070-B547-839059C07CE9}" dt="2022-06-10T12:40:27.544" v="495" actId="1076"/>
          <ac:spMkLst>
            <pc:docMk/>
            <pc:sldMk cId="2866973380" sldId="269"/>
            <ac:spMk id="3" creationId="{00000000-0000-0000-0000-000000000000}"/>
          </ac:spMkLst>
        </pc:spChg>
        <pc:spChg chg="add mod">
          <ac:chgData name="LUIGIA MOCERINO" userId="d902599e-a470-4f77-902c-cce9a06ebd33" providerId="ADAL" clId="{54B6874A-449F-4070-B547-839059C07CE9}" dt="2022-06-10T12:52:01.389" v="590" actId="1076"/>
          <ac:spMkLst>
            <pc:docMk/>
            <pc:sldMk cId="2866973380" sldId="269"/>
            <ac:spMk id="5" creationId="{19CAEAA2-B507-1A6B-18C0-59AB9CBC84FB}"/>
          </ac:spMkLst>
        </pc:spChg>
        <pc:spChg chg="add mod">
          <ac:chgData name="LUIGIA MOCERINO" userId="d902599e-a470-4f77-902c-cce9a06ebd33" providerId="ADAL" clId="{54B6874A-449F-4070-B547-839059C07CE9}" dt="2022-06-10T12:41:59.603" v="521" actId="1076"/>
          <ac:spMkLst>
            <pc:docMk/>
            <pc:sldMk cId="2866973380" sldId="269"/>
            <ac:spMk id="6" creationId="{D08B0968-0D1C-472B-CF5F-29F91EF9A99A}"/>
          </ac:spMkLst>
        </pc:spChg>
        <pc:spChg chg="add del mod">
          <ac:chgData name="LUIGIA MOCERINO" userId="d902599e-a470-4f77-902c-cce9a06ebd33" providerId="ADAL" clId="{54B6874A-449F-4070-B547-839059C07CE9}" dt="2022-06-10T12:29:52.694" v="318"/>
          <ac:spMkLst>
            <pc:docMk/>
            <pc:sldMk cId="2866973380" sldId="269"/>
            <ac:spMk id="13" creationId="{11BC66A4-8E2F-0D7F-2D11-0A4729BFFBC3}"/>
          </ac:spMkLst>
        </pc:spChg>
        <pc:spChg chg="add mod">
          <ac:chgData name="LUIGIA MOCERINO" userId="d902599e-a470-4f77-902c-cce9a06ebd33" providerId="ADAL" clId="{54B6874A-449F-4070-B547-839059C07CE9}" dt="2022-06-10T12:52:19.743" v="592" actId="1076"/>
          <ac:spMkLst>
            <pc:docMk/>
            <pc:sldMk cId="2866973380" sldId="269"/>
            <ac:spMk id="24" creationId="{82081DD0-5AFD-9598-C588-59BE32C1B1AB}"/>
          </ac:spMkLst>
        </pc:spChg>
        <pc:spChg chg="add mod">
          <ac:chgData name="LUIGIA MOCERINO" userId="d902599e-a470-4f77-902c-cce9a06ebd33" providerId="ADAL" clId="{54B6874A-449F-4070-B547-839059C07CE9}" dt="2022-06-10T12:42:06.009" v="523" actId="1076"/>
          <ac:spMkLst>
            <pc:docMk/>
            <pc:sldMk cId="2866973380" sldId="269"/>
            <ac:spMk id="25" creationId="{63586647-FBA4-1693-2F8F-D3FBCDB18441}"/>
          </ac:spMkLst>
        </pc:spChg>
        <pc:spChg chg="add mod">
          <ac:chgData name="LUIGIA MOCERINO" userId="d902599e-a470-4f77-902c-cce9a06ebd33" providerId="ADAL" clId="{54B6874A-449F-4070-B547-839059C07CE9}" dt="2022-06-10T12:42:12.425" v="524" actId="1076"/>
          <ac:spMkLst>
            <pc:docMk/>
            <pc:sldMk cId="2866973380" sldId="269"/>
            <ac:spMk id="29" creationId="{7F1CA179-9DA2-212C-FDD1-DD6DD9EF2F30}"/>
          </ac:spMkLst>
        </pc:spChg>
        <pc:spChg chg="add mod">
          <ac:chgData name="LUIGIA MOCERINO" userId="d902599e-a470-4f77-902c-cce9a06ebd33" providerId="ADAL" clId="{54B6874A-449F-4070-B547-839059C07CE9}" dt="2022-06-10T12:42:15.262" v="525" actId="1076"/>
          <ac:spMkLst>
            <pc:docMk/>
            <pc:sldMk cId="2866973380" sldId="269"/>
            <ac:spMk id="30" creationId="{2FD7197B-6AC1-EF5C-2507-15C609A69B6E}"/>
          </ac:spMkLst>
        </pc:spChg>
        <pc:spChg chg="add mod">
          <ac:chgData name="LUIGIA MOCERINO" userId="d902599e-a470-4f77-902c-cce9a06ebd33" providerId="ADAL" clId="{54B6874A-449F-4070-B547-839059C07CE9}" dt="2022-06-10T12:42:02.656" v="522" actId="1076"/>
          <ac:spMkLst>
            <pc:docMk/>
            <pc:sldMk cId="2866973380" sldId="269"/>
            <ac:spMk id="40" creationId="{B5487851-88CD-7501-CD5C-BBE889016BC5}"/>
          </ac:spMkLst>
        </pc:spChg>
        <pc:spChg chg="add del mod">
          <ac:chgData name="LUIGIA MOCERINO" userId="d902599e-a470-4f77-902c-cce9a06ebd33" providerId="ADAL" clId="{54B6874A-449F-4070-B547-839059C07CE9}" dt="2022-06-10T12:41:30.106" v="515" actId="478"/>
          <ac:spMkLst>
            <pc:docMk/>
            <pc:sldMk cId="2866973380" sldId="269"/>
            <ac:spMk id="54" creationId="{2C5C6576-ACA7-91EE-E4E9-3F49B118CD38}"/>
          </ac:spMkLst>
        </pc:spChg>
        <pc:graphicFrameChg chg="mod">
          <ac:chgData name="LUIGIA MOCERINO" userId="d902599e-a470-4f77-902c-cce9a06ebd33" providerId="ADAL" clId="{54B6874A-449F-4070-B547-839059C07CE9}" dt="2022-06-10T12:40:24.139" v="494" actId="1076"/>
          <ac:graphicFrameMkLst>
            <pc:docMk/>
            <pc:sldMk cId="2866973380" sldId="269"/>
            <ac:graphicFrameMk id="2" creationId="{34542266-5B05-4DAE-83A8-978CBA285FFD}"/>
          </ac:graphicFrameMkLst>
        </pc:graphicFrameChg>
        <pc:picChg chg="mod">
          <ac:chgData name="LUIGIA MOCERINO" userId="d902599e-a470-4f77-902c-cce9a06ebd33" providerId="ADAL" clId="{54B6874A-449F-4070-B547-839059C07CE9}" dt="2022-06-10T12:40:24.139" v="494" actId="1076"/>
          <ac:picMkLst>
            <pc:docMk/>
            <pc:sldMk cId="2866973380" sldId="269"/>
            <ac:picMk id="4" creationId="{5F3E413B-CCF1-D2B7-B36B-F8B2852337B8}"/>
          </ac:picMkLst>
        </pc:picChg>
        <pc:picChg chg="mod">
          <ac:chgData name="LUIGIA MOCERINO" userId="d902599e-a470-4f77-902c-cce9a06ebd33" providerId="ADAL" clId="{54B6874A-449F-4070-B547-839059C07CE9}" dt="2022-06-10T12:40:24.139" v="494" actId="1076"/>
          <ac:picMkLst>
            <pc:docMk/>
            <pc:sldMk cId="2866973380" sldId="269"/>
            <ac:picMk id="8" creationId="{AE491DAD-1B79-0C98-F11F-8D59E7D691FF}"/>
          </ac:picMkLst>
        </pc:picChg>
        <pc:picChg chg="mod">
          <ac:chgData name="LUIGIA MOCERINO" userId="d902599e-a470-4f77-902c-cce9a06ebd33" providerId="ADAL" clId="{54B6874A-449F-4070-B547-839059C07CE9}" dt="2022-06-10T12:40:24.139" v="494" actId="1076"/>
          <ac:picMkLst>
            <pc:docMk/>
            <pc:sldMk cId="2866973380" sldId="269"/>
            <ac:picMk id="10" creationId="{28F9E17B-112A-750A-6D1C-910209113B2E}"/>
          </ac:picMkLst>
        </pc:picChg>
        <pc:picChg chg="mod">
          <ac:chgData name="LUIGIA MOCERINO" userId="d902599e-a470-4f77-902c-cce9a06ebd33" providerId="ADAL" clId="{54B6874A-449F-4070-B547-839059C07CE9}" dt="2022-06-10T12:40:24.139" v="494" actId="1076"/>
          <ac:picMkLst>
            <pc:docMk/>
            <pc:sldMk cId="2866973380" sldId="269"/>
            <ac:picMk id="11" creationId="{3DDDFBA3-9BA9-0C1B-D9F1-CE5800872AD9}"/>
          </ac:picMkLst>
        </pc:picChg>
        <pc:picChg chg="mod">
          <ac:chgData name="LUIGIA MOCERINO" userId="d902599e-a470-4f77-902c-cce9a06ebd33" providerId="ADAL" clId="{54B6874A-449F-4070-B547-839059C07CE9}" dt="2022-06-10T12:40:24.139" v="494" actId="1076"/>
          <ac:picMkLst>
            <pc:docMk/>
            <pc:sldMk cId="2866973380" sldId="269"/>
            <ac:picMk id="12" creationId="{415B1B58-CF7A-9BEE-7E03-001E843A143B}"/>
          </ac:picMkLst>
        </pc:picChg>
        <pc:cxnChg chg="add mod">
          <ac:chgData name="LUIGIA MOCERINO" userId="d902599e-a470-4f77-902c-cce9a06ebd33" providerId="ADAL" clId="{54B6874A-449F-4070-B547-839059C07CE9}" dt="2022-06-10T12:52:01.389" v="590" actId="1076"/>
          <ac:cxnSpMkLst>
            <pc:docMk/>
            <pc:sldMk cId="2866973380" sldId="269"/>
            <ac:cxnSpMk id="15" creationId="{E6EF0175-8957-004F-2111-CBA497BA7785}"/>
          </ac:cxnSpMkLst>
        </pc:cxnChg>
        <pc:cxnChg chg="add mod">
          <ac:chgData name="LUIGIA MOCERINO" userId="d902599e-a470-4f77-902c-cce9a06ebd33" providerId="ADAL" clId="{54B6874A-449F-4070-B547-839059C07CE9}" dt="2022-06-10T12:42:12.425" v="524" actId="1076"/>
          <ac:cxnSpMkLst>
            <pc:docMk/>
            <pc:sldMk cId="2866973380" sldId="269"/>
            <ac:cxnSpMk id="26" creationId="{7CE334EA-A7D9-BEF0-7E10-777EC13303CB}"/>
          </ac:cxnSpMkLst>
        </pc:cxnChg>
        <pc:cxnChg chg="add mod">
          <ac:chgData name="LUIGIA MOCERINO" userId="d902599e-a470-4f77-902c-cce9a06ebd33" providerId="ADAL" clId="{54B6874A-449F-4070-B547-839059C07CE9}" dt="2022-06-10T12:42:02.656" v="522" actId="1076"/>
          <ac:cxnSpMkLst>
            <pc:docMk/>
            <pc:sldMk cId="2866973380" sldId="269"/>
            <ac:cxnSpMk id="37" creationId="{4D944709-1E06-7DE8-6577-DE18322DFD80}"/>
          </ac:cxnSpMkLst>
        </pc:cxnChg>
        <pc:cxnChg chg="add mod">
          <ac:chgData name="LUIGIA MOCERINO" userId="d902599e-a470-4f77-902c-cce9a06ebd33" providerId="ADAL" clId="{54B6874A-449F-4070-B547-839059C07CE9}" dt="2022-06-10T12:42:06.009" v="523" actId="1076"/>
          <ac:cxnSpMkLst>
            <pc:docMk/>
            <pc:sldMk cId="2866973380" sldId="269"/>
            <ac:cxnSpMk id="44" creationId="{807FD16A-A4C5-375D-DB94-0DAF1D43FFDC}"/>
          </ac:cxnSpMkLst>
        </pc:cxnChg>
        <pc:cxnChg chg="add mod">
          <ac:chgData name="LUIGIA MOCERINO" userId="d902599e-a470-4f77-902c-cce9a06ebd33" providerId="ADAL" clId="{54B6874A-449F-4070-B547-839059C07CE9}" dt="2022-06-10T12:52:06.302" v="591" actId="14100"/>
          <ac:cxnSpMkLst>
            <pc:docMk/>
            <pc:sldMk cId="2866973380" sldId="269"/>
            <ac:cxnSpMk id="45" creationId="{CEBADC6F-D1A5-D974-CBAF-7837469303D5}"/>
          </ac:cxnSpMkLst>
        </pc:cxnChg>
        <pc:cxnChg chg="add del mod">
          <ac:chgData name="LUIGIA MOCERINO" userId="d902599e-a470-4f77-902c-cce9a06ebd33" providerId="ADAL" clId="{54B6874A-449F-4070-B547-839059C07CE9}" dt="2022-06-10T12:41:13.321" v="510" actId="478"/>
          <ac:cxnSpMkLst>
            <pc:docMk/>
            <pc:sldMk cId="2866973380" sldId="269"/>
            <ac:cxnSpMk id="52" creationId="{7FF42C85-D8CD-3371-D385-4D7DA03AD105}"/>
          </ac:cxnSpMkLst>
        </pc:cxnChg>
        <pc:cxnChg chg="add del mod">
          <ac:chgData name="LUIGIA MOCERINO" userId="d902599e-a470-4f77-902c-cce9a06ebd33" providerId="ADAL" clId="{54B6874A-449F-4070-B547-839059C07CE9}" dt="2022-06-10T12:41:14.686" v="511" actId="478"/>
          <ac:cxnSpMkLst>
            <pc:docMk/>
            <pc:sldMk cId="2866973380" sldId="269"/>
            <ac:cxnSpMk id="53" creationId="{A3EA156C-C374-0A2F-E3A5-041CCA232BFD}"/>
          </ac:cxnSpMkLst>
        </pc:cxnChg>
      </pc:sldChg>
      <pc:sldChg chg="modSp">
        <pc:chgData name="LUIGIA MOCERINO" userId="d902599e-a470-4f77-902c-cce9a06ebd33" providerId="ADAL" clId="{54B6874A-449F-4070-B547-839059C07CE9}" dt="2022-06-10T14:54:47.945" v="593" actId="113"/>
        <pc:sldMkLst>
          <pc:docMk/>
          <pc:sldMk cId="2462995561" sldId="307"/>
        </pc:sldMkLst>
        <pc:spChg chg="mod">
          <ac:chgData name="LUIGIA MOCERINO" userId="d902599e-a470-4f77-902c-cce9a06ebd33" providerId="ADAL" clId="{54B6874A-449F-4070-B547-839059C07CE9}" dt="2022-06-10T14:54:47.945" v="593" actId="113"/>
          <ac:spMkLst>
            <pc:docMk/>
            <pc:sldMk cId="2462995561" sldId="307"/>
            <ac:spMk id="4" creationId="{00000000-0000-0000-0000-000000000000}"/>
          </ac:spMkLst>
        </pc:spChg>
      </pc:sldChg>
      <pc:sldChg chg="modSp mod">
        <pc:chgData name="LUIGIA MOCERINO" userId="d902599e-a470-4f77-902c-cce9a06ebd33" providerId="ADAL" clId="{54B6874A-449F-4070-B547-839059C07CE9}" dt="2022-06-10T12:27:47.600" v="296" actId="1076"/>
        <pc:sldMkLst>
          <pc:docMk/>
          <pc:sldMk cId="602981369" sldId="308"/>
        </pc:sldMkLst>
        <pc:spChg chg="mod">
          <ac:chgData name="LUIGIA MOCERINO" userId="d902599e-a470-4f77-902c-cce9a06ebd33" providerId="ADAL" clId="{54B6874A-449F-4070-B547-839059C07CE9}" dt="2022-06-10T12:27:47.600" v="296" actId="1076"/>
          <ac:spMkLst>
            <pc:docMk/>
            <pc:sldMk cId="602981369" sldId="308"/>
            <ac:spMk id="2" creationId="{00000000-0000-0000-0000-000000000000}"/>
          </ac:spMkLst>
        </pc:spChg>
      </pc:sldChg>
      <pc:sldChg chg="addSp delSp modSp">
        <pc:chgData name="LUIGIA MOCERINO" userId="d902599e-a470-4f77-902c-cce9a06ebd33" providerId="ADAL" clId="{54B6874A-449F-4070-B547-839059C07CE9}" dt="2022-06-10T12:25:35.223" v="280"/>
        <pc:sldMkLst>
          <pc:docMk/>
          <pc:sldMk cId="1369513789" sldId="312"/>
        </pc:sldMkLst>
        <pc:picChg chg="add del mod">
          <ac:chgData name="LUIGIA MOCERINO" userId="d902599e-a470-4f77-902c-cce9a06ebd33" providerId="ADAL" clId="{54B6874A-449F-4070-B547-839059C07CE9}" dt="2022-06-10T12:25:35.223" v="280"/>
          <ac:picMkLst>
            <pc:docMk/>
            <pc:sldMk cId="1369513789" sldId="312"/>
            <ac:picMk id="13" creationId="{2BABBF29-493E-AE47-B951-2ED8671A7E52}"/>
          </ac:picMkLst>
        </pc:picChg>
      </pc:sldChg>
      <pc:sldChg chg="addSp modSp mod">
        <pc:chgData name="LUIGIA MOCERINO" userId="d902599e-a470-4f77-902c-cce9a06ebd33" providerId="ADAL" clId="{54B6874A-449F-4070-B547-839059C07CE9}" dt="2022-06-10T12:26:25.867" v="294" actId="1076"/>
        <pc:sldMkLst>
          <pc:docMk/>
          <pc:sldMk cId="1113249345" sldId="330"/>
        </pc:sldMkLst>
        <pc:spChg chg="mod">
          <ac:chgData name="LUIGIA MOCERINO" userId="d902599e-a470-4f77-902c-cce9a06ebd33" providerId="ADAL" clId="{54B6874A-449F-4070-B547-839059C07CE9}" dt="2022-06-10T12:26:25.867" v="294" actId="1076"/>
          <ac:spMkLst>
            <pc:docMk/>
            <pc:sldMk cId="1113249345" sldId="330"/>
            <ac:spMk id="7" creationId="{CD8A6C5A-E698-7C0C-7214-D5703568FAD4}"/>
          </ac:spMkLst>
        </pc:spChg>
        <pc:spChg chg="add mod">
          <ac:chgData name="LUIGIA MOCERINO" userId="d902599e-a470-4f77-902c-cce9a06ebd33" providerId="ADAL" clId="{54B6874A-449F-4070-B547-839059C07CE9}" dt="2022-06-10T12:26:25.867" v="294" actId="1076"/>
          <ac:spMkLst>
            <pc:docMk/>
            <pc:sldMk cId="1113249345" sldId="330"/>
            <ac:spMk id="8" creationId="{B062DCE2-37FB-1FBB-D6F5-065C44845642}"/>
          </ac:spMkLst>
        </pc:spChg>
        <pc:picChg chg="add mod">
          <ac:chgData name="LUIGIA MOCERINO" userId="d902599e-a470-4f77-902c-cce9a06ebd33" providerId="ADAL" clId="{54B6874A-449F-4070-B547-839059C07CE9}" dt="2022-06-10T12:26:25.867" v="294" actId="1076"/>
          <ac:picMkLst>
            <pc:docMk/>
            <pc:sldMk cId="1113249345" sldId="330"/>
            <ac:picMk id="6" creationId="{6CC7D797-2F1A-751B-74F6-AE90397BB5B6}"/>
          </ac:picMkLst>
        </pc:picChg>
      </pc:sldChg>
      <pc:sldChg chg="modSp">
        <pc:chgData name="LUIGIA MOCERINO" userId="d902599e-a470-4f77-902c-cce9a06ebd33" providerId="ADAL" clId="{54B6874A-449F-4070-B547-839059C07CE9}" dt="2022-06-10T14:54:56.379" v="598" actId="6549"/>
        <pc:sldMkLst>
          <pc:docMk/>
          <pc:sldMk cId="2196322862" sldId="331"/>
        </pc:sldMkLst>
        <pc:spChg chg="mod">
          <ac:chgData name="LUIGIA MOCERINO" userId="d902599e-a470-4f77-902c-cce9a06ebd33" providerId="ADAL" clId="{54B6874A-449F-4070-B547-839059C07CE9}" dt="2022-06-10T14:54:56.379" v="598" actId="6549"/>
          <ac:spMkLst>
            <pc:docMk/>
            <pc:sldMk cId="2196322862" sldId="331"/>
            <ac:spMk id="4" creationId="{00000000-0000-0000-0000-000000000000}"/>
          </ac:spMkLst>
        </pc:spChg>
      </pc:sldChg>
      <pc:sldChg chg="addSp delSp modSp new mod modAnim">
        <pc:chgData name="LUIGIA MOCERINO" userId="d902599e-a470-4f77-902c-cce9a06ebd33" providerId="ADAL" clId="{54B6874A-449F-4070-B547-839059C07CE9}" dt="2022-06-10T14:58:49.799" v="1046" actId="20577"/>
        <pc:sldMkLst>
          <pc:docMk/>
          <pc:sldMk cId="4287046012" sldId="333"/>
        </pc:sldMkLst>
        <pc:spChg chg="del">
          <ac:chgData name="LUIGIA MOCERINO" userId="d902599e-a470-4f77-902c-cce9a06ebd33" providerId="ADAL" clId="{54B6874A-449F-4070-B547-839059C07CE9}" dt="2022-06-10T10:58:25.983" v="122" actId="478"/>
          <ac:spMkLst>
            <pc:docMk/>
            <pc:sldMk cId="4287046012" sldId="333"/>
            <ac:spMk id="2" creationId="{F7E19BC9-9251-DEE1-4945-05227FA6A3C5}"/>
          </ac:spMkLst>
        </pc:spChg>
        <pc:spChg chg="del mod">
          <ac:chgData name="LUIGIA MOCERINO" userId="d902599e-a470-4f77-902c-cce9a06ebd33" providerId="ADAL" clId="{54B6874A-449F-4070-B547-839059C07CE9}" dt="2022-06-10T10:53:18.692" v="26" actId="478"/>
          <ac:spMkLst>
            <pc:docMk/>
            <pc:sldMk cId="4287046012" sldId="333"/>
            <ac:spMk id="3" creationId="{DDE27E7A-1BA5-1D5A-1095-286C4B4AAD0A}"/>
          </ac:spMkLst>
        </pc:spChg>
        <pc:spChg chg="add mod">
          <ac:chgData name="LUIGIA MOCERINO" userId="d902599e-a470-4f77-902c-cce9a06ebd33" providerId="ADAL" clId="{54B6874A-449F-4070-B547-839059C07CE9}" dt="2022-06-10T10:37:18.900" v="4"/>
          <ac:spMkLst>
            <pc:docMk/>
            <pc:sldMk cId="4287046012" sldId="333"/>
            <ac:spMk id="4" creationId="{A14C9FBA-F64D-B3DA-5597-7E3996963015}"/>
          </ac:spMkLst>
        </pc:spChg>
        <pc:spChg chg="add mod">
          <ac:chgData name="LUIGIA MOCERINO" userId="d902599e-a470-4f77-902c-cce9a06ebd33" providerId="ADAL" clId="{54B6874A-449F-4070-B547-839059C07CE9}" dt="2022-06-10T11:04:24.252" v="260" actId="1076"/>
          <ac:spMkLst>
            <pc:docMk/>
            <pc:sldMk cId="4287046012" sldId="333"/>
            <ac:spMk id="6" creationId="{75EB49E3-6729-BC4E-EA49-FEC61D5DE0C8}"/>
          </ac:spMkLst>
        </pc:spChg>
        <pc:spChg chg="add del mod">
          <ac:chgData name="LUIGIA MOCERINO" userId="d902599e-a470-4f77-902c-cce9a06ebd33" providerId="ADAL" clId="{54B6874A-449F-4070-B547-839059C07CE9}" dt="2022-06-10T10:53:06.442" v="21"/>
          <ac:spMkLst>
            <pc:docMk/>
            <pc:sldMk cId="4287046012" sldId="333"/>
            <ac:spMk id="7" creationId="{85C02FC6-BA5B-287B-1A9F-FB4D68338797}"/>
          </ac:spMkLst>
        </pc:spChg>
        <pc:spChg chg="add">
          <ac:chgData name="LUIGIA MOCERINO" userId="d902599e-a470-4f77-902c-cce9a06ebd33" providerId="ADAL" clId="{54B6874A-449F-4070-B547-839059C07CE9}" dt="2022-06-10T10:53:10.035" v="22"/>
          <ac:spMkLst>
            <pc:docMk/>
            <pc:sldMk cId="4287046012" sldId="333"/>
            <ac:spMk id="9" creationId="{D94DA0C3-9212-8608-DE98-B322FC5831F1}"/>
          </ac:spMkLst>
        </pc:spChg>
        <pc:spChg chg="add del mod">
          <ac:chgData name="LUIGIA MOCERINO" userId="d902599e-a470-4f77-902c-cce9a06ebd33" providerId="ADAL" clId="{54B6874A-449F-4070-B547-839059C07CE9}" dt="2022-06-10T10:53:18.692" v="26" actId="478"/>
          <ac:spMkLst>
            <pc:docMk/>
            <pc:sldMk cId="4287046012" sldId="333"/>
            <ac:spMk id="11" creationId="{BBFC6BB3-1051-1AEE-C640-A12B4D3F8E95}"/>
          </ac:spMkLst>
        </pc:spChg>
        <pc:spChg chg="add del">
          <ac:chgData name="LUIGIA MOCERINO" userId="d902599e-a470-4f77-902c-cce9a06ebd33" providerId="ADAL" clId="{54B6874A-449F-4070-B547-839059C07CE9}" dt="2022-06-10T10:53:32.229" v="31"/>
          <ac:spMkLst>
            <pc:docMk/>
            <pc:sldMk cId="4287046012" sldId="333"/>
            <ac:spMk id="13" creationId="{96A6A44D-9B25-8AA6-9E67-AEA21328ACA2}"/>
          </ac:spMkLst>
        </pc:spChg>
        <pc:spChg chg="add mod">
          <ac:chgData name="LUIGIA MOCERINO" userId="d902599e-a470-4f77-902c-cce9a06ebd33" providerId="ADAL" clId="{54B6874A-449F-4070-B547-839059C07CE9}" dt="2022-06-10T10:53:37.364" v="33" actId="1076"/>
          <ac:spMkLst>
            <pc:docMk/>
            <pc:sldMk cId="4287046012" sldId="333"/>
            <ac:spMk id="15" creationId="{BD61978B-F864-D823-6EC0-E6CCB5DB7842}"/>
          </ac:spMkLst>
        </pc:spChg>
        <pc:spChg chg="add mod">
          <ac:chgData name="LUIGIA MOCERINO" userId="d902599e-a470-4f77-902c-cce9a06ebd33" providerId="ADAL" clId="{54B6874A-449F-4070-B547-839059C07CE9}" dt="2022-06-10T14:58:49.799" v="1046" actId="20577"/>
          <ac:spMkLst>
            <pc:docMk/>
            <pc:sldMk cId="4287046012" sldId="333"/>
            <ac:spMk id="18" creationId="{B6AF9ABE-E9A8-1798-25D9-95B61E122EAD}"/>
          </ac:spMkLst>
        </pc:spChg>
        <pc:spChg chg="add del mod">
          <ac:chgData name="LUIGIA MOCERINO" userId="d902599e-a470-4f77-902c-cce9a06ebd33" providerId="ADAL" clId="{54B6874A-449F-4070-B547-839059C07CE9}" dt="2022-06-10T10:54:09.455" v="40" actId="478"/>
          <ac:spMkLst>
            <pc:docMk/>
            <pc:sldMk cId="4287046012" sldId="333"/>
            <ac:spMk id="19" creationId="{8E1433A7-4D65-2951-ABD8-CADB936DE56C}"/>
          </ac:spMkLst>
        </pc:spChg>
        <pc:spChg chg="add">
          <ac:chgData name="LUIGIA MOCERINO" userId="d902599e-a470-4f77-902c-cce9a06ebd33" providerId="ADAL" clId="{54B6874A-449F-4070-B547-839059C07CE9}" dt="2022-06-10T10:54:25.478" v="41"/>
          <ac:spMkLst>
            <pc:docMk/>
            <pc:sldMk cId="4287046012" sldId="333"/>
            <ac:spMk id="21" creationId="{50F0847C-5EB3-7111-A3C1-A17D5BB3B5EB}"/>
          </ac:spMkLst>
        </pc:spChg>
        <pc:spChg chg="add mod">
          <ac:chgData name="LUIGIA MOCERINO" userId="d902599e-a470-4f77-902c-cce9a06ebd33" providerId="ADAL" clId="{54B6874A-449F-4070-B547-839059C07CE9}" dt="2022-06-10T14:56:30.923" v="935" actId="6549"/>
          <ac:spMkLst>
            <pc:docMk/>
            <pc:sldMk cId="4287046012" sldId="333"/>
            <ac:spMk id="24" creationId="{0B00E245-4F16-8FD6-7FEE-3D85E7349268}"/>
          </ac:spMkLst>
        </pc:spChg>
        <pc:spChg chg="add mod">
          <ac:chgData name="LUIGIA MOCERINO" userId="d902599e-a470-4f77-902c-cce9a06ebd33" providerId="ADAL" clId="{54B6874A-449F-4070-B547-839059C07CE9}" dt="2022-06-10T11:04:41.382" v="265" actId="1076"/>
          <ac:spMkLst>
            <pc:docMk/>
            <pc:sldMk cId="4287046012" sldId="333"/>
            <ac:spMk id="25" creationId="{C2B01986-D51C-0C87-3B12-C38C5E4BD842}"/>
          </ac:spMkLst>
        </pc:spChg>
        <pc:spChg chg="add del mod">
          <ac:chgData name="LUIGIA MOCERINO" userId="d902599e-a470-4f77-902c-cce9a06ebd33" providerId="ADAL" clId="{54B6874A-449F-4070-B547-839059C07CE9}" dt="2022-06-10T11:03:08.331" v="219" actId="478"/>
          <ac:spMkLst>
            <pc:docMk/>
            <pc:sldMk cId="4287046012" sldId="333"/>
            <ac:spMk id="27" creationId="{C4CA9735-3376-FEC6-48A7-B4C7F4F70747}"/>
          </ac:spMkLst>
        </pc:spChg>
        <pc:spChg chg="add del mod">
          <ac:chgData name="LUIGIA MOCERINO" userId="d902599e-a470-4f77-902c-cce9a06ebd33" providerId="ADAL" clId="{54B6874A-449F-4070-B547-839059C07CE9}" dt="2022-06-10T11:03:20.528" v="224" actId="478"/>
          <ac:spMkLst>
            <pc:docMk/>
            <pc:sldMk cId="4287046012" sldId="333"/>
            <ac:spMk id="30" creationId="{0F9EFD10-6B4B-AED5-FF87-772FEC2E6386}"/>
          </ac:spMkLst>
        </pc:spChg>
        <pc:spChg chg="add mod">
          <ac:chgData name="LUIGIA MOCERINO" userId="d902599e-a470-4f77-902c-cce9a06ebd33" providerId="ADAL" clId="{54B6874A-449F-4070-B547-839059C07CE9}" dt="2022-06-10T11:04:33.511" v="262" actId="1076"/>
          <ac:spMkLst>
            <pc:docMk/>
            <pc:sldMk cId="4287046012" sldId="333"/>
            <ac:spMk id="32" creationId="{48A298D3-B11A-F5DB-34D8-768FDDA52CFE}"/>
          </ac:spMkLst>
        </pc:spChg>
        <pc:spChg chg="add mod">
          <ac:chgData name="LUIGIA MOCERINO" userId="d902599e-a470-4f77-902c-cce9a06ebd33" providerId="ADAL" clId="{54B6874A-449F-4070-B547-839059C07CE9}" dt="2022-06-10T14:56:26.396" v="928" actId="20577"/>
          <ac:spMkLst>
            <pc:docMk/>
            <pc:sldMk cId="4287046012" sldId="333"/>
            <ac:spMk id="34" creationId="{B145E97F-7588-546F-E823-14B1AB9211DC}"/>
          </ac:spMkLst>
        </pc:spChg>
        <pc:spChg chg="add del">
          <ac:chgData name="LUIGIA MOCERINO" userId="d902599e-a470-4f77-902c-cce9a06ebd33" providerId="ADAL" clId="{54B6874A-449F-4070-B547-839059C07CE9}" dt="2022-06-10T11:04:15.326" v="258" actId="22"/>
          <ac:spMkLst>
            <pc:docMk/>
            <pc:sldMk cId="4287046012" sldId="333"/>
            <ac:spMk id="36" creationId="{D7D64C93-4FAA-3DAE-9B62-A62C0A5A97B5}"/>
          </ac:spMkLst>
        </pc:spChg>
        <pc:spChg chg="add mod">
          <ac:chgData name="LUIGIA MOCERINO" userId="d902599e-a470-4f77-902c-cce9a06ebd33" providerId="ADAL" clId="{54B6874A-449F-4070-B547-839059C07CE9}" dt="2022-06-10T11:04:21.474" v="259"/>
          <ac:spMkLst>
            <pc:docMk/>
            <pc:sldMk cId="4287046012" sldId="333"/>
            <ac:spMk id="37" creationId="{F01888BB-2C0C-0507-7AD8-4A321AF24428}"/>
          </ac:spMkLst>
        </pc:spChg>
        <pc:graphicFrameChg chg="add del mod">
          <ac:chgData name="LUIGIA MOCERINO" userId="d902599e-a470-4f77-902c-cce9a06ebd33" providerId="ADAL" clId="{54B6874A-449F-4070-B547-839059C07CE9}" dt="2022-06-10T10:53:06.442" v="21"/>
          <ac:graphicFrameMkLst>
            <pc:docMk/>
            <pc:sldMk cId="4287046012" sldId="333"/>
            <ac:graphicFrameMk id="8" creationId="{DB2586E5-A56F-B8D7-ABFD-934198162F75}"/>
          </ac:graphicFrameMkLst>
        </pc:graphicFrameChg>
        <pc:graphicFrameChg chg="add mod">
          <ac:chgData name="LUIGIA MOCERINO" userId="d902599e-a470-4f77-902c-cce9a06ebd33" providerId="ADAL" clId="{54B6874A-449F-4070-B547-839059C07CE9}" dt="2022-06-10T11:04:24.252" v="260" actId="1076"/>
          <ac:graphicFrameMkLst>
            <pc:docMk/>
            <pc:sldMk cId="4287046012" sldId="333"/>
            <ac:graphicFrameMk id="10" creationId="{5C99A03A-9CDD-DC46-F41C-385957745853}"/>
          </ac:graphicFrameMkLst>
        </pc:graphicFrameChg>
        <pc:graphicFrameChg chg="add del mod">
          <ac:chgData name="LUIGIA MOCERINO" userId="d902599e-a470-4f77-902c-cce9a06ebd33" providerId="ADAL" clId="{54B6874A-449F-4070-B547-839059C07CE9}" dt="2022-06-10T10:53:18.692" v="26" actId="478"/>
          <ac:graphicFrameMkLst>
            <pc:docMk/>
            <pc:sldMk cId="4287046012" sldId="333"/>
            <ac:graphicFrameMk id="12" creationId="{2CA70BA1-3109-A040-A811-02D0CD389FB7}"/>
          </ac:graphicFrameMkLst>
        </pc:graphicFrameChg>
        <pc:graphicFrameChg chg="add del">
          <ac:chgData name="LUIGIA MOCERINO" userId="d902599e-a470-4f77-902c-cce9a06ebd33" providerId="ADAL" clId="{54B6874A-449F-4070-B547-839059C07CE9}" dt="2022-06-10T10:53:32.229" v="31"/>
          <ac:graphicFrameMkLst>
            <pc:docMk/>
            <pc:sldMk cId="4287046012" sldId="333"/>
            <ac:graphicFrameMk id="14" creationId="{9857A4F3-A755-89E9-371E-EC06F3D1404A}"/>
          </ac:graphicFrameMkLst>
        </pc:graphicFrameChg>
        <pc:graphicFrameChg chg="add mod">
          <ac:chgData name="LUIGIA MOCERINO" userId="d902599e-a470-4f77-902c-cce9a06ebd33" providerId="ADAL" clId="{54B6874A-449F-4070-B547-839059C07CE9}" dt="2022-06-10T11:04:06.501" v="256"/>
          <ac:graphicFrameMkLst>
            <pc:docMk/>
            <pc:sldMk cId="4287046012" sldId="333"/>
            <ac:graphicFrameMk id="16" creationId="{8AE02297-45E7-8EBA-8998-ADADFC2847C1}"/>
          </ac:graphicFrameMkLst>
        </pc:graphicFrameChg>
        <pc:graphicFrameChg chg="add del mod">
          <ac:chgData name="LUIGIA MOCERINO" userId="d902599e-a470-4f77-902c-cce9a06ebd33" providerId="ADAL" clId="{54B6874A-449F-4070-B547-839059C07CE9}" dt="2022-06-10T10:54:09.455" v="40" actId="478"/>
          <ac:graphicFrameMkLst>
            <pc:docMk/>
            <pc:sldMk cId="4287046012" sldId="333"/>
            <ac:graphicFrameMk id="20" creationId="{AC09609E-2A9B-FB1F-4C87-F97CBCCA4409}"/>
          </ac:graphicFrameMkLst>
        </pc:graphicFrameChg>
        <pc:graphicFrameChg chg="add mod">
          <ac:chgData name="LUIGIA MOCERINO" userId="d902599e-a470-4f77-902c-cce9a06ebd33" providerId="ADAL" clId="{54B6874A-449F-4070-B547-839059C07CE9}" dt="2022-06-10T11:04:33.511" v="262" actId="1076"/>
          <ac:graphicFrameMkLst>
            <pc:docMk/>
            <pc:sldMk cId="4287046012" sldId="333"/>
            <ac:graphicFrameMk id="22" creationId="{B914E48D-DACB-A542-87A1-6B40FFC6495F}"/>
          </ac:graphicFrameMkLst>
        </pc:graphicFrameChg>
        <pc:graphicFrameChg chg="add del mod">
          <ac:chgData name="LUIGIA MOCERINO" userId="d902599e-a470-4f77-902c-cce9a06ebd33" providerId="ADAL" clId="{54B6874A-449F-4070-B547-839059C07CE9}" dt="2022-06-10T10:55:17.464" v="49" actId="478"/>
          <ac:graphicFrameMkLst>
            <pc:docMk/>
            <pc:sldMk cId="4287046012" sldId="333"/>
            <ac:graphicFrameMk id="26" creationId="{24883B42-5351-B286-3DA8-16BB4DC3C031}"/>
          </ac:graphicFrameMkLst>
        </pc:graphicFrameChg>
        <pc:graphicFrameChg chg="add mod">
          <ac:chgData name="LUIGIA MOCERINO" userId="d902599e-a470-4f77-902c-cce9a06ebd33" providerId="ADAL" clId="{54B6874A-449F-4070-B547-839059C07CE9}" dt="2022-06-10T11:04:41.382" v="265" actId="1076"/>
          <ac:graphicFrameMkLst>
            <pc:docMk/>
            <pc:sldMk cId="4287046012" sldId="333"/>
            <ac:graphicFrameMk id="28" creationId="{20809F5D-1A76-55EF-AED1-A0235CCC81ED}"/>
          </ac:graphicFrameMkLst>
        </pc:graphicFrameChg>
      </pc:sldChg>
      <pc:sldChg chg="addSp delSp modSp new mod ord modAnim">
        <pc:chgData name="LUIGIA MOCERINO" userId="d902599e-a470-4f77-902c-cce9a06ebd33" providerId="ADAL" clId="{54B6874A-449F-4070-B547-839059C07CE9}" dt="2022-06-10T14:55:24.617" v="876" actId="27918"/>
        <pc:sldMkLst>
          <pc:docMk/>
          <pc:sldMk cId="911700834" sldId="334"/>
        </pc:sldMkLst>
        <pc:spChg chg="del">
          <ac:chgData name="LUIGIA MOCERINO" userId="d902599e-a470-4f77-902c-cce9a06ebd33" providerId="ADAL" clId="{54B6874A-449F-4070-B547-839059C07CE9}" dt="2022-06-10T10:37:24.224" v="7" actId="478"/>
          <ac:spMkLst>
            <pc:docMk/>
            <pc:sldMk cId="911700834" sldId="334"/>
            <ac:spMk id="2" creationId="{16FC5C49-F5FC-0200-3DEA-C758D61FA01E}"/>
          </ac:spMkLst>
        </pc:spChg>
        <pc:spChg chg="del">
          <ac:chgData name="LUIGIA MOCERINO" userId="d902599e-a470-4f77-902c-cce9a06ebd33" providerId="ADAL" clId="{54B6874A-449F-4070-B547-839059C07CE9}" dt="2022-06-10T10:37:22.703" v="6" actId="478"/>
          <ac:spMkLst>
            <pc:docMk/>
            <pc:sldMk cId="911700834" sldId="334"/>
            <ac:spMk id="3" creationId="{BA196A77-9408-7E8C-AC83-E03D4063F5DB}"/>
          </ac:spMkLst>
        </pc:spChg>
        <pc:spChg chg="add mod">
          <ac:chgData name="LUIGIA MOCERINO" userId="d902599e-a470-4f77-902c-cce9a06ebd33" providerId="ADAL" clId="{54B6874A-449F-4070-B547-839059C07CE9}" dt="2022-06-10T10:37:20.500" v="5"/>
          <ac:spMkLst>
            <pc:docMk/>
            <pc:sldMk cId="911700834" sldId="334"/>
            <ac:spMk id="4" creationId="{FB1A865C-F138-A390-AF3B-5980D5AF43AE}"/>
          </ac:spMkLst>
        </pc:spChg>
        <pc:spChg chg="add del mod">
          <ac:chgData name="LUIGIA MOCERINO" userId="d902599e-a470-4f77-902c-cce9a06ebd33" providerId="ADAL" clId="{54B6874A-449F-4070-B547-839059C07CE9}" dt="2022-06-10T11:09:14.265" v="267" actId="12084"/>
          <ac:spMkLst>
            <pc:docMk/>
            <pc:sldMk cId="911700834" sldId="334"/>
            <ac:spMk id="7" creationId="{EB877FFE-0850-1F3C-5FF3-B8764F573206}"/>
          </ac:spMkLst>
        </pc:spChg>
        <pc:spChg chg="add mod">
          <ac:chgData name="LUIGIA MOCERINO" userId="d902599e-a470-4f77-902c-cce9a06ebd33" providerId="ADAL" clId="{54B6874A-449F-4070-B547-839059C07CE9}" dt="2022-06-10T10:58:16.441" v="121" actId="1076"/>
          <ac:spMkLst>
            <pc:docMk/>
            <pc:sldMk cId="911700834" sldId="334"/>
            <ac:spMk id="8" creationId="{6DA8D77A-3382-C8BF-4B1D-21F5CCA86AD9}"/>
          </ac:spMkLst>
        </pc:spChg>
        <pc:graphicFrameChg chg="add mod modGraphic">
          <ac:chgData name="LUIGIA MOCERINO" userId="d902599e-a470-4f77-902c-cce9a06ebd33" providerId="ADAL" clId="{54B6874A-449F-4070-B547-839059C07CE9}" dt="2022-06-10T14:55:08.405" v="642" actId="20577"/>
          <ac:graphicFrameMkLst>
            <pc:docMk/>
            <pc:sldMk cId="911700834" sldId="334"/>
            <ac:graphicFrameMk id="9" creationId="{1C4FE89E-742A-8088-A09B-F74AAC831651}"/>
          </ac:graphicFrameMkLst>
        </pc:graphicFrameChg>
        <pc:picChg chg="add mod">
          <ac:chgData name="LUIGIA MOCERINO" userId="d902599e-a470-4f77-902c-cce9a06ebd33" providerId="ADAL" clId="{54B6874A-449F-4070-B547-839059C07CE9}" dt="2022-06-10T10:57:48.751" v="103" actId="14100"/>
          <ac:picMkLst>
            <pc:docMk/>
            <pc:sldMk cId="911700834" sldId="334"/>
            <ac:picMk id="5" creationId="{07073D2B-AE14-3755-C2FC-32D9A8466B9F}"/>
          </ac:picMkLst>
        </pc:picChg>
      </pc:sldChg>
      <pc:sldChg chg="new del">
        <pc:chgData name="LUIGIA MOCERINO" userId="d902599e-a470-4f77-902c-cce9a06ebd33" providerId="ADAL" clId="{54B6874A-449F-4070-B547-839059C07CE9}" dt="2022-06-10T11:29:20.502" v="278" actId="680"/>
        <pc:sldMkLst>
          <pc:docMk/>
          <pc:sldMk cId="3382430991" sldId="33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uigia\Desktop\Poseidon\Dati%20modell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ommunitystudentiunina-my.sharepoint.com/personal/luigia_mocerino_unina_it/Documents/Desktop/Poseidon/guasti%20poseidon%2022032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ommunitystudentiunina-my.sharepoint.com/personal/luigia_mocerino_unina_it/Documents/Desktop/Poseidon/guasti%20poseidon%20220328.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uigia\Desktop\Poseidon\Dati%20modell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uigia\OneDrive%20-%20Universit&#224;%20di%20Napoli%20Federico%20II\Desktop\Poseidon\Validazione%20modello%20giri%20cost%20e%20giri%20variabili%202106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uigia\OneDrive%20-%20Universit&#224;%20di%20Napoli%20Federico%20II\Desktop\Poseidon\Validazione%20modello%20giri%20cost%20e%20giri%20variabili%202106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ommunitystudentiunina-my.sharepoint.com/personal/luigia_mocerino_unina_it/Documents/Desktop/Poseidon/Validazione%20modello%20giri%20cost%20e%20giri%20variabili%202106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ommunitystudentiunina-my.sharepoint.com/personal/luigia_mocerino_unina_it/Documents/Desktop/Poseidon/Validazione%20modello%20giri%20cost%20e%20giri%20variabili%202106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uigia\OneDrive%20-%20Universit&#224;%20di%20Napoli%20Federico%20II\Desktop\Poseidon\Validazione%20modello%20giri%20cost%20e%20giri%20variabili%202106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ommunitystudentiunina-my.sharepoint.com/personal/luigia_mocerino_unina_it/Documents/Desktop/Poseidon/guasti%20poseidon%2022032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ommunitystudentiunina-my.sharepoint.com/personal/luigia_mocerino_unina_it/Documents/Desktop/Poseidon/guasti%20poseidon%2022032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7092111894661"/>
          <c:y val="5.0925925925925923E-2"/>
          <c:w val="0.84236472516439342"/>
          <c:h val="0.60397054534849814"/>
        </c:manualLayout>
      </c:layout>
      <c:scatterChart>
        <c:scatterStyle val="lineMarker"/>
        <c:varyColors val="0"/>
        <c:ser>
          <c:idx val="0"/>
          <c:order val="0"/>
          <c:tx>
            <c:strRef>
              <c:f>Consumi!$A$3</c:f>
              <c:strCache>
                <c:ptCount val="1"/>
                <c:pt idx="0">
                  <c:v>ECOMAP 1 MGO/MDO</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Consumi!$B$2:$G$2</c:f>
              <c:numCache>
                <c:formatCode>General</c:formatCode>
                <c:ptCount val="6"/>
                <c:pt idx="0">
                  <c:v>1</c:v>
                </c:pt>
                <c:pt idx="1">
                  <c:v>0.85</c:v>
                </c:pt>
                <c:pt idx="2">
                  <c:v>0.75</c:v>
                </c:pt>
                <c:pt idx="3">
                  <c:v>0.65</c:v>
                </c:pt>
                <c:pt idx="4">
                  <c:v>0.5</c:v>
                </c:pt>
                <c:pt idx="5">
                  <c:v>0.25</c:v>
                </c:pt>
              </c:numCache>
            </c:numRef>
          </c:xVal>
          <c:yVal>
            <c:numRef>
              <c:f>Consumi!$B$3:$G$3</c:f>
              <c:numCache>
                <c:formatCode>General</c:formatCode>
                <c:ptCount val="6"/>
                <c:pt idx="0">
                  <c:v>175.5</c:v>
                </c:pt>
                <c:pt idx="1">
                  <c:v>172</c:v>
                </c:pt>
                <c:pt idx="2">
                  <c:v>178</c:v>
                </c:pt>
                <c:pt idx="3">
                  <c:v>179</c:v>
                </c:pt>
                <c:pt idx="4">
                  <c:v>182</c:v>
                </c:pt>
                <c:pt idx="5">
                  <c:v>194</c:v>
                </c:pt>
              </c:numCache>
            </c:numRef>
          </c:yVal>
          <c:smooth val="0"/>
          <c:extLst>
            <c:ext xmlns:c16="http://schemas.microsoft.com/office/drawing/2014/chart" uri="{C3380CC4-5D6E-409C-BE32-E72D297353CC}">
              <c16:uniqueId val="{00000000-16F4-47D0-8F79-F80DFB4E155F}"/>
            </c:ext>
          </c:extLst>
        </c:ser>
        <c:ser>
          <c:idx val="1"/>
          <c:order val="1"/>
          <c:tx>
            <c:strRef>
              <c:f>Consumi!$A$4</c:f>
              <c:strCache>
                <c:ptCount val="1"/>
                <c:pt idx="0">
                  <c:v>ECOMAP 2 MGO/MDO</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Consumi!$B$2:$G$2</c:f>
              <c:numCache>
                <c:formatCode>General</c:formatCode>
                <c:ptCount val="6"/>
                <c:pt idx="0">
                  <c:v>1</c:v>
                </c:pt>
                <c:pt idx="1">
                  <c:v>0.85</c:v>
                </c:pt>
                <c:pt idx="2">
                  <c:v>0.75</c:v>
                </c:pt>
                <c:pt idx="3">
                  <c:v>0.65</c:v>
                </c:pt>
                <c:pt idx="4">
                  <c:v>0.5</c:v>
                </c:pt>
                <c:pt idx="5">
                  <c:v>0.25</c:v>
                </c:pt>
              </c:numCache>
            </c:numRef>
          </c:xVal>
          <c:yVal>
            <c:numRef>
              <c:f>Consumi!$B$4:$G$4</c:f>
              <c:numCache>
                <c:formatCode>General</c:formatCode>
                <c:ptCount val="6"/>
                <c:pt idx="0">
                  <c:v>175.5</c:v>
                </c:pt>
                <c:pt idx="1">
                  <c:v>174</c:v>
                </c:pt>
                <c:pt idx="2">
                  <c:v>181</c:v>
                </c:pt>
                <c:pt idx="3">
                  <c:v>175</c:v>
                </c:pt>
                <c:pt idx="4">
                  <c:v>178</c:v>
                </c:pt>
                <c:pt idx="5">
                  <c:v>194.5</c:v>
                </c:pt>
              </c:numCache>
            </c:numRef>
          </c:yVal>
          <c:smooth val="0"/>
          <c:extLst>
            <c:ext xmlns:c16="http://schemas.microsoft.com/office/drawing/2014/chart" uri="{C3380CC4-5D6E-409C-BE32-E72D297353CC}">
              <c16:uniqueId val="{00000001-16F4-47D0-8F79-F80DFB4E155F}"/>
            </c:ext>
          </c:extLst>
        </c:ser>
        <c:ser>
          <c:idx val="2"/>
          <c:order val="2"/>
          <c:tx>
            <c:strRef>
              <c:f>Consumi!$A$5</c:f>
              <c:strCache>
                <c:ptCount val="1"/>
                <c:pt idx="0">
                  <c:v>ECOMAP 3 MGO/MDO</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Consumi!$B$2:$G$2</c:f>
              <c:numCache>
                <c:formatCode>General</c:formatCode>
                <c:ptCount val="6"/>
                <c:pt idx="0">
                  <c:v>1</c:v>
                </c:pt>
                <c:pt idx="1">
                  <c:v>0.85</c:v>
                </c:pt>
                <c:pt idx="2">
                  <c:v>0.75</c:v>
                </c:pt>
                <c:pt idx="3">
                  <c:v>0.65</c:v>
                </c:pt>
                <c:pt idx="4">
                  <c:v>0.5</c:v>
                </c:pt>
                <c:pt idx="5">
                  <c:v>0.25</c:v>
                </c:pt>
              </c:numCache>
            </c:numRef>
          </c:xVal>
          <c:yVal>
            <c:numRef>
              <c:f>Consumi!$B$5:$G$5</c:f>
              <c:numCache>
                <c:formatCode>General</c:formatCode>
                <c:ptCount val="6"/>
                <c:pt idx="0">
                  <c:v>175</c:v>
                </c:pt>
                <c:pt idx="1">
                  <c:v>173</c:v>
                </c:pt>
                <c:pt idx="2">
                  <c:v>181.5</c:v>
                </c:pt>
                <c:pt idx="3">
                  <c:v>181.5</c:v>
                </c:pt>
                <c:pt idx="4">
                  <c:v>185</c:v>
                </c:pt>
                <c:pt idx="5">
                  <c:v>198</c:v>
                </c:pt>
              </c:numCache>
            </c:numRef>
          </c:yVal>
          <c:smooth val="0"/>
          <c:extLst>
            <c:ext xmlns:c16="http://schemas.microsoft.com/office/drawing/2014/chart" uri="{C3380CC4-5D6E-409C-BE32-E72D297353CC}">
              <c16:uniqueId val="{00000002-16F4-47D0-8F79-F80DFB4E155F}"/>
            </c:ext>
          </c:extLst>
        </c:ser>
        <c:ser>
          <c:idx val="3"/>
          <c:order val="3"/>
          <c:tx>
            <c:strRef>
              <c:f>Consumi!$A$6</c:f>
              <c:strCache>
                <c:ptCount val="1"/>
                <c:pt idx="0">
                  <c:v>ECOMAP 4 MGO/MDO</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Consumi!$B$2:$G$2</c:f>
              <c:numCache>
                <c:formatCode>General</c:formatCode>
                <c:ptCount val="6"/>
                <c:pt idx="0">
                  <c:v>1</c:v>
                </c:pt>
                <c:pt idx="1">
                  <c:v>0.85</c:v>
                </c:pt>
                <c:pt idx="2">
                  <c:v>0.75</c:v>
                </c:pt>
                <c:pt idx="3">
                  <c:v>0.65</c:v>
                </c:pt>
                <c:pt idx="4">
                  <c:v>0.5</c:v>
                </c:pt>
                <c:pt idx="5">
                  <c:v>0.25</c:v>
                </c:pt>
              </c:numCache>
            </c:numRef>
          </c:xVal>
          <c:yVal>
            <c:numRef>
              <c:f>Consumi!$B$6:$G$6</c:f>
              <c:numCache>
                <c:formatCode>General</c:formatCode>
                <c:ptCount val="6"/>
                <c:pt idx="0">
                  <c:v>176</c:v>
                </c:pt>
                <c:pt idx="1">
                  <c:v>172.5</c:v>
                </c:pt>
                <c:pt idx="2">
                  <c:v>171</c:v>
                </c:pt>
                <c:pt idx="3">
                  <c:v>175</c:v>
                </c:pt>
                <c:pt idx="4">
                  <c:v>178</c:v>
                </c:pt>
                <c:pt idx="5">
                  <c:v>194.5</c:v>
                </c:pt>
              </c:numCache>
            </c:numRef>
          </c:yVal>
          <c:smooth val="0"/>
          <c:extLst>
            <c:ext xmlns:c16="http://schemas.microsoft.com/office/drawing/2014/chart" uri="{C3380CC4-5D6E-409C-BE32-E72D297353CC}">
              <c16:uniqueId val="{00000003-16F4-47D0-8F79-F80DFB4E155F}"/>
            </c:ext>
          </c:extLst>
        </c:ser>
        <c:dLbls>
          <c:showLegendKey val="0"/>
          <c:showVal val="0"/>
          <c:showCatName val="0"/>
          <c:showSerName val="0"/>
          <c:showPercent val="0"/>
          <c:showBubbleSize val="0"/>
        </c:dLbls>
        <c:axId val="247229480"/>
        <c:axId val="247230264"/>
      </c:scatterChart>
      <c:valAx>
        <c:axId val="247229480"/>
        <c:scaling>
          <c:orientation val="minMax"/>
          <c:max val="1"/>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it-IT"/>
                  <a:t>Engine load %</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it-IT"/>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it-IT"/>
          </a:p>
        </c:txPr>
        <c:crossAx val="247230264"/>
        <c:crosses val="autoZero"/>
        <c:crossBetween val="midCat"/>
      </c:valAx>
      <c:valAx>
        <c:axId val="24723026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it-IT"/>
                  <a:t>g/kWh</a:t>
                </a:r>
              </a:p>
            </c:rich>
          </c:tx>
          <c:layout>
            <c:manualLayout>
              <c:xMode val="edge"/>
              <c:yMode val="edge"/>
              <c:x val="7.5725935394597528E-3"/>
              <c:y val="0.2429860231108181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it-IT"/>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it-IT"/>
          </a:p>
        </c:txPr>
        <c:crossAx val="247229480"/>
        <c:crosses val="autoZero"/>
        <c:crossBetween val="midCat"/>
      </c:valAx>
      <c:spPr>
        <a:noFill/>
        <a:ln>
          <a:solidFill>
            <a:schemeClr val="tx1"/>
          </a:solidFill>
        </a:ln>
        <a:effectLst/>
      </c:spPr>
    </c:plotArea>
    <c:legend>
      <c:legendPos val="b"/>
      <c:layout>
        <c:manualLayout>
          <c:xMode val="edge"/>
          <c:yMode val="edge"/>
          <c:x val="5.0622452745578146E-2"/>
          <c:y val="0.83819298629338002"/>
          <c:w val="0.94937752859234137"/>
          <c:h val="0.161443730362885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it-IT"/>
        </a:p>
      </c:txPr>
    </c:legend>
    <c:plotVisOnly val="1"/>
    <c:dispBlanksAs val="gap"/>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33881543881414E-2"/>
          <c:y val="3.9593325012725888E-2"/>
          <c:w val="0.92303674995789797"/>
          <c:h val="0.50537082822376289"/>
        </c:manualLayout>
      </c:layout>
      <c:barChart>
        <c:barDir val="col"/>
        <c:grouping val="clustered"/>
        <c:varyColors val="0"/>
        <c:ser>
          <c:idx val="0"/>
          <c:order val="0"/>
          <c:tx>
            <c:strRef>
              <c:f>'[guasti poseidon 220328.xlsx]guasti engmon (2)'!$B$4</c:f>
              <c:strCache>
                <c:ptCount val="1"/>
                <c:pt idx="0">
                  <c:v>Mass flow (Compressor)</c:v>
                </c:pt>
              </c:strCache>
            </c:strRef>
          </c:tx>
          <c:spPr>
            <a:solidFill>
              <a:srgbClr val="00B0F0"/>
            </a:solidFill>
            <a:ln>
              <a:noFill/>
            </a:ln>
            <a:effectLst/>
          </c:spPr>
          <c:invertIfNegative val="0"/>
          <c:cat>
            <c:multiLvlStrRef>
              <c:f>'[guasti poseidon 220328.xlsx]guasti engmon (2)'!$F$1:$AQ$2</c:f>
              <c:multiLvlStrCache>
                <c:ptCount val="10"/>
                <c:lvl>
                  <c:pt idx="0">
                    <c:v>10%</c:v>
                  </c:pt>
                  <c:pt idx="1">
                    <c:v>20%</c:v>
                  </c:pt>
                  <c:pt idx="2">
                    <c:v>10%</c:v>
                  </c:pt>
                  <c:pt idx="3">
                    <c:v>10%</c:v>
                  </c:pt>
                  <c:pt idx="4">
                    <c:v>10%</c:v>
                  </c:pt>
                  <c:pt idx="5">
                    <c:v>5%</c:v>
                  </c:pt>
                  <c:pt idx="6">
                    <c:v>10%</c:v>
                  </c:pt>
                  <c:pt idx="7">
                    <c:v>5%</c:v>
                  </c:pt>
                  <c:pt idx="8">
                    <c:v>10%</c:v>
                  </c:pt>
                  <c:pt idx="9">
                    <c:v>(-)5O</c:v>
                  </c:pt>
                </c:lvl>
                <c:lvl>
                  <c:pt idx="0">
                    <c:v>Intercooler fouling</c:v>
                  </c:pt>
                  <c:pt idx="1">
                    <c:v>Efficiency reduction </c:v>
                  </c:pt>
                  <c:pt idx="2">
                    <c:v>Dirty air filter</c:v>
                  </c:pt>
                  <c:pt idx="3">
                    <c:v>Efficiency reduction</c:v>
                  </c:pt>
                  <c:pt idx="4">
                    <c:v>Mass flow reduction</c:v>
                  </c:pt>
                  <c:pt idx="5">
                    <c:v>Bearing deterioration</c:v>
                  </c:pt>
                  <c:pt idx="6">
                    <c:v>Efficiency reduction</c:v>
                  </c:pt>
                  <c:pt idx="7">
                    <c:v>Erosion or fouling of the blades</c:v>
                  </c:pt>
                  <c:pt idx="8">
                    <c:v>Fuel flow reduction</c:v>
                  </c:pt>
                  <c:pt idx="9">
                    <c:v>Alteration of injection angle</c:v>
                  </c:pt>
                </c:lvl>
              </c:multiLvlStrCache>
            </c:multiLvlStrRef>
          </c:cat>
          <c:val>
            <c:numRef>
              <c:f>'[guasti poseidon 220328.xlsx]guasti engmon (2)'!$F$4:$AQ$4</c:f>
              <c:numCache>
                <c:formatCode>0.00%</c:formatCode>
                <c:ptCount val="10"/>
                <c:pt idx="0">
                  <c:v>-9.2356508864452458E-2</c:v>
                </c:pt>
                <c:pt idx="1">
                  <c:v>-5.0801746619692507E-2</c:v>
                </c:pt>
                <c:pt idx="2">
                  <c:v>3.5110566651254034E-3</c:v>
                </c:pt>
                <c:pt idx="3">
                  <c:v>-9.8917787113625186E-2</c:v>
                </c:pt>
                <c:pt idx="4">
                  <c:v>-4.5082834171967911E-3</c:v>
                </c:pt>
                <c:pt idx="5">
                  <c:v>-5.0801746619692507E-2</c:v>
                </c:pt>
                <c:pt idx="6">
                  <c:v>-9.1080704760446732E-2</c:v>
                </c:pt>
                <c:pt idx="7">
                  <c:v>-4.5516272474525679E-2</c:v>
                </c:pt>
                <c:pt idx="8">
                  <c:v>-8.6159746073567231E-2</c:v>
                </c:pt>
                <c:pt idx="9">
                  <c:v>-2.2551798602421402E-2</c:v>
                </c:pt>
              </c:numCache>
            </c:numRef>
          </c:val>
          <c:extLst>
            <c:ext xmlns:c16="http://schemas.microsoft.com/office/drawing/2014/chart" uri="{C3380CC4-5D6E-409C-BE32-E72D297353CC}">
              <c16:uniqueId val="{00000000-9E2D-49C7-B60B-215222029AD1}"/>
            </c:ext>
          </c:extLst>
        </c:ser>
        <c:ser>
          <c:idx val="1"/>
          <c:order val="1"/>
          <c:tx>
            <c:strRef>
              <c:f>'[guasti poseidon 220328.xlsx]guasti engmon (2)'!$B$5</c:f>
              <c:strCache>
                <c:ptCount val="1"/>
                <c:pt idx="0">
                  <c:v>Mass flow (Turbine)</c:v>
                </c:pt>
              </c:strCache>
            </c:strRef>
          </c:tx>
          <c:spPr>
            <a:solidFill>
              <a:srgbClr val="FF0000"/>
            </a:solidFill>
            <a:ln>
              <a:solidFill>
                <a:srgbClr val="FF0000"/>
              </a:solidFill>
            </a:ln>
            <a:effectLst/>
          </c:spPr>
          <c:invertIfNegative val="0"/>
          <c:cat>
            <c:multiLvlStrRef>
              <c:f>'[guasti poseidon 220328.xlsx]guasti engmon (2)'!$F$1:$AQ$2</c:f>
              <c:multiLvlStrCache>
                <c:ptCount val="10"/>
                <c:lvl>
                  <c:pt idx="0">
                    <c:v>10%</c:v>
                  </c:pt>
                  <c:pt idx="1">
                    <c:v>20%</c:v>
                  </c:pt>
                  <c:pt idx="2">
                    <c:v>10%</c:v>
                  </c:pt>
                  <c:pt idx="3">
                    <c:v>10%</c:v>
                  </c:pt>
                  <c:pt idx="4">
                    <c:v>10%</c:v>
                  </c:pt>
                  <c:pt idx="5">
                    <c:v>5%</c:v>
                  </c:pt>
                  <c:pt idx="6">
                    <c:v>10%</c:v>
                  </c:pt>
                  <c:pt idx="7">
                    <c:v>5%</c:v>
                  </c:pt>
                  <c:pt idx="8">
                    <c:v>10%</c:v>
                  </c:pt>
                  <c:pt idx="9">
                    <c:v>(-)5O</c:v>
                  </c:pt>
                </c:lvl>
                <c:lvl>
                  <c:pt idx="0">
                    <c:v>Intercooler fouling</c:v>
                  </c:pt>
                  <c:pt idx="1">
                    <c:v>Efficiency reduction </c:v>
                  </c:pt>
                  <c:pt idx="2">
                    <c:v>Dirty air filter</c:v>
                  </c:pt>
                  <c:pt idx="3">
                    <c:v>Efficiency reduction</c:v>
                  </c:pt>
                  <c:pt idx="4">
                    <c:v>Mass flow reduction</c:v>
                  </c:pt>
                  <c:pt idx="5">
                    <c:v>Bearing deterioration</c:v>
                  </c:pt>
                  <c:pt idx="6">
                    <c:v>Efficiency reduction</c:v>
                  </c:pt>
                  <c:pt idx="7">
                    <c:v>Erosion or fouling of the blades</c:v>
                  </c:pt>
                  <c:pt idx="8">
                    <c:v>Fuel flow reduction</c:v>
                  </c:pt>
                  <c:pt idx="9">
                    <c:v>Alteration of injection angle</c:v>
                  </c:pt>
                </c:lvl>
              </c:multiLvlStrCache>
            </c:multiLvlStrRef>
          </c:cat>
          <c:val>
            <c:numRef>
              <c:f>'[guasti poseidon 220328.xlsx]guasti engmon (2)'!$F$5:$AQ$5</c:f>
              <c:numCache>
                <c:formatCode>0.00%</c:formatCode>
                <c:ptCount val="10"/>
                <c:pt idx="0">
                  <c:v>-8.5477981711010884E-2</c:v>
                </c:pt>
                <c:pt idx="1">
                  <c:v>-4.9160430654783503E-2</c:v>
                </c:pt>
                <c:pt idx="2">
                  <c:v>-9.1677201151122212E-2</c:v>
                </c:pt>
                <c:pt idx="3">
                  <c:v>-9.2239519728654421E-2</c:v>
                </c:pt>
                <c:pt idx="4">
                  <c:v>0.10344734525255878</c:v>
                </c:pt>
                <c:pt idx="5">
                  <c:v>-5.0435933769673778E-2</c:v>
                </c:pt>
                <c:pt idx="6">
                  <c:v>-8.8234714249644533E-2</c:v>
                </c:pt>
                <c:pt idx="7">
                  <c:v>-4.4725885775057955E-2</c:v>
                </c:pt>
                <c:pt idx="8">
                  <c:v>-8.3242422488138887E-2</c:v>
                </c:pt>
                <c:pt idx="9">
                  <c:v>-2.0573617115686112E-2</c:v>
                </c:pt>
              </c:numCache>
            </c:numRef>
          </c:val>
          <c:extLst>
            <c:ext xmlns:c16="http://schemas.microsoft.com/office/drawing/2014/chart" uri="{C3380CC4-5D6E-409C-BE32-E72D297353CC}">
              <c16:uniqueId val="{00000001-9E2D-49C7-B60B-215222029AD1}"/>
            </c:ext>
          </c:extLst>
        </c:ser>
        <c:ser>
          <c:idx val="2"/>
          <c:order val="2"/>
          <c:tx>
            <c:strRef>
              <c:f>'[guasti poseidon 220328.xlsx]guasti engmon (2)'!$B$6</c:f>
              <c:strCache>
                <c:ptCount val="1"/>
                <c:pt idx="0">
                  <c:v>Mass flow of Exhaust (Cylinders)</c:v>
                </c:pt>
              </c:strCache>
            </c:strRef>
          </c:tx>
          <c:spPr>
            <a:solidFill>
              <a:srgbClr val="002060"/>
            </a:solidFill>
            <a:ln>
              <a:solidFill>
                <a:srgbClr val="002060"/>
              </a:solidFill>
            </a:ln>
            <a:effectLst/>
          </c:spPr>
          <c:invertIfNegative val="0"/>
          <c:cat>
            <c:multiLvlStrRef>
              <c:f>'[guasti poseidon 220328.xlsx]guasti engmon (2)'!$F$1:$AQ$2</c:f>
              <c:multiLvlStrCache>
                <c:ptCount val="10"/>
                <c:lvl>
                  <c:pt idx="0">
                    <c:v>10%</c:v>
                  </c:pt>
                  <c:pt idx="1">
                    <c:v>20%</c:v>
                  </c:pt>
                  <c:pt idx="2">
                    <c:v>10%</c:v>
                  </c:pt>
                  <c:pt idx="3">
                    <c:v>10%</c:v>
                  </c:pt>
                  <c:pt idx="4">
                    <c:v>10%</c:v>
                  </c:pt>
                  <c:pt idx="5">
                    <c:v>5%</c:v>
                  </c:pt>
                  <c:pt idx="6">
                    <c:v>10%</c:v>
                  </c:pt>
                  <c:pt idx="7">
                    <c:v>5%</c:v>
                  </c:pt>
                  <c:pt idx="8">
                    <c:v>10%</c:v>
                  </c:pt>
                  <c:pt idx="9">
                    <c:v>(-)5O</c:v>
                  </c:pt>
                </c:lvl>
                <c:lvl>
                  <c:pt idx="0">
                    <c:v>Intercooler fouling</c:v>
                  </c:pt>
                  <c:pt idx="1">
                    <c:v>Efficiency reduction </c:v>
                  </c:pt>
                  <c:pt idx="2">
                    <c:v>Dirty air filter</c:v>
                  </c:pt>
                  <c:pt idx="3">
                    <c:v>Efficiency reduction</c:v>
                  </c:pt>
                  <c:pt idx="4">
                    <c:v>Mass flow reduction</c:v>
                  </c:pt>
                  <c:pt idx="5">
                    <c:v>Bearing deterioration</c:v>
                  </c:pt>
                  <c:pt idx="6">
                    <c:v>Efficiency reduction</c:v>
                  </c:pt>
                  <c:pt idx="7">
                    <c:v>Erosion or fouling of the blades</c:v>
                  </c:pt>
                  <c:pt idx="8">
                    <c:v>Fuel flow reduction</c:v>
                  </c:pt>
                  <c:pt idx="9">
                    <c:v>Alteration of injection angle</c:v>
                  </c:pt>
                </c:lvl>
              </c:multiLvlStrCache>
            </c:multiLvlStrRef>
          </c:cat>
          <c:val>
            <c:numRef>
              <c:f>'[guasti poseidon 220328.xlsx]guasti engmon (2)'!$F$6:$AQ$6</c:f>
              <c:numCache>
                <c:formatCode>0.00%</c:formatCode>
                <c:ptCount val="10"/>
                <c:pt idx="0">
                  <c:v>-8.9814104747810139E-2</c:v>
                </c:pt>
                <c:pt idx="1">
                  <c:v>-4.9528019505928514E-2</c:v>
                </c:pt>
                <c:pt idx="2">
                  <c:v>-9.4300997762160665E-2</c:v>
                </c:pt>
                <c:pt idx="3">
                  <c:v>-9.6297710844921391E-2</c:v>
                </c:pt>
                <c:pt idx="4">
                  <c:v>0.10318169365661775</c:v>
                </c:pt>
                <c:pt idx="5">
                  <c:v>-4.9441205893634606E-2</c:v>
                </c:pt>
                <c:pt idx="6">
                  <c:v>-8.8639836413097223E-2</c:v>
                </c:pt>
                <c:pt idx="7">
                  <c:v>-4.4383170693139698E-2</c:v>
                </c:pt>
                <c:pt idx="8">
                  <c:v>-8.6597431955444878E-2</c:v>
                </c:pt>
                <c:pt idx="9">
                  <c:v>-2.193499820892009E-2</c:v>
                </c:pt>
              </c:numCache>
            </c:numRef>
          </c:val>
          <c:extLst>
            <c:ext xmlns:c16="http://schemas.microsoft.com/office/drawing/2014/chart" uri="{C3380CC4-5D6E-409C-BE32-E72D297353CC}">
              <c16:uniqueId val="{00000002-9E2D-49C7-B60B-215222029AD1}"/>
            </c:ext>
          </c:extLst>
        </c:ser>
        <c:dLbls>
          <c:showLegendKey val="0"/>
          <c:showVal val="0"/>
          <c:showCatName val="0"/>
          <c:showSerName val="0"/>
          <c:showPercent val="0"/>
          <c:showBubbleSize val="0"/>
        </c:dLbls>
        <c:gapWidth val="219"/>
        <c:overlap val="-27"/>
        <c:axId val="248269392"/>
        <c:axId val="248273704"/>
      </c:barChart>
      <c:catAx>
        <c:axId val="248269392"/>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it-IT"/>
          </a:p>
        </c:txPr>
        <c:crossAx val="248273704"/>
        <c:crosses val="autoZero"/>
        <c:auto val="1"/>
        <c:lblAlgn val="ctr"/>
        <c:lblOffset val="100"/>
        <c:noMultiLvlLbl val="0"/>
      </c:catAx>
      <c:valAx>
        <c:axId val="248273704"/>
        <c:scaling>
          <c:orientation val="minMax"/>
          <c:max val="0.11000000000000001"/>
          <c:min val="-0.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248269392"/>
        <c:crosses val="autoZero"/>
        <c:crossBetween val="between"/>
        <c:majorUnit val="3.0000000000000006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050">
          <a:solidFill>
            <a:schemeClr val="tx1"/>
          </a:solidFill>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'[guasti poseidon 220328.xlsx]guasti engmon (2)'!$B$10</c:f>
              <c:strCache>
                <c:ptCount val="1"/>
                <c:pt idx="0">
                  <c:v>Outlet temperature (Compressor)</c:v>
                </c:pt>
              </c:strCache>
            </c:strRef>
          </c:tx>
          <c:spPr>
            <a:solidFill>
              <a:srgbClr val="00B0F0"/>
            </a:solidFill>
            <a:ln>
              <a:solidFill>
                <a:srgbClr val="00B0F0"/>
              </a:solidFill>
            </a:ln>
            <a:effectLst/>
          </c:spPr>
          <c:invertIfNegative val="0"/>
          <c:cat>
            <c:multiLvlStrRef>
              <c:f>'[guasti poseidon 220328.xlsx]guasti engmon (2)'!$F$1:$AQ$2</c:f>
              <c:multiLvlStrCache>
                <c:ptCount val="10"/>
                <c:lvl>
                  <c:pt idx="0">
                    <c:v>10%</c:v>
                  </c:pt>
                  <c:pt idx="1">
                    <c:v>20%</c:v>
                  </c:pt>
                  <c:pt idx="2">
                    <c:v>10%</c:v>
                  </c:pt>
                  <c:pt idx="3">
                    <c:v>10%</c:v>
                  </c:pt>
                  <c:pt idx="4">
                    <c:v>10%</c:v>
                  </c:pt>
                  <c:pt idx="5">
                    <c:v>5%</c:v>
                  </c:pt>
                  <c:pt idx="6">
                    <c:v>10%</c:v>
                  </c:pt>
                  <c:pt idx="7">
                    <c:v>5%</c:v>
                  </c:pt>
                  <c:pt idx="8">
                    <c:v>10%</c:v>
                  </c:pt>
                  <c:pt idx="9">
                    <c:v>(-)5O</c:v>
                  </c:pt>
                </c:lvl>
                <c:lvl>
                  <c:pt idx="0">
                    <c:v>Intercooler fouling</c:v>
                  </c:pt>
                  <c:pt idx="1">
                    <c:v>Efficiency reduction </c:v>
                  </c:pt>
                  <c:pt idx="2">
                    <c:v>Dirty air filter</c:v>
                  </c:pt>
                  <c:pt idx="3">
                    <c:v>Efficiency reduction</c:v>
                  </c:pt>
                  <c:pt idx="4">
                    <c:v>Mass flow reduction</c:v>
                  </c:pt>
                  <c:pt idx="5">
                    <c:v>Bearing deterioration</c:v>
                  </c:pt>
                  <c:pt idx="6">
                    <c:v>Efficiency reduction</c:v>
                  </c:pt>
                  <c:pt idx="7">
                    <c:v>Erosion or fouling of the blades</c:v>
                  </c:pt>
                  <c:pt idx="8">
                    <c:v>Fuel flow reduction</c:v>
                  </c:pt>
                  <c:pt idx="9">
                    <c:v>Alteration of injection angle</c:v>
                  </c:pt>
                </c:lvl>
              </c:multiLvlStrCache>
            </c:multiLvlStrRef>
          </c:cat>
          <c:val>
            <c:numRef>
              <c:f>'[guasti poseidon 220328.xlsx]guasti engmon (2)'!$F$10:$AQ$10</c:f>
              <c:numCache>
                <c:formatCode>0.00%</c:formatCode>
                <c:ptCount val="10"/>
                <c:pt idx="0">
                  <c:v>3.4056993179176756E-3</c:v>
                </c:pt>
                <c:pt idx="1">
                  <c:v>9.7855653509474737E-3</c:v>
                </c:pt>
                <c:pt idx="2">
                  <c:v>2.6771949572229727E-3</c:v>
                </c:pt>
                <c:pt idx="3">
                  <c:v>3.2704679695252214E-3</c:v>
                </c:pt>
                <c:pt idx="4">
                  <c:v>3.5049834841745925E-2</c:v>
                </c:pt>
                <c:pt idx="5">
                  <c:v>-1.6109056715421986E-2</c:v>
                </c:pt>
                <c:pt idx="6">
                  <c:v>-3.0541731430142997E-2</c:v>
                </c:pt>
                <c:pt idx="7">
                  <c:v>-1.4060956132510929E-2</c:v>
                </c:pt>
                <c:pt idx="8">
                  <c:v>-2.8367124101961492E-2</c:v>
                </c:pt>
                <c:pt idx="9">
                  <c:v>-2.9763478658928425E-3</c:v>
                </c:pt>
              </c:numCache>
            </c:numRef>
          </c:val>
          <c:extLst>
            <c:ext xmlns:c16="http://schemas.microsoft.com/office/drawing/2014/chart" uri="{C3380CC4-5D6E-409C-BE32-E72D297353CC}">
              <c16:uniqueId val="{00000000-8081-4C1C-B8B5-5F5CFF57758C}"/>
            </c:ext>
          </c:extLst>
        </c:ser>
        <c:ser>
          <c:idx val="1"/>
          <c:order val="1"/>
          <c:tx>
            <c:strRef>
              <c:f>'[guasti poseidon 220328.xlsx]guasti engmon (2)'!$B$11</c:f>
              <c:strCache>
                <c:ptCount val="1"/>
                <c:pt idx="0">
                  <c:v>Outlet temperature (Cylinders)</c:v>
                </c:pt>
              </c:strCache>
            </c:strRef>
          </c:tx>
          <c:spPr>
            <a:solidFill>
              <a:srgbClr val="002060"/>
            </a:solidFill>
            <a:ln>
              <a:solidFill>
                <a:srgbClr val="002060"/>
              </a:solidFill>
            </a:ln>
            <a:effectLst/>
          </c:spPr>
          <c:invertIfNegative val="0"/>
          <c:cat>
            <c:multiLvlStrRef>
              <c:f>'[guasti poseidon 220328.xlsx]guasti engmon (2)'!$F$1:$AQ$2</c:f>
              <c:multiLvlStrCache>
                <c:ptCount val="10"/>
                <c:lvl>
                  <c:pt idx="0">
                    <c:v>10%</c:v>
                  </c:pt>
                  <c:pt idx="1">
                    <c:v>20%</c:v>
                  </c:pt>
                  <c:pt idx="2">
                    <c:v>10%</c:v>
                  </c:pt>
                  <c:pt idx="3">
                    <c:v>10%</c:v>
                  </c:pt>
                  <c:pt idx="4">
                    <c:v>10%</c:v>
                  </c:pt>
                  <c:pt idx="5">
                    <c:v>5%</c:v>
                  </c:pt>
                  <c:pt idx="6">
                    <c:v>10%</c:v>
                  </c:pt>
                  <c:pt idx="7">
                    <c:v>5%</c:v>
                  </c:pt>
                  <c:pt idx="8">
                    <c:v>10%</c:v>
                  </c:pt>
                  <c:pt idx="9">
                    <c:v>(-)5O</c:v>
                  </c:pt>
                </c:lvl>
                <c:lvl>
                  <c:pt idx="0">
                    <c:v>Intercooler fouling</c:v>
                  </c:pt>
                  <c:pt idx="1">
                    <c:v>Efficiency reduction </c:v>
                  </c:pt>
                  <c:pt idx="2">
                    <c:v>Dirty air filter</c:v>
                  </c:pt>
                  <c:pt idx="3">
                    <c:v>Efficiency reduction</c:v>
                  </c:pt>
                  <c:pt idx="4">
                    <c:v>Mass flow reduction</c:v>
                  </c:pt>
                  <c:pt idx="5">
                    <c:v>Bearing deterioration</c:v>
                  </c:pt>
                  <c:pt idx="6">
                    <c:v>Efficiency reduction</c:v>
                  </c:pt>
                  <c:pt idx="7">
                    <c:v>Erosion or fouling of the blades</c:v>
                  </c:pt>
                  <c:pt idx="8">
                    <c:v>Fuel flow reduction</c:v>
                  </c:pt>
                  <c:pt idx="9">
                    <c:v>Alteration of injection angle</c:v>
                  </c:pt>
                </c:lvl>
              </c:multiLvlStrCache>
            </c:multiLvlStrRef>
          </c:cat>
          <c:val>
            <c:numRef>
              <c:f>'[guasti poseidon 220328.xlsx]guasti engmon (2)'!$F$11:$AQ$11</c:f>
              <c:numCache>
                <c:formatCode>0.00%</c:formatCode>
                <c:ptCount val="10"/>
                <c:pt idx="0">
                  <c:v>5.7698879640538978E-2</c:v>
                </c:pt>
                <c:pt idx="1">
                  <c:v>4.8378747016757151E-2</c:v>
                </c:pt>
                <c:pt idx="2">
                  <c:v>6.0757991248850202E-2</c:v>
                </c:pt>
                <c:pt idx="3">
                  <c:v>6.2233077789527816E-2</c:v>
                </c:pt>
                <c:pt idx="4">
                  <c:v>-5.6456919471534264E-2</c:v>
                </c:pt>
                <c:pt idx="5">
                  <c:v>2.9461719025034465E-2</c:v>
                </c:pt>
                <c:pt idx="6">
                  <c:v>5.495775075955945E-2</c:v>
                </c:pt>
                <c:pt idx="7">
                  <c:v>2.2445489032151239E-2</c:v>
                </c:pt>
                <c:pt idx="8">
                  <c:v>-1.0577606058146264E-2</c:v>
                </c:pt>
                <c:pt idx="9">
                  <c:v>5.5915010974345782E-4</c:v>
                </c:pt>
              </c:numCache>
            </c:numRef>
          </c:val>
          <c:extLst>
            <c:ext xmlns:c16="http://schemas.microsoft.com/office/drawing/2014/chart" uri="{C3380CC4-5D6E-409C-BE32-E72D297353CC}">
              <c16:uniqueId val="{00000001-8081-4C1C-B8B5-5F5CFF57758C}"/>
            </c:ext>
          </c:extLst>
        </c:ser>
        <c:ser>
          <c:idx val="2"/>
          <c:order val="2"/>
          <c:tx>
            <c:strRef>
              <c:f>'[guasti poseidon 220328.xlsx]guasti engmon (2)'!$B$12</c:f>
              <c:strCache>
                <c:ptCount val="1"/>
                <c:pt idx="0">
                  <c:v>Outlet temperature (Intercooler)</c:v>
                </c:pt>
              </c:strCache>
            </c:strRef>
          </c:tx>
          <c:spPr>
            <a:solidFill>
              <a:srgbClr val="92D050"/>
            </a:solidFill>
            <a:ln>
              <a:solidFill>
                <a:srgbClr val="92D050"/>
              </a:solidFill>
            </a:ln>
            <a:effectLst/>
          </c:spPr>
          <c:invertIfNegative val="0"/>
          <c:cat>
            <c:multiLvlStrRef>
              <c:f>'[guasti poseidon 220328.xlsx]guasti engmon (2)'!$F$1:$AQ$2</c:f>
              <c:multiLvlStrCache>
                <c:ptCount val="10"/>
                <c:lvl>
                  <c:pt idx="0">
                    <c:v>10%</c:v>
                  </c:pt>
                  <c:pt idx="1">
                    <c:v>20%</c:v>
                  </c:pt>
                  <c:pt idx="2">
                    <c:v>10%</c:v>
                  </c:pt>
                  <c:pt idx="3">
                    <c:v>10%</c:v>
                  </c:pt>
                  <c:pt idx="4">
                    <c:v>10%</c:v>
                  </c:pt>
                  <c:pt idx="5">
                    <c:v>5%</c:v>
                  </c:pt>
                  <c:pt idx="6">
                    <c:v>10%</c:v>
                  </c:pt>
                  <c:pt idx="7">
                    <c:v>5%</c:v>
                  </c:pt>
                  <c:pt idx="8">
                    <c:v>10%</c:v>
                  </c:pt>
                  <c:pt idx="9">
                    <c:v>(-)5O</c:v>
                  </c:pt>
                </c:lvl>
                <c:lvl>
                  <c:pt idx="0">
                    <c:v>Intercooler fouling</c:v>
                  </c:pt>
                  <c:pt idx="1">
                    <c:v>Efficiency reduction </c:v>
                  </c:pt>
                  <c:pt idx="2">
                    <c:v>Dirty air filter</c:v>
                  </c:pt>
                  <c:pt idx="3">
                    <c:v>Efficiency reduction</c:v>
                  </c:pt>
                  <c:pt idx="4">
                    <c:v>Mass flow reduction</c:v>
                  </c:pt>
                  <c:pt idx="5">
                    <c:v>Bearing deterioration</c:v>
                  </c:pt>
                  <c:pt idx="6">
                    <c:v>Efficiency reduction</c:v>
                  </c:pt>
                  <c:pt idx="7">
                    <c:v>Erosion or fouling of the blades</c:v>
                  </c:pt>
                  <c:pt idx="8">
                    <c:v>Fuel flow reduction</c:v>
                  </c:pt>
                  <c:pt idx="9">
                    <c:v>Alteration of injection angle</c:v>
                  </c:pt>
                </c:lvl>
              </c:multiLvlStrCache>
            </c:multiLvlStrRef>
          </c:cat>
          <c:val>
            <c:numRef>
              <c:f>'[guasti poseidon 220328.xlsx]guasti engmon (2)'!$F$12:$AQ$12</c:f>
              <c:numCache>
                <c:formatCode>0.00%</c:formatCode>
                <c:ptCount val="10"/>
                <c:pt idx="0">
                  <c:v>5.6878186867460972E-5</c:v>
                </c:pt>
                <c:pt idx="1">
                  <c:v>9.3086545824189168E-2</c:v>
                </c:pt>
                <c:pt idx="2">
                  <c:v>3.7918664552536569E-4</c:v>
                </c:pt>
                <c:pt idx="3">
                  <c:v>9.3024929894526908E-5</c:v>
                </c:pt>
                <c:pt idx="4">
                  <c:v>6.6928177609193208E-3</c:v>
                </c:pt>
                <c:pt idx="5">
                  <c:v>-3.0878884564872755E-3</c:v>
                </c:pt>
                <c:pt idx="6">
                  <c:v>-6.6061714444549122E-3</c:v>
                </c:pt>
                <c:pt idx="7">
                  <c:v>-2.6782253688471375E-3</c:v>
                </c:pt>
                <c:pt idx="8">
                  <c:v>-6.0639702990489229E-3</c:v>
                </c:pt>
                <c:pt idx="9">
                  <c:v>-1.2685023907915663E-3</c:v>
                </c:pt>
              </c:numCache>
            </c:numRef>
          </c:val>
          <c:extLst>
            <c:ext xmlns:c16="http://schemas.microsoft.com/office/drawing/2014/chart" uri="{C3380CC4-5D6E-409C-BE32-E72D297353CC}">
              <c16:uniqueId val="{00000002-8081-4C1C-B8B5-5F5CFF57758C}"/>
            </c:ext>
          </c:extLst>
        </c:ser>
        <c:ser>
          <c:idx val="3"/>
          <c:order val="3"/>
          <c:tx>
            <c:strRef>
              <c:f>'[guasti poseidon 220328.xlsx]guasti engmon (2)'!$B$13</c:f>
              <c:strCache>
                <c:ptCount val="1"/>
                <c:pt idx="0">
                  <c:v>Outlet temperature (Turbine)</c:v>
                </c:pt>
              </c:strCache>
            </c:strRef>
          </c:tx>
          <c:spPr>
            <a:solidFill>
              <a:srgbClr val="FF0000"/>
            </a:solidFill>
            <a:ln>
              <a:solidFill>
                <a:srgbClr val="FF0000"/>
              </a:solidFill>
            </a:ln>
            <a:effectLst/>
          </c:spPr>
          <c:invertIfNegative val="0"/>
          <c:val>
            <c:numRef>
              <c:f>'[guasti poseidon 220328.xlsx]guasti engmon (2)'!$G$13:$AP$13</c:f>
              <c:numCache>
                <c:formatCode>0.00%</c:formatCode>
                <c:ptCount val="10"/>
                <c:pt idx="0">
                  <c:v>7.0980769994679338E-2</c:v>
                </c:pt>
                <c:pt idx="1">
                  <c:v>5.4545981502961721E-2</c:v>
                </c:pt>
                <c:pt idx="2">
                  <c:v>7.5208066788420694E-2</c:v>
                </c:pt>
                <c:pt idx="3">
                  <c:v>7.6714006794542433E-2</c:v>
                </c:pt>
                <c:pt idx="4">
                  <c:v>-6.9693149624794448E-2</c:v>
                </c:pt>
                <c:pt idx="5">
                  <c:v>3.7212042018577911E-2</c:v>
                </c:pt>
                <c:pt idx="6">
                  <c:v>9.3884297120751734E-2</c:v>
                </c:pt>
                <c:pt idx="7">
                  <c:v>3.9002988985565347E-2</c:v>
                </c:pt>
                <c:pt idx="8">
                  <c:v>6.5489705386179474E-3</c:v>
                </c:pt>
                <c:pt idx="9">
                  <c:v>4.4362415190404613E-3</c:v>
                </c:pt>
              </c:numCache>
            </c:numRef>
          </c:val>
          <c:extLst>
            <c:ext xmlns:c16="http://schemas.microsoft.com/office/drawing/2014/chart" uri="{C3380CC4-5D6E-409C-BE32-E72D297353CC}">
              <c16:uniqueId val="{00000003-8081-4C1C-B8B5-5F5CFF57758C}"/>
            </c:ext>
          </c:extLst>
        </c:ser>
        <c:dLbls>
          <c:showLegendKey val="0"/>
          <c:showVal val="0"/>
          <c:showCatName val="0"/>
          <c:showSerName val="0"/>
          <c:showPercent val="0"/>
          <c:showBubbleSize val="0"/>
        </c:dLbls>
        <c:gapWidth val="219"/>
        <c:overlap val="-27"/>
        <c:axId val="248268216"/>
        <c:axId val="248269784"/>
      </c:barChart>
      <c:catAx>
        <c:axId val="248268216"/>
        <c:scaling>
          <c:orientation val="minMax"/>
        </c:scaling>
        <c:delete val="1"/>
        <c:axPos val="b"/>
        <c:majorGridlines>
          <c:spPr>
            <a:ln w="9525" cap="flat" cmpd="sng" algn="ctr">
              <a:solidFill>
                <a:schemeClr val="tx1"/>
              </a:solidFill>
              <a:round/>
            </a:ln>
            <a:effectLst/>
          </c:spPr>
        </c:majorGridlines>
        <c:numFmt formatCode="General" sourceLinked="1"/>
        <c:majorTickMark val="none"/>
        <c:minorTickMark val="none"/>
        <c:tickLblPos val="low"/>
        <c:crossAx val="248269784"/>
        <c:crosses val="autoZero"/>
        <c:auto val="1"/>
        <c:lblAlgn val="ctr"/>
        <c:lblOffset val="100"/>
        <c:noMultiLvlLbl val="0"/>
      </c:catAx>
      <c:valAx>
        <c:axId val="248269784"/>
        <c:scaling>
          <c:orientation val="minMax"/>
          <c:max val="0.11000000000000001"/>
          <c:min val="-0.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248268216"/>
        <c:crosses val="autoZero"/>
        <c:crossBetween val="between"/>
        <c:majorUnit val="3.0000000000000006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1.5102048915221817E-2"/>
          <c:y val="0.87150444736074661"/>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title>
    <c:autoTitleDeleted val="0"/>
    <c:plotArea>
      <c:layout>
        <c:manualLayout>
          <c:layoutTarget val="inner"/>
          <c:xMode val="edge"/>
          <c:yMode val="edge"/>
          <c:x val="0.134973947068698"/>
          <c:y val="6.5277777777777782E-2"/>
          <c:w val="0.8282205034386696"/>
          <c:h val="0.60920530766987446"/>
        </c:manualLayout>
      </c:layout>
      <c:scatterChart>
        <c:scatterStyle val="lineMarker"/>
        <c:varyColors val="0"/>
        <c:ser>
          <c:idx val="0"/>
          <c:order val="0"/>
          <c:tx>
            <c:strRef>
              <c:f>Consumi!$A$10</c:f>
              <c:strCache>
                <c:ptCount val="1"/>
                <c:pt idx="0">
                  <c:v>ECOMAP 1 MGO/MDO</c:v>
                </c:pt>
              </c:strCache>
            </c:strRef>
          </c:tx>
          <c:spPr>
            <a:ln w="19050" cap="rnd">
              <a:noFill/>
              <a:round/>
            </a:ln>
            <a:effectLst/>
          </c:spPr>
          <c:marker>
            <c:symbol val="square"/>
            <c:size val="10"/>
            <c:spPr>
              <a:solidFill>
                <a:schemeClr val="accent1"/>
              </a:solidFill>
              <a:ln w="9525">
                <a:solidFill>
                  <a:schemeClr val="accent1"/>
                </a:solidFill>
              </a:ln>
              <a:effectLst/>
            </c:spPr>
          </c:marker>
          <c:xVal>
            <c:numRef>
              <c:f>Consumi!$B$2:$G$2</c:f>
              <c:numCache>
                <c:formatCode>General</c:formatCode>
                <c:ptCount val="6"/>
                <c:pt idx="0">
                  <c:v>1</c:v>
                </c:pt>
                <c:pt idx="1">
                  <c:v>0.85</c:v>
                </c:pt>
                <c:pt idx="2">
                  <c:v>0.75</c:v>
                </c:pt>
                <c:pt idx="3">
                  <c:v>0.65</c:v>
                </c:pt>
                <c:pt idx="4">
                  <c:v>0.5</c:v>
                </c:pt>
                <c:pt idx="5">
                  <c:v>0.25</c:v>
                </c:pt>
              </c:numCache>
            </c:numRef>
          </c:xVal>
          <c:yVal>
            <c:numRef>
              <c:f>Consumi!$B$10:$G$10</c:f>
              <c:numCache>
                <c:formatCode>General</c:formatCode>
                <c:ptCount val="6"/>
                <c:pt idx="0">
                  <c:v>175</c:v>
                </c:pt>
                <c:pt idx="1">
                  <c:v>172</c:v>
                </c:pt>
                <c:pt idx="2">
                  <c:v>172</c:v>
                </c:pt>
                <c:pt idx="4">
                  <c:v>179.5</c:v>
                </c:pt>
                <c:pt idx="5">
                  <c:v>187</c:v>
                </c:pt>
              </c:numCache>
            </c:numRef>
          </c:yVal>
          <c:smooth val="0"/>
          <c:extLst>
            <c:ext xmlns:c16="http://schemas.microsoft.com/office/drawing/2014/chart" uri="{C3380CC4-5D6E-409C-BE32-E72D297353CC}">
              <c16:uniqueId val="{00000000-2420-4BE8-96FD-09EB73FB8611}"/>
            </c:ext>
          </c:extLst>
        </c:ser>
        <c:dLbls>
          <c:showLegendKey val="0"/>
          <c:showVal val="0"/>
          <c:showCatName val="0"/>
          <c:showSerName val="0"/>
          <c:showPercent val="0"/>
          <c:showBubbleSize val="0"/>
        </c:dLbls>
        <c:axId val="247235752"/>
        <c:axId val="247229872"/>
      </c:scatterChart>
      <c:valAx>
        <c:axId val="247235752"/>
        <c:scaling>
          <c:orientation val="minMax"/>
          <c:max val="1"/>
          <c:min val="0"/>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r>
                  <a:rPr lang="it-IT"/>
                  <a:t>Engine load %</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crossAx val="247229872"/>
        <c:crosses val="autoZero"/>
        <c:crossBetween val="midCat"/>
      </c:valAx>
      <c:valAx>
        <c:axId val="247229872"/>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r>
                  <a:rPr lang="it-IT"/>
                  <a:t>g/kWh</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crossAx val="247235752"/>
        <c:crosses val="autoZero"/>
        <c:crossBetween val="midCat"/>
      </c:valAx>
      <c:spPr>
        <a:noFill/>
        <a:ln>
          <a:noFill/>
        </a:ln>
        <a:effectLst/>
      </c:spPr>
    </c:plotArea>
    <c:plotVisOnly val="1"/>
    <c:dispBlanksAs val="gap"/>
    <c:showDLblsOverMax val="0"/>
  </c:chart>
  <c:spPr>
    <a:noFill/>
    <a:ln>
      <a:noFill/>
    </a:ln>
    <a:effectLst/>
  </c:spPr>
  <c:txPr>
    <a:bodyPr/>
    <a:lstStyle/>
    <a:p>
      <a:pPr>
        <a:defRPr sz="1800">
          <a:solidFill>
            <a:sysClr val="windowText" lastClr="000000"/>
          </a:solidFill>
          <a:latin typeface="Perpetua" panose="02020502060401020303" pitchFamily="18" charset="0"/>
          <a:cs typeface="Times New Roman" panose="02020603050405020304" pitchFamily="18" charset="0"/>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71901492342876"/>
          <c:y val="5.2105284751464878E-2"/>
          <c:w val="0.78250770251764556"/>
          <c:h val="0.55860665081477778"/>
        </c:manualLayout>
      </c:layout>
      <c:scatterChart>
        <c:scatterStyle val="lineMarker"/>
        <c:varyColors val="0"/>
        <c:ser>
          <c:idx val="1"/>
          <c:order val="0"/>
          <c:tx>
            <c:v>Simulation</c:v>
          </c:tx>
          <c:spPr>
            <a:ln w="25400" cap="rnd">
              <a:noFill/>
              <a:round/>
            </a:ln>
            <a:effectLst/>
          </c:spPr>
          <c:marker>
            <c:symbol val="circle"/>
            <c:size val="5"/>
            <c:spPr>
              <a:solidFill>
                <a:srgbClr val="FF0000"/>
              </a:solidFill>
              <a:ln w="9525">
                <a:solidFill>
                  <a:srgbClr val="FF0000"/>
                </a:solidFill>
              </a:ln>
              <a:effectLst/>
            </c:spPr>
          </c:marker>
          <c:xVal>
            <c:numRef>
              <c:f>'table emom'!$C$37:$H$37</c:f>
              <c:numCache>
                <c:formatCode>0.0</c:formatCode>
                <c:ptCount val="6"/>
                <c:pt idx="0">
                  <c:v>1</c:v>
                </c:pt>
                <c:pt idx="1">
                  <c:v>0.85</c:v>
                </c:pt>
                <c:pt idx="2">
                  <c:v>0.75</c:v>
                </c:pt>
                <c:pt idx="3">
                  <c:v>0.65</c:v>
                </c:pt>
                <c:pt idx="4">
                  <c:v>0.5</c:v>
                </c:pt>
                <c:pt idx="5">
                  <c:v>0.25</c:v>
                </c:pt>
              </c:numCache>
            </c:numRef>
          </c:xVal>
          <c:yVal>
            <c:numRef>
              <c:f>'table emom'!$C$34:$H$34</c:f>
              <c:numCache>
                <c:formatCode>0.0</c:formatCode>
                <c:ptCount val="6"/>
                <c:pt idx="0">
                  <c:v>11946.813193478474</c:v>
                </c:pt>
                <c:pt idx="1">
                  <c:v>10250.990373995572</c:v>
                </c:pt>
                <c:pt idx="2">
                  <c:v>8932.3839358987443</c:v>
                </c:pt>
                <c:pt idx="3">
                  <c:v>7798.3825870305109</c:v>
                </c:pt>
                <c:pt idx="4">
                  <c:v>5992.3100242080818</c:v>
                </c:pt>
                <c:pt idx="5">
                  <c:v>3027.9054079809621</c:v>
                </c:pt>
              </c:numCache>
            </c:numRef>
          </c:yVal>
          <c:smooth val="0"/>
          <c:extLst>
            <c:ext xmlns:c16="http://schemas.microsoft.com/office/drawing/2014/chart" uri="{C3380CC4-5D6E-409C-BE32-E72D297353CC}">
              <c16:uniqueId val="{00000000-B929-46E2-8547-EF656C4E43AF}"/>
            </c:ext>
          </c:extLst>
        </c:ser>
        <c:ser>
          <c:idx val="0"/>
          <c:order val="1"/>
          <c:tx>
            <c:v>Experimental</c:v>
          </c:tx>
          <c:spPr>
            <a:ln w="12700" cap="rnd">
              <a:solidFill>
                <a:schemeClr val="tx1"/>
              </a:solidFill>
              <a:round/>
            </a:ln>
            <a:effectLst/>
          </c:spPr>
          <c:marker>
            <c:symbol val="none"/>
          </c:marker>
          <c:xVal>
            <c:numRef>
              <c:f>'table emom'!$J$5:$J$10</c:f>
              <c:numCache>
                <c:formatCode>General</c:formatCode>
                <c:ptCount val="6"/>
                <c:pt idx="0">
                  <c:v>1</c:v>
                </c:pt>
                <c:pt idx="1">
                  <c:v>0.85</c:v>
                </c:pt>
                <c:pt idx="2">
                  <c:v>0.75</c:v>
                </c:pt>
                <c:pt idx="3">
                  <c:v>0.65</c:v>
                </c:pt>
                <c:pt idx="4">
                  <c:v>0.5</c:v>
                </c:pt>
                <c:pt idx="5">
                  <c:v>0.25</c:v>
                </c:pt>
              </c:numCache>
            </c:numRef>
          </c:xVal>
          <c:yVal>
            <c:numRef>
              <c:f>'table emom'!$M$5:$M$10</c:f>
              <c:numCache>
                <c:formatCode>General</c:formatCode>
                <c:ptCount val="6"/>
                <c:pt idx="0">
                  <c:v>12000</c:v>
                </c:pt>
                <c:pt idx="1">
                  <c:v>10200</c:v>
                </c:pt>
                <c:pt idx="2">
                  <c:v>9000</c:v>
                </c:pt>
                <c:pt idx="3">
                  <c:v>7800</c:v>
                </c:pt>
                <c:pt idx="4">
                  <c:v>6000</c:v>
                </c:pt>
                <c:pt idx="5">
                  <c:v>3000</c:v>
                </c:pt>
              </c:numCache>
            </c:numRef>
          </c:yVal>
          <c:smooth val="0"/>
          <c:extLst>
            <c:ext xmlns:c16="http://schemas.microsoft.com/office/drawing/2014/chart" uri="{C3380CC4-5D6E-409C-BE32-E72D297353CC}">
              <c16:uniqueId val="{00000001-B929-46E2-8547-EF656C4E43AF}"/>
            </c:ext>
          </c:extLst>
        </c:ser>
        <c:dLbls>
          <c:showLegendKey val="0"/>
          <c:showVal val="0"/>
          <c:showCatName val="0"/>
          <c:showSerName val="0"/>
          <c:showPercent val="0"/>
          <c:showBubbleSize val="0"/>
        </c:dLbls>
        <c:axId val="247228696"/>
        <c:axId val="247230656"/>
      </c:scatterChart>
      <c:valAx>
        <c:axId val="247228696"/>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r>
                  <a:rPr lang="it-IT"/>
                  <a:t>engine load %</a:t>
                </a:r>
              </a:p>
            </c:rich>
          </c:tx>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endParaRPr lang="it-IT"/>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endParaRPr lang="it-IT"/>
          </a:p>
        </c:txPr>
        <c:crossAx val="247230656"/>
        <c:crosses val="autoZero"/>
        <c:crossBetween val="midCat"/>
      </c:valAx>
      <c:valAx>
        <c:axId val="247230656"/>
        <c:scaling>
          <c:orientation val="minMax"/>
          <c:max val="15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r>
                  <a:rPr lang="it-IT"/>
                  <a:t>kW</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endParaRPr lang="it-IT"/>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endParaRPr lang="it-IT"/>
          </a:p>
        </c:txPr>
        <c:crossAx val="247228696"/>
        <c:crosses val="autoZero"/>
        <c:crossBetween val="midCat"/>
      </c:valAx>
      <c:spPr>
        <a:noFill/>
        <a:ln>
          <a:noFill/>
        </a:ln>
        <a:effectLst/>
      </c:spPr>
    </c:plotArea>
    <c:legend>
      <c:legendPos val="b"/>
      <c:layout>
        <c:manualLayout>
          <c:xMode val="edge"/>
          <c:yMode val="edge"/>
          <c:x val="0.15940943037824143"/>
          <c:y val="0.87127956857748667"/>
          <c:w val="0.5864142497081678"/>
          <c:h val="9.8604326894900896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latin typeface="Perpetua" panose="02020502060401020303" pitchFamily="18" charset="0"/>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3856029747508"/>
          <c:y val="3.1888898932636585E-2"/>
          <c:w val="0.81864751440910777"/>
          <c:h val="0.60141990378465193"/>
        </c:manualLayout>
      </c:layout>
      <c:scatterChart>
        <c:scatterStyle val="lineMarker"/>
        <c:varyColors val="0"/>
        <c:ser>
          <c:idx val="1"/>
          <c:order val="0"/>
          <c:tx>
            <c:v>Simulation</c:v>
          </c:tx>
          <c:spPr>
            <a:ln w="25400" cap="rnd">
              <a:noFill/>
              <a:round/>
            </a:ln>
            <a:effectLst/>
          </c:spPr>
          <c:marker>
            <c:symbol val="circle"/>
            <c:size val="5"/>
            <c:spPr>
              <a:solidFill>
                <a:srgbClr val="FF0000"/>
              </a:solidFill>
              <a:ln w="9525">
                <a:solidFill>
                  <a:srgbClr val="FF0000"/>
                </a:solidFill>
              </a:ln>
              <a:effectLst/>
            </c:spPr>
          </c:marker>
          <c:xVal>
            <c:numRef>
              <c:f>'table emom'!$C$37:$H$37</c:f>
              <c:numCache>
                <c:formatCode>0.0</c:formatCode>
                <c:ptCount val="6"/>
                <c:pt idx="0">
                  <c:v>1</c:v>
                </c:pt>
                <c:pt idx="1">
                  <c:v>0.85</c:v>
                </c:pt>
                <c:pt idx="2">
                  <c:v>0.75</c:v>
                </c:pt>
                <c:pt idx="3">
                  <c:v>0.65</c:v>
                </c:pt>
                <c:pt idx="4">
                  <c:v>0.5</c:v>
                </c:pt>
                <c:pt idx="5">
                  <c:v>0.25</c:v>
                </c:pt>
              </c:numCache>
            </c:numRef>
          </c:xVal>
          <c:yVal>
            <c:numRef>
              <c:f>'table emom'!$C$35:$H$35</c:f>
              <c:numCache>
                <c:formatCode>0.0</c:formatCode>
                <c:ptCount val="6"/>
                <c:pt idx="0">
                  <c:v>176.28132003852068</c:v>
                </c:pt>
                <c:pt idx="1">
                  <c:v>174.62702965179597</c:v>
                </c:pt>
                <c:pt idx="2">
                  <c:v>176.8284940879085</c:v>
                </c:pt>
                <c:pt idx="3">
                  <c:v>178.77707132741182</c:v>
                </c:pt>
                <c:pt idx="4">
                  <c:v>180.99697706200283</c:v>
                </c:pt>
                <c:pt idx="5">
                  <c:v>194.74848799626292</c:v>
                </c:pt>
              </c:numCache>
            </c:numRef>
          </c:yVal>
          <c:smooth val="0"/>
          <c:extLst>
            <c:ext xmlns:c16="http://schemas.microsoft.com/office/drawing/2014/chart" uri="{C3380CC4-5D6E-409C-BE32-E72D297353CC}">
              <c16:uniqueId val="{00000000-E57D-4DE9-A451-4C931FDAF276}"/>
            </c:ext>
          </c:extLst>
        </c:ser>
        <c:ser>
          <c:idx val="0"/>
          <c:order val="1"/>
          <c:tx>
            <c:v>Experimental</c:v>
          </c:tx>
          <c:spPr>
            <a:ln w="12700" cap="rnd">
              <a:solidFill>
                <a:schemeClr val="tx1"/>
              </a:solidFill>
              <a:round/>
            </a:ln>
            <a:effectLst/>
          </c:spPr>
          <c:marker>
            <c:symbol val="none"/>
          </c:marker>
          <c:xVal>
            <c:numRef>
              <c:f>'table emom'!$J$5:$J$10</c:f>
              <c:numCache>
                <c:formatCode>General</c:formatCode>
                <c:ptCount val="6"/>
                <c:pt idx="0">
                  <c:v>1</c:v>
                </c:pt>
                <c:pt idx="1">
                  <c:v>0.85</c:v>
                </c:pt>
                <c:pt idx="2">
                  <c:v>0.75</c:v>
                </c:pt>
                <c:pt idx="3">
                  <c:v>0.65</c:v>
                </c:pt>
                <c:pt idx="4">
                  <c:v>0.5</c:v>
                </c:pt>
                <c:pt idx="5">
                  <c:v>0.25</c:v>
                </c:pt>
              </c:numCache>
            </c:numRef>
          </c:xVal>
          <c:yVal>
            <c:numRef>
              <c:f>'table emom'!$N$5:$N$10</c:f>
              <c:numCache>
                <c:formatCode>General</c:formatCode>
                <c:ptCount val="6"/>
                <c:pt idx="0">
                  <c:v>175.5</c:v>
                </c:pt>
                <c:pt idx="1">
                  <c:v>174</c:v>
                </c:pt>
                <c:pt idx="2">
                  <c:v>178</c:v>
                </c:pt>
                <c:pt idx="3">
                  <c:v>179</c:v>
                </c:pt>
                <c:pt idx="4">
                  <c:v>182</c:v>
                </c:pt>
                <c:pt idx="5">
                  <c:v>194</c:v>
                </c:pt>
              </c:numCache>
            </c:numRef>
          </c:yVal>
          <c:smooth val="0"/>
          <c:extLst>
            <c:ext xmlns:c16="http://schemas.microsoft.com/office/drawing/2014/chart" uri="{C3380CC4-5D6E-409C-BE32-E72D297353CC}">
              <c16:uniqueId val="{00000001-E57D-4DE9-A451-4C931FDAF276}"/>
            </c:ext>
          </c:extLst>
        </c:ser>
        <c:dLbls>
          <c:showLegendKey val="0"/>
          <c:showVal val="0"/>
          <c:showCatName val="0"/>
          <c:showSerName val="0"/>
          <c:showPercent val="0"/>
          <c:showBubbleSize val="0"/>
        </c:dLbls>
        <c:axId val="247232616"/>
        <c:axId val="247234576"/>
      </c:scatterChart>
      <c:valAx>
        <c:axId val="247232616"/>
        <c:scaling>
          <c:orientation val="minMax"/>
          <c:max val="1"/>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r>
                  <a:rPr lang="it-IT"/>
                  <a:t>engine load %</a:t>
                </a:r>
              </a:p>
            </c:rich>
          </c:tx>
          <c:layout>
            <c:manualLayout>
              <c:xMode val="edge"/>
              <c:yMode val="edge"/>
              <c:x val="0.4514233877013179"/>
              <c:y val="0.7991281802468385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endParaRPr lang="it-IT"/>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endParaRPr lang="it-IT"/>
          </a:p>
        </c:txPr>
        <c:crossAx val="247234576"/>
        <c:crosses val="autoZero"/>
        <c:crossBetween val="midCat"/>
      </c:valAx>
      <c:valAx>
        <c:axId val="247234576"/>
        <c:scaling>
          <c:orientation val="minMax"/>
          <c:min val="1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r>
                  <a:rPr lang="it-IT"/>
                  <a:t>g/kWh</a:t>
                </a:r>
              </a:p>
            </c:rich>
          </c:tx>
          <c:layout>
            <c:manualLayout>
              <c:xMode val="edge"/>
              <c:yMode val="edge"/>
              <c:x val="0"/>
              <c:y val="0.21150386125054466"/>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endParaRPr lang="it-IT"/>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endParaRPr lang="it-IT"/>
          </a:p>
        </c:txPr>
        <c:crossAx val="247232616"/>
        <c:crosses val="autoZero"/>
        <c:crossBetween val="midCat"/>
      </c:valAx>
      <c:spPr>
        <a:noFill/>
        <a:ln>
          <a:noFill/>
        </a:ln>
        <a:effectLst/>
      </c:spPr>
    </c:plotArea>
    <c:legend>
      <c:legendPos val="b"/>
      <c:layout>
        <c:manualLayout>
          <c:xMode val="edge"/>
          <c:yMode val="edge"/>
          <c:x val="0.25542304974741697"/>
          <c:y val="0.89999257486727557"/>
          <c:w val="0.48905043229534284"/>
          <c:h val="8.1058541018880534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latin typeface="Perpetua" panose="02020502060401020303" pitchFamily="18" charset="0"/>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7457337443995"/>
          <c:y val="5.7120023438391503E-2"/>
          <c:w val="0.78463527082509854"/>
          <c:h val="0.57104373443359624"/>
        </c:manualLayout>
      </c:layout>
      <c:scatterChart>
        <c:scatterStyle val="lineMarker"/>
        <c:varyColors val="0"/>
        <c:ser>
          <c:idx val="2"/>
          <c:order val="0"/>
          <c:tx>
            <c:v>Simulation</c:v>
          </c:tx>
          <c:spPr>
            <a:ln w="25400" cap="rnd">
              <a:noFill/>
              <a:round/>
            </a:ln>
            <a:effectLst/>
          </c:spPr>
          <c:marker>
            <c:symbol val="circle"/>
            <c:size val="5"/>
            <c:spPr>
              <a:solidFill>
                <a:srgbClr val="FF0000"/>
              </a:solidFill>
              <a:ln w="9525">
                <a:solidFill>
                  <a:srgbClr val="FF0000"/>
                </a:solidFill>
              </a:ln>
              <a:effectLst/>
            </c:spPr>
          </c:marker>
          <c:xVal>
            <c:numRef>
              <c:f>'table emom'!$L$42:$L$46</c:f>
              <c:numCache>
                <c:formatCode>General</c:formatCode>
                <c:ptCount val="5"/>
                <c:pt idx="0">
                  <c:v>750</c:v>
                </c:pt>
                <c:pt idx="1">
                  <c:v>710</c:v>
                </c:pt>
                <c:pt idx="2">
                  <c:v>683</c:v>
                </c:pt>
                <c:pt idx="3">
                  <c:v>600</c:v>
                </c:pt>
                <c:pt idx="4">
                  <c:v>473</c:v>
                </c:pt>
              </c:numCache>
            </c:numRef>
          </c:xVal>
          <c:yVal>
            <c:numRef>
              <c:f>'table emom'!$C$72:$G$72</c:f>
              <c:numCache>
                <c:formatCode>0.0</c:formatCode>
                <c:ptCount val="5"/>
                <c:pt idx="0">
                  <c:v>11946.813193478474</c:v>
                </c:pt>
                <c:pt idx="1">
                  <c:v>10270.774558279742</c:v>
                </c:pt>
                <c:pt idx="2">
                  <c:v>9009.4644292658104</c:v>
                </c:pt>
                <c:pt idx="3">
                  <c:v>6000.2286240885142</c:v>
                </c:pt>
                <c:pt idx="4">
                  <c:v>3009.0020358373217</c:v>
                </c:pt>
              </c:numCache>
            </c:numRef>
          </c:yVal>
          <c:smooth val="0"/>
          <c:extLst>
            <c:ext xmlns:c16="http://schemas.microsoft.com/office/drawing/2014/chart" uri="{C3380CC4-5D6E-409C-BE32-E72D297353CC}">
              <c16:uniqueId val="{00000000-BB87-443D-A977-14DEB19CC6B8}"/>
            </c:ext>
          </c:extLst>
        </c:ser>
        <c:ser>
          <c:idx val="0"/>
          <c:order val="1"/>
          <c:tx>
            <c:v>Experimental</c:v>
          </c:tx>
          <c:spPr>
            <a:ln w="12700" cap="rnd">
              <a:solidFill>
                <a:schemeClr val="tx1"/>
              </a:solidFill>
              <a:round/>
            </a:ln>
            <a:effectLst/>
          </c:spPr>
          <c:marker>
            <c:symbol val="none"/>
          </c:marker>
          <c:xVal>
            <c:numRef>
              <c:f>'table emom'!$L$42:$L$46</c:f>
              <c:numCache>
                <c:formatCode>General</c:formatCode>
                <c:ptCount val="5"/>
                <c:pt idx="0">
                  <c:v>750</c:v>
                </c:pt>
                <c:pt idx="1">
                  <c:v>710</c:v>
                </c:pt>
                <c:pt idx="2">
                  <c:v>683</c:v>
                </c:pt>
                <c:pt idx="3">
                  <c:v>600</c:v>
                </c:pt>
                <c:pt idx="4">
                  <c:v>473</c:v>
                </c:pt>
              </c:numCache>
            </c:numRef>
          </c:xVal>
          <c:yVal>
            <c:numRef>
              <c:f>'table emom'!$N$42:$N$46</c:f>
              <c:numCache>
                <c:formatCode>General</c:formatCode>
                <c:ptCount val="5"/>
                <c:pt idx="0">
                  <c:v>12000</c:v>
                </c:pt>
                <c:pt idx="1">
                  <c:v>10200</c:v>
                </c:pt>
                <c:pt idx="2">
                  <c:v>9000</c:v>
                </c:pt>
                <c:pt idx="3">
                  <c:v>6000</c:v>
                </c:pt>
                <c:pt idx="4">
                  <c:v>3000</c:v>
                </c:pt>
              </c:numCache>
            </c:numRef>
          </c:yVal>
          <c:smooth val="0"/>
          <c:extLst>
            <c:ext xmlns:c16="http://schemas.microsoft.com/office/drawing/2014/chart" uri="{C3380CC4-5D6E-409C-BE32-E72D297353CC}">
              <c16:uniqueId val="{00000001-BB87-443D-A977-14DEB19CC6B8}"/>
            </c:ext>
          </c:extLst>
        </c:ser>
        <c:dLbls>
          <c:showLegendKey val="0"/>
          <c:showVal val="0"/>
          <c:showCatName val="0"/>
          <c:showSerName val="0"/>
          <c:showPercent val="0"/>
          <c:showBubbleSize val="0"/>
        </c:dLbls>
        <c:axId val="226899960"/>
        <c:axId val="226897216"/>
      </c:scatterChart>
      <c:valAx>
        <c:axId val="226899960"/>
        <c:scaling>
          <c:orientation val="minMax"/>
          <c:max val="800"/>
          <c:min val="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r>
                  <a:rPr lang="it-IT"/>
                  <a:t>engine rpm</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endParaRPr lang="it-IT"/>
          </a:p>
        </c:txPr>
        <c:crossAx val="226897216"/>
        <c:crosses val="autoZero"/>
        <c:crossBetween val="midCat"/>
      </c:valAx>
      <c:valAx>
        <c:axId val="22689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r>
                  <a:rPr lang="it-IT"/>
                  <a:t>kW</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endParaRPr lang="it-IT"/>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endParaRPr lang="it-IT"/>
          </a:p>
        </c:txPr>
        <c:crossAx val="226899960"/>
        <c:crosses val="autoZero"/>
        <c:crossBetween val="midCat"/>
        <c:majorUnit val="5000"/>
      </c:valAx>
      <c:spPr>
        <a:noFill/>
        <a:ln>
          <a:noFill/>
        </a:ln>
        <a:effectLst/>
      </c:spPr>
    </c:plotArea>
    <c:legend>
      <c:legendPos val="b"/>
      <c:layout>
        <c:manualLayout>
          <c:xMode val="edge"/>
          <c:yMode val="edge"/>
          <c:x val="0.5612612449219202"/>
          <c:y val="0.86028092318761995"/>
          <c:w val="0.42952158016250153"/>
          <c:h val="0.111915737638642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solidFill>
            <a:schemeClr val="tx1"/>
          </a:solidFill>
          <a:latin typeface="Perpetua" panose="02020502060401020303" pitchFamily="18" charset="0"/>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627596759246"/>
          <c:y val="8.9627778899432423E-2"/>
          <c:w val="0.77611950524980056"/>
          <c:h val="0.64384520043968863"/>
        </c:manualLayout>
      </c:layout>
      <c:scatterChart>
        <c:scatterStyle val="lineMarker"/>
        <c:varyColors val="0"/>
        <c:ser>
          <c:idx val="1"/>
          <c:order val="0"/>
          <c:tx>
            <c:v>Simulation</c:v>
          </c:tx>
          <c:spPr>
            <a:ln w="25400" cap="rnd">
              <a:noFill/>
              <a:round/>
            </a:ln>
            <a:effectLst/>
          </c:spPr>
          <c:marker>
            <c:symbol val="circle"/>
            <c:size val="5"/>
            <c:spPr>
              <a:solidFill>
                <a:srgbClr val="FF0000"/>
              </a:solidFill>
              <a:ln w="9525">
                <a:solidFill>
                  <a:srgbClr val="FF0000"/>
                </a:solidFill>
              </a:ln>
              <a:effectLst/>
            </c:spPr>
          </c:marker>
          <c:xVal>
            <c:numRef>
              <c:f>'table emom'!$L$42:$L$46</c:f>
              <c:numCache>
                <c:formatCode>General</c:formatCode>
                <c:ptCount val="5"/>
                <c:pt idx="0">
                  <c:v>750</c:v>
                </c:pt>
                <c:pt idx="1">
                  <c:v>710</c:v>
                </c:pt>
                <c:pt idx="2">
                  <c:v>683</c:v>
                </c:pt>
                <c:pt idx="3">
                  <c:v>600</c:v>
                </c:pt>
                <c:pt idx="4">
                  <c:v>473</c:v>
                </c:pt>
              </c:numCache>
            </c:numRef>
          </c:xVal>
          <c:yVal>
            <c:numRef>
              <c:f>'table emom'!$C$73:$G$73</c:f>
              <c:numCache>
                <c:formatCode>0.0</c:formatCode>
                <c:ptCount val="5"/>
                <c:pt idx="0">
                  <c:v>176.28132003852068</c:v>
                </c:pt>
                <c:pt idx="1">
                  <c:v>174.76226255526305</c:v>
                </c:pt>
                <c:pt idx="2">
                  <c:v>178.87805125962745</c:v>
                </c:pt>
                <c:pt idx="3">
                  <c:v>186.1633064306254</c:v>
                </c:pt>
                <c:pt idx="4">
                  <c:v>187.6956357202458</c:v>
                </c:pt>
              </c:numCache>
            </c:numRef>
          </c:yVal>
          <c:smooth val="0"/>
          <c:extLst>
            <c:ext xmlns:c16="http://schemas.microsoft.com/office/drawing/2014/chart" uri="{C3380CC4-5D6E-409C-BE32-E72D297353CC}">
              <c16:uniqueId val="{00000000-E373-463C-A02F-AC13CC962ED3}"/>
            </c:ext>
          </c:extLst>
        </c:ser>
        <c:ser>
          <c:idx val="0"/>
          <c:order val="1"/>
          <c:tx>
            <c:v>Experimental</c:v>
          </c:tx>
          <c:spPr>
            <a:ln w="12700" cap="rnd">
              <a:solidFill>
                <a:schemeClr val="tx1"/>
              </a:solidFill>
              <a:round/>
            </a:ln>
            <a:effectLst/>
          </c:spPr>
          <c:marker>
            <c:symbol val="none"/>
          </c:marker>
          <c:xVal>
            <c:numRef>
              <c:f>'table emom'!$L$42:$L$46</c:f>
              <c:numCache>
                <c:formatCode>General</c:formatCode>
                <c:ptCount val="5"/>
                <c:pt idx="0">
                  <c:v>750</c:v>
                </c:pt>
                <c:pt idx="1">
                  <c:v>710</c:v>
                </c:pt>
                <c:pt idx="2">
                  <c:v>683</c:v>
                </c:pt>
                <c:pt idx="3">
                  <c:v>600</c:v>
                </c:pt>
                <c:pt idx="4">
                  <c:v>473</c:v>
                </c:pt>
              </c:numCache>
            </c:numRef>
          </c:xVal>
          <c:yVal>
            <c:numRef>
              <c:f>'table emom'!$O$42:$O$46</c:f>
              <c:numCache>
                <c:formatCode>General</c:formatCode>
                <c:ptCount val="5"/>
                <c:pt idx="0">
                  <c:v>175.5</c:v>
                </c:pt>
                <c:pt idx="1">
                  <c:v>173.5</c:v>
                </c:pt>
                <c:pt idx="2">
                  <c:v>180</c:v>
                </c:pt>
                <c:pt idx="3">
                  <c:v>187</c:v>
                </c:pt>
                <c:pt idx="4">
                  <c:v>188</c:v>
                </c:pt>
              </c:numCache>
            </c:numRef>
          </c:yVal>
          <c:smooth val="0"/>
          <c:extLst>
            <c:ext xmlns:c16="http://schemas.microsoft.com/office/drawing/2014/chart" uri="{C3380CC4-5D6E-409C-BE32-E72D297353CC}">
              <c16:uniqueId val="{00000001-E373-463C-A02F-AC13CC962ED3}"/>
            </c:ext>
          </c:extLst>
        </c:ser>
        <c:dLbls>
          <c:showLegendKey val="0"/>
          <c:showVal val="0"/>
          <c:showCatName val="0"/>
          <c:showSerName val="0"/>
          <c:showPercent val="0"/>
          <c:showBubbleSize val="0"/>
        </c:dLbls>
        <c:axId val="299201992"/>
        <c:axId val="299197680"/>
      </c:scatterChart>
      <c:valAx>
        <c:axId val="299201992"/>
        <c:scaling>
          <c:orientation val="minMax"/>
          <c:max val="800"/>
          <c:min val="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r>
                  <a:rPr lang="it-IT"/>
                  <a:t>engine rpm</a:t>
                </a:r>
              </a:p>
            </c:rich>
          </c:tx>
          <c:layout>
            <c:manualLayout>
              <c:xMode val="edge"/>
              <c:yMode val="edge"/>
              <c:x val="0.45142333069588586"/>
              <c:y val="0.8328258747525570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endParaRPr lang="it-IT"/>
          </a:p>
        </c:txPr>
        <c:crossAx val="299197680"/>
        <c:crosses val="autoZero"/>
        <c:crossBetween val="midCat"/>
      </c:valAx>
      <c:valAx>
        <c:axId val="299197680"/>
        <c:scaling>
          <c:orientation val="minMax"/>
          <c:min val="1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r>
                  <a:rPr lang="it-IT"/>
                  <a:t>g/kWh</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endParaRPr lang="it-IT"/>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endParaRPr lang="it-IT"/>
          </a:p>
        </c:txPr>
        <c:crossAx val="299201992"/>
        <c:crosses val="autoZero"/>
        <c:crossBetween val="midCat"/>
      </c:valAx>
      <c:spPr>
        <a:noFill/>
        <a:ln>
          <a:noFill/>
        </a:ln>
        <a:effectLst/>
      </c:spPr>
    </c:plotArea>
    <c:legend>
      <c:legendPos val="b"/>
      <c:layout>
        <c:manualLayout>
          <c:xMode val="edge"/>
          <c:yMode val="edge"/>
          <c:x val="0.19328031747493749"/>
          <c:y val="0.91285139613216582"/>
          <c:w val="0.48905043229534284"/>
          <c:h val="8.105854101888053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Perpetua" panose="02020502060401020303" pitchFamily="18" charset="0"/>
              <a:ea typeface="+mn-ea"/>
              <a:cs typeface="+mn-cs"/>
            </a:defRPr>
          </a:pPr>
          <a:endParaRPr lang="it-I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solidFill>
            <a:schemeClr val="tx1"/>
          </a:solidFill>
          <a:latin typeface="Perpetua" panose="02020502060401020303" pitchFamily="18" charset="0"/>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6303487706992"/>
          <c:y val="3.3808822636029377E-2"/>
          <c:w val="0.85073327518430453"/>
          <c:h val="0.66703545129909025"/>
        </c:manualLayout>
      </c:layout>
      <c:barChart>
        <c:barDir val="col"/>
        <c:grouping val="clustered"/>
        <c:varyColors val="0"/>
        <c:ser>
          <c:idx val="1"/>
          <c:order val="0"/>
          <c:tx>
            <c:strRef>
              <c:f>Foglio1!$E$2</c:f>
              <c:strCache>
                <c:ptCount val="1"/>
                <c:pt idx="0">
                  <c:v>Charge air pressure</c:v>
                </c:pt>
              </c:strCache>
            </c:strRef>
          </c:tx>
          <c:spPr>
            <a:solidFill>
              <a:schemeClr val="accent6">
                <a:lumMod val="60000"/>
                <a:lumOff val="40000"/>
              </a:schemeClr>
            </a:solidFill>
            <a:ln>
              <a:noFill/>
            </a:ln>
            <a:effectLst/>
          </c:spPr>
          <c:invertIfNegative val="0"/>
          <c:cat>
            <c:numRef>
              <c:f>Foglio1!$D$3:$D$6</c:f>
              <c:numCache>
                <c:formatCode>General</c:formatCode>
                <c:ptCount val="4"/>
                <c:pt idx="0">
                  <c:v>1</c:v>
                </c:pt>
                <c:pt idx="1">
                  <c:v>0.85</c:v>
                </c:pt>
                <c:pt idx="2">
                  <c:v>0.75</c:v>
                </c:pt>
                <c:pt idx="3">
                  <c:v>0.5</c:v>
                </c:pt>
              </c:numCache>
            </c:numRef>
          </c:cat>
          <c:val>
            <c:numRef>
              <c:f>Foglio1!$E$3:$E$6</c:f>
              <c:numCache>
                <c:formatCode>0.00%</c:formatCode>
                <c:ptCount val="4"/>
                <c:pt idx="0">
                  <c:v>4.6372711874440073E-2</c:v>
                </c:pt>
                <c:pt idx="1">
                  <c:v>2.380419271841034E-2</c:v>
                </c:pt>
                <c:pt idx="2">
                  <c:v>5.4772828181012062E-2</c:v>
                </c:pt>
                <c:pt idx="3">
                  <c:v>-3.766112773115713E-2</c:v>
                </c:pt>
              </c:numCache>
            </c:numRef>
          </c:val>
          <c:extLst>
            <c:ext xmlns:c16="http://schemas.microsoft.com/office/drawing/2014/chart" uri="{C3380CC4-5D6E-409C-BE32-E72D297353CC}">
              <c16:uniqueId val="{00000000-52FF-49B8-AAB1-7A807848DCE2}"/>
            </c:ext>
          </c:extLst>
        </c:ser>
        <c:ser>
          <c:idx val="3"/>
          <c:order val="1"/>
          <c:tx>
            <c:strRef>
              <c:f>Foglio1!$F$2</c:f>
              <c:strCache>
                <c:ptCount val="1"/>
                <c:pt idx="0">
                  <c:v>Temperature after compressor</c:v>
                </c:pt>
              </c:strCache>
            </c:strRef>
          </c:tx>
          <c:spPr>
            <a:solidFill>
              <a:srgbClr val="FF0000"/>
            </a:solidFill>
            <a:ln>
              <a:noFill/>
            </a:ln>
            <a:effectLst/>
          </c:spPr>
          <c:invertIfNegative val="0"/>
          <c:cat>
            <c:numRef>
              <c:f>Foglio1!$D$3:$D$6</c:f>
              <c:numCache>
                <c:formatCode>General</c:formatCode>
                <c:ptCount val="4"/>
                <c:pt idx="0">
                  <c:v>1</c:v>
                </c:pt>
                <c:pt idx="1">
                  <c:v>0.85</c:v>
                </c:pt>
                <c:pt idx="2">
                  <c:v>0.75</c:v>
                </c:pt>
                <c:pt idx="3">
                  <c:v>0.5</c:v>
                </c:pt>
              </c:numCache>
            </c:numRef>
          </c:cat>
          <c:val>
            <c:numRef>
              <c:f>Foglio1!$F$8:$F$11</c:f>
              <c:numCache>
                <c:formatCode>0.00%</c:formatCode>
                <c:ptCount val="4"/>
                <c:pt idx="0">
                  <c:v>5.9287150964114389E-2</c:v>
                </c:pt>
                <c:pt idx="1">
                  <c:v>5.0465183590885213E-2</c:v>
                </c:pt>
                <c:pt idx="2">
                  <c:v>6.4247221280581218E-2</c:v>
                </c:pt>
                <c:pt idx="3">
                  <c:v>4.8466890746294712E-2</c:v>
                </c:pt>
              </c:numCache>
            </c:numRef>
          </c:val>
          <c:extLst>
            <c:ext xmlns:c16="http://schemas.microsoft.com/office/drawing/2014/chart" uri="{C3380CC4-5D6E-409C-BE32-E72D297353CC}">
              <c16:uniqueId val="{00000001-52FF-49B8-AAB1-7A807848DCE2}"/>
            </c:ext>
          </c:extLst>
        </c:ser>
        <c:ser>
          <c:idx val="0"/>
          <c:order val="2"/>
          <c:tx>
            <c:strRef>
              <c:f>Foglio1!$G$2</c:f>
              <c:strCache>
                <c:ptCount val="1"/>
                <c:pt idx="0">
                  <c:v>Air flow rate</c:v>
                </c:pt>
              </c:strCache>
            </c:strRef>
          </c:tx>
          <c:spPr>
            <a:solidFill>
              <a:schemeClr val="accent4">
                <a:lumMod val="60000"/>
                <a:lumOff val="40000"/>
              </a:schemeClr>
            </a:solidFill>
            <a:ln>
              <a:solidFill>
                <a:schemeClr val="accent4">
                  <a:lumMod val="60000"/>
                  <a:lumOff val="40000"/>
                </a:schemeClr>
              </a:solidFill>
            </a:ln>
            <a:effectLst/>
          </c:spPr>
          <c:invertIfNegative val="0"/>
          <c:cat>
            <c:numRef>
              <c:f>Foglio1!$D$3:$D$6</c:f>
              <c:numCache>
                <c:formatCode>General</c:formatCode>
                <c:ptCount val="4"/>
                <c:pt idx="0">
                  <c:v>1</c:v>
                </c:pt>
                <c:pt idx="1">
                  <c:v>0.85</c:v>
                </c:pt>
                <c:pt idx="2">
                  <c:v>0.75</c:v>
                </c:pt>
                <c:pt idx="3">
                  <c:v>0.5</c:v>
                </c:pt>
              </c:numCache>
            </c:numRef>
          </c:cat>
          <c:val>
            <c:numRef>
              <c:f>Foglio1!$G$3:$G$6</c:f>
              <c:numCache>
                <c:formatCode>0.00%</c:formatCode>
                <c:ptCount val="4"/>
                <c:pt idx="0">
                  <c:v>1.6878368436242124E-2</c:v>
                </c:pt>
                <c:pt idx="1">
                  <c:v>-4.5260792239607142E-3</c:v>
                </c:pt>
                <c:pt idx="2">
                  <c:v>7.6023178259106164E-2</c:v>
                </c:pt>
                <c:pt idx="3">
                  <c:v>-1.3042928025150528E-2</c:v>
                </c:pt>
              </c:numCache>
            </c:numRef>
          </c:val>
          <c:extLst>
            <c:ext xmlns:c16="http://schemas.microsoft.com/office/drawing/2014/chart" uri="{C3380CC4-5D6E-409C-BE32-E72D297353CC}">
              <c16:uniqueId val="{00000002-52FF-49B8-AAB1-7A807848DCE2}"/>
            </c:ext>
          </c:extLst>
        </c:ser>
        <c:ser>
          <c:idx val="4"/>
          <c:order val="3"/>
          <c:tx>
            <c:strRef>
              <c:f>Foglio1!$I$2</c:f>
              <c:strCache>
                <c:ptCount val="1"/>
                <c:pt idx="0">
                  <c:v>Temperature after turbine</c:v>
                </c:pt>
              </c:strCache>
            </c:strRef>
          </c:tx>
          <c:spPr>
            <a:solidFill>
              <a:schemeClr val="accent5"/>
            </a:solidFill>
            <a:ln>
              <a:noFill/>
            </a:ln>
            <a:effectLst/>
          </c:spPr>
          <c:invertIfNegative val="0"/>
          <c:cat>
            <c:numRef>
              <c:f>Foglio1!$D$3:$D$6</c:f>
              <c:numCache>
                <c:formatCode>General</c:formatCode>
                <c:ptCount val="4"/>
                <c:pt idx="0">
                  <c:v>1</c:v>
                </c:pt>
                <c:pt idx="1">
                  <c:v>0.85</c:v>
                </c:pt>
                <c:pt idx="2">
                  <c:v>0.75</c:v>
                </c:pt>
                <c:pt idx="3">
                  <c:v>0.5</c:v>
                </c:pt>
              </c:numCache>
            </c:numRef>
          </c:cat>
          <c:val>
            <c:numRef>
              <c:f>Foglio1!$I$8:$I$11</c:f>
              <c:numCache>
                <c:formatCode>0.00%</c:formatCode>
                <c:ptCount val="4"/>
                <c:pt idx="0">
                  <c:v>4.0786653575601149E-2</c:v>
                </c:pt>
                <c:pt idx="1">
                  <c:v>3.2300649331827191E-2</c:v>
                </c:pt>
                <c:pt idx="2">
                  <c:v>3.1880997531235578E-2</c:v>
                </c:pt>
                <c:pt idx="3">
                  <c:v>5.9511939334257628E-2</c:v>
                </c:pt>
              </c:numCache>
            </c:numRef>
          </c:val>
          <c:extLst>
            <c:ext xmlns:c16="http://schemas.microsoft.com/office/drawing/2014/chart" uri="{C3380CC4-5D6E-409C-BE32-E72D297353CC}">
              <c16:uniqueId val="{00000003-52FF-49B8-AAB1-7A807848DCE2}"/>
            </c:ext>
          </c:extLst>
        </c:ser>
        <c:dLbls>
          <c:showLegendKey val="0"/>
          <c:showVal val="0"/>
          <c:showCatName val="0"/>
          <c:showSerName val="0"/>
          <c:showPercent val="0"/>
          <c:showBubbleSize val="0"/>
        </c:dLbls>
        <c:gapWidth val="218"/>
        <c:overlap val="-28"/>
        <c:axId val="248271744"/>
        <c:axId val="248272136"/>
      </c:barChart>
      <c:catAx>
        <c:axId val="248271744"/>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r>
                  <a:rPr lang="it-IT"/>
                  <a:t>Engine load (%)</a:t>
                </a:r>
              </a:p>
            </c:rich>
          </c:tx>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crossAx val="248272136"/>
        <c:crosses val="autoZero"/>
        <c:auto val="1"/>
        <c:lblAlgn val="ctr"/>
        <c:lblOffset val="100"/>
        <c:noMultiLvlLbl val="0"/>
      </c:catAx>
      <c:valAx>
        <c:axId val="248272136"/>
        <c:scaling>
          <c:orientation val="minMax"/>
          <c:max val="8.0000000000000016E-2"/>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r>
                  <a:rPr lang="it-IT"/>
                  <a:t>Error %</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crossAx val="248271744"/>
        <c:crosses val="autoZero"/>
        <c:crossBetween val="between"/>
        <c:majorUnit val="2.5000000000000005E-2"/>
      </c:valAx>
      <c:spPr>
        <a:noFill/>
        <a:ln>
          <a:noFill/>
        </a:ln>
        <a:effectLst/>
      </c:spPr>
    </c:plotArea>
    <c:legend>
      <c:legendPos val="b"/>
      <c:layout>
        <c:manualLayout>
          <c:xMode val="edge"/>
          <c:yMode val="edge"/>
          <c:x val="0"/>
          <c:y val="0.87009805057264988"/>
          <c:w val="0.97885486241382202"/>
          <c:h val="9.8461876444776122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legend>
    <c:plotVisOnly val="1"/>
    <c:dispBlanksAs val="gap"/>
    <c:showDLblsOverMax val="0"/>
  </c:chart>
  <c:spPr>
    <a:solidFill>
      <a:schemeClr val="bg1"/>
    </a:solidFill>
    <a:ln w="9525" cap="flat" cmpd="sng" algn="ctr">
      <a:noFill/>
      <a:round/>
    </a:ln>
    <a:effectLst/>
  </c:spPr>
  <c:txPr>
    <a:bodyPr/>
    <a:lstStyle/>
    <a:p>
      <a:pPr>
        <a:defRPr sz="2000">
          <a:solidFill>
            <a:sysClr val="windowText" lastClr="000000"/>
          </a:solidFill>
          <a:latin typeface="Perpetua" panose="02020502060401020303" pitchFamily="18" charset="0"/>
          <a:cs typeface="Times New Roman" panose="02020603050405020304" pitchFamily="18" charset="0"/>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81570999526759"/>
          <c:y val="8.3196853546056826E-2"/>
          <c:w val="0.84565132451227099"/>
          <c:h val="0.7638620915605544"/>
        </c:manualLayout>
      </c:layout>
      <c:scatterChart>
        <c:scatterStyle val="lineMarker"/>
        <c:varyColors val="0"/>
        <c:ser>
          <c:idx val="6"/>
          <c:order val="0"/>
          <c:tx>
            <c:v>10%</c:v>
          </c:tx>
          <c:spPr>
            <a:ln w="6350" cap="rnd">
              <a:solidFill>
                <a:schemeClr val="accent1"/>
              </a:solidFill>
              <a:round/>
            </a:ln>
            <a:effectLst/>
          </c:spPr>
          <c:marker>
            <c:symbol val="circle"/>
            <c:size val="8"/>
            <c:spPr>
              <a:solidFill>
                <a:schemeClr val="accent1">
                  <a:lumMod val="60000"/>
                </a:schemeClr>
              </a:solidFill>
              <a:ln w="9525">
                <a:solidFill>
                  <a:schemeClr val="accent1">
                    <a:lumMod val="60000"/>
                  </a:schemeClr>
                </a:solidFill>
              </a:ln>
              <a:effectLst/>
            </c:spPr>
          </c:marker>
          <c:xVal>
            <c:numRef>
              <c:f>'guasti engmon'!$B$3:$B$30</c:f>
              <c:numCache>
                <c:formatCode>General</c:formatCode>
                <c:ptCount val="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xVal>
          <c:yVal>
            <c:numRef>
              <c:f>'guasti engmon'!$P$3:$P$30</c:f>
              <c:numCache>
                <c:formatCode>0.00%</c:formatCode>
                <c:ptCount val="28"/>
                <c:pt idx="0">
                  <c:v>3.7918664552536569E-4</c:v>
                </c:pt>
                <c:pt idx="1">
                  <c:v>6.3372797406850115E-4</c:v>
                </c:pt>
                <c:pt idx="2">
                  <c:v>-9.4173774293870235E-2</c:v>
                </c:pt>
                <c:pt idx="3">
                  <c:v>-9.2332052726498332E-2</c:v>
                </c:pt>
                <c:pt idx="4">
                  <c:v>2.6771949572229727E-3</c:v>
                </c:pt>
                <c:pt idx="5">
                  <c:v>3.5110566651254034E-3</c:v>
                </c:pt>
                <c:pt idx="6">
                  <c:v>4.625752967852604E-3</c:v>
                </c:pt>
                <c:pt idx="7">
                  <c:v>8.5786018283905332E-3</c:v>
                </c:pt>
                <c:pt idx="8">
                  <c:v>-5.5908348963185514E-2</c:v>
                </c:pt>
                <c:pt idx="9">
                  <c:v>6.0757991248850202E-2</c:v>
                </c:pt>
                <c:pt idx="10">
                  <c:v>-1.1420419484401284E-2</c:v>
                </c:pt>
                <c:pt idx="11">
                  <c:v>-8.1754345005573617E-3</c:v>
                </c:pt>
                <c:pt idx="12">
                  <c:v>-9.1677201151122212E-2</c:v>
                </c:pt>
                <c:pt idx="13">
                  <c:v>-5.6028100987561454E-2</c:v>
                </c:pt>
                <c:pt idx="14">
                  <c:v>-7.7090757100291785E-2</c:v>
                </c:pt>
                <c:pt idx="15">
                  <c:v>-4.9978616770396324E-4</c:v>
                </c:pt>
                <c:pt idx="16">
                  <c:v>7.5208066788420694E-2</c:v>
                </c:pt>
                <c:pt idx="17">
                  <c:v>4.6257135690393122E-3</c:v>
                </c:pt>
                <c:pt idx="18">
                  <c:v>-1.3338761715172748E-2</c:v>
                </c:pt>
                <c:pt idx="19">
                  <c:v>6.0757991248850202E-2</c:v>
                </c:pt>
                <c:pt idx="20">
                  <c:v>-5.5908348963185653E-2</c:v>
                </c:pt>
                <c:pt idx="21">
                  <c:v>-9.4300997762160665E-2</c:v>
                </c:pt>
                <c:pt idx="22">
                  <c:v>-9.6890836961943547E-2</c:v>
                </c:pt>
                <c:pt idx="23">
                  <c:v>-9.6892813644965908E-2</c:v>
                </c:pt>
                <c:pt idx="24">
                  <c:v>1.9829794986826743E-3</c:v>
                </c:pt>
                <c:pt idx="25">
                  <c:v>1.9923142796372264E-3</c:v>
                </c:pt>
                <c:pt idx="26">
                  <c:v>-1.9872782802177373E-3</c:v>
                </c:pt>
                <c:pt idx="27">
                  <c:v>1.9949181055866731E-3</c:v>
                </c:pt>
              </c:numCache>
            </c:numRef>
          </c:yVal>
          <c:smooth val="0"/>
          <c:extLst>
            <c:ext xmlns:c16="http://schemas.microsoft.com/office/drawing/2014/chart" uri="{C3380CC4-5D6E-409C-BE32-E72D297353CC}">
              <c16:uniqueId val="{00000000-482E-451E-BEC2-D6E8029BA589}"/>
            </c:ext>
          </c:extLst>
        </c:ser>
        <c:ser>
          <c:idx val="7"/>
          <c:order val="1"/>
          <c:tx>
            <c:v>5%</c:v>
          </c:tx>
          <c:spPr>
            <a:ln w="6350" cap="rnd">
              <a:solidFill>
                <a:schemeClr val="accent1"/>
              </a:solidFill>
              <a:round/>
            </a:ln>
            <a:effectLst/>
          </c:spPr>
          <c:marker>
            <c:symbol val="circle"/>
            <c:size val="8"/>
            <c:spPr>
              <a:noFill/>
              <a:ln w="9525">
                <a:solidFill>
                  <a:srgbClr val="00B050"/>
                </a:solidFill>
              </a:ln>
              <a:effectLst/>
            </c:spPr>
          </c:marker>
          <c:xVal>
            <c:numRef>
              <c:f>'guasti engmon'!$B$3:$B$30</c:f>
              <c:numCache>
                <c:formatCode>General</c:formatCode>
                <c:ptCount val="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xVal>
          <c:yVal>
            <c:numRef>
              <c:f>'guasti engmon'!$O$3:$O$30</c:f>
              <c:numCache>
                <c:formatCode>0.00%</c:formatCode>
                <c:ptCount val="28"/>
                <c:pt idx="0">
                  <c:v>2.1953853048917207E-4</c:v>
                </c:pt>
                <c:pt idx="1">
                  <c:v>6.3372797406850115E-4</c:v>
                </c:pt>
                <c:pt idx="2">
                  <c:v>-4.7103574372758354E-2</c:v>
                </c:pt>
                <c:pt idx="3">
                  <c:v>-4.6958738321579971E-2</c:v>
                </c:pt>
                <c:pt idx="4">
                  <c:v>9.5844814217079172E-4</c:v>
                </c:pt>
                <c:pt idx="5">
                  <c:v>2.0529948319759281E-3</c:v>
                </c:pt>
                <c:pt idx="6">
                  <c:v>1.7080957902901985E-3</c:v>
                </c:pt>
                <c:pt idx="7">
                  <c:v>3.061660529896473E-3</c:v>
                </c:pt>
                <c:pt idx="8">
                  <c:v>-2.7514615097416782E-2</c:v>
                </c:pt>
                <c:pt idx="9">
                  <c:v>2.8755090742075315E-2</c:v>
                </c:pt>
                <c:pt idx="10">
                  <c:v>-1.9148465948282106E-3</c:v>
                </c:pt>
                <c:pt idx="11">
                  <c:v>-3.8556410968140446E-3</c:v>
                </c:pt>
                <c:pt idx="12">
                  <c:v>-4.537506657188372E-2</c:v>
                </c:pt>
                <c:pt idx="13">
                  <c:v>-2.7279865881273669E-2</c:v>
                </c:pt>
                <c:pt idx="14">
                  <c:v>-3.7134423322908089E-2</c:v>
                </c:pt>
                <c:pt idx="15">
                  <c:v>-4.9978616770396324E-4</c:v>
                </c:pt>
                <c:pt idx="16">
                  <c:v>3.5522226553833199E-2</c:v>
                </c:pt>
                <c:pt idx="17">
                  <c:v>1.7080517814813305E-3</c:v>
                </c:pt>
                <c:pt idx="18">
                  <c:v>-6.4338912317927453E-3</c:v>
                </c:pt>
                <c:pt idx="19">
                  <c:v>2.8755090742075315E-2</c:v>
                </c:pt>
                <c:pt idx="20">
                  <c:v>-2.7514615097416928E-2</c:v>
                </c:pt>
                <c:pt idx="21">
                  <c:v>-4.679567528741372E-2</c:v>
                </c:pt>
                <c:pt idx="22">
                  <c:v>-4.8080850175438984E-2</c:v>
                </c:pt>
                <c:pt idx="23">
                  <c:v>-4.8081591431572319E-2</c:v>
                </c:pt>
                <c:pt idx="24">
                  <c:v>7.6108493118449399E-3</c:v>
                </c:pt>
                <c:pt idx="25">
                  <c:v>7.6136460032018606E-3</c:v>
                </c:pt>
                <c:pt idx="26">
                  <c:v>-7.5579195698643915E-3</c:v>
                </c:pt>
                <c:pt idx="27">
                  <c:v>7.6157930521489857E-3</c:v>
                </c:pt>
              </c:numCache>
            </c:numRef>
          </c:yVal>
          <c:smooth val="0"/>
          <c:extLst>
            <c:ext xmlns:c16="http://schemas.microsoft.com/office/drawing/2014/chart" uri="{C3380CC4-5D6E-409C-BE32-E72D297353CC}">
              <c16:uniqueId val="{00000001-482E-451E-BEC2-D6E8029BA589}"/>
            </c:ext>
          </c:extLst>
        </c:ser>
        <c:ser>
          <c:idx val="0"/>
          <c:order val="2"/>
          <c:spPr>
            <a:ln w="9525" cap="rnd">
              <a:solidFill>
                <a:sysClr val="windowText" lastClr="000000"/>
              </a:solidFill>
              <a:prstDash val="lgDash"/>
              <a:round/>
            </a:ln>
            <a:effectLst/>
          </c:spPr>
          <c:marker>
            <c:symbol val="none"/>
          </c:marker>
          <c:xVal>
            <c:numRef>
              <c:f>'guasti engmon'!$E$34:$E$35</c:f>
              <c:numCache>
                <c:formatCode>General</c:formatCode>
                <c:ptCount val="2"/>
                <c:pt idx="0">
                  <c:v>10</c:v>
                </c:pt>
                <c:pt idx="1">
                  <c:v>10</c:v>
                </c:pt>
              </c:numCache>
            </c:numRef>
          </c:xVal>
          <c:yVal>
            <c:numRef>
              <c:f>'guasti engmon'!$F$34:$F$35</c:f>
              <c:numCache>
                <c:formatCode>0.00%</c:formatCode>
                <c:ptCount val="2"/>
                <c:pt idx="0">
                  <c:v>-0.1</c:v>
                </c:pt>
                <c:pt idx="1">
                  <c:v>0.1</c:v>
                </c:pt>
              </c:numCache>
            </c:numRef>
          </c:yVal>
          <c:smooth val="0"/>
          <c:extLst>
            <c:ext xmlns:c16="http://schemas.microsoft.com/office/drawing/2014/chart" uri="{C3380CC4-5D6E-409C-BE32-E72D297353CC}">
              <c16:uniqueId val="{00000002-482E-451E-BEC2-D6E8029BA589}"/>
            </c:ext>
          </c:extLst>
        </c:ser>
        <c:ser>
          <c:idx val="1"/>
          <c:order val="3"/>
          <c:spPr>
            <a:ln w="6350" cap="rnd">
              <a:solidFill>
                <a:sysClr val="windowText" lastClr="000000"/>
              </a:solidFill>
              <a:prstDash val="lgDash"/>
              <a:round/>
            </a:ln>
            <a:effectLst/>
          </c:spPr>
          <c:marker>
            <c:symbol val="none"/>
          </c:marker>
          <c:xVal>
            <c:numRef>
              <c:f>'guasti engmon'!$E$36:$E$37</c:f>
              <c:numCache>
                <c:formatCode>General</c:formatCode>
                <c:ptCount val="2"/>
                <c:pt idx="0">
                  <c:v>12</c:v>
                </c:pt>
                <c:pt idx="1">
                  <c:v>12</c:v>
                </c:pt>
              </c:numCache>
            </c:numRef>
          </c:xVal>
          <c:yVal>
            <c:numRef>
              <c:f>'guasti engmon'!$F$34:$F$35</c:f>
              <c:numCache>
                <c:formatCode>0.00%</c:formatCode>
                <c:ptCount val="2"/>
                <c:pt idx="0">
                  <c:v>-0.1</c:v>
                </c:pt>
                <c:pt idx="1">
                  <c:v>0.1</c:v>
                </c:pt>
              </c:numCache>
            </c:numRef>
          </c:yVal>
          <c:smooth val="0"/>
          <c:extLst>
            <c:ext xmlns:c16="http://schemas.microsoft.com/office/drawing/2014/chart" uri="{C3380CC4-5D6E-409C-BE32-E72D297353CC}">
              <c16:uniqueId val="{00000003-482E-451E-BEC2-D6E8029BA589}"/>
            </c:ext>
          </c:extLst>
        </c:ser>
        <c:ser>
          <c:idx val="2"/>
          <c:order val="4"/>
          <c:spPr>
            <a:ln w="6350" cap="rnd">
              <a:solidFill>
                <a:sysClr val="windowText" lastClr="000000"/>
              </a:solidFill>
              <a:prstDash val="lgDash"/>
              <a:round/>
            </a:ln>
            <a:effectLst/>
          </c:spPr>
          <c:marker>
            <c:symbol val="none"/>
          </c:marker>
          <c:xVal>
            <c:numRef>
              <c:f>'guasti engmon'!$E$38:$E$39</c:f>
              <c:numCache>
                <c:formatCode>General</c:formatCode>
                <c:ptCount val="2"/>
                <c:pt idx="0">
                  <c:v>21</c:v>
                </c:pt>
                <c:pt idx="1">
                  <c:v>21</c:v>
                </c:pt>
              </c:numCache>
            </c:numRef>
          </c:xVal>
          <c:yVal>
            <c:numRef>
              <c:f>'guasti engmon'!$F$38:$F$39</c:f>
              <c:numCache>
                <c:formatCode>0.00%</c:formatCode>
                <c:ptCount val="2"/>
                <c:pt idx="0">
                  <c:v>-0.1</c:v>
                </c:pt>
                <c:pt idx="1">
                  <c:v>0.1</c:v>
                </c:pt>
              </c:numCache>
            </c:numRef>
          </c:yVal>
          <c:smooth val="0"/>
          <c:extLst>
            <c:ext xmlns:c16="http://schemas.microsoft.com/office/drawing/2014/chart" uri="{C3380CC4-5D6E-409C-BE32-E72D297353CC}">
              <c16:uniqueId val="{00000004-482E-451E-BEC2-D6E8029BA589}"/>
            </c:ext>
          </c:extLst>
        </c:ser>
        <c:dLbls>
          <c:showLegendKey val="0"/>
          <c:showVal val="0"/>
          <c:showCatName val="0"/>
          <c:showSerName val="0"/>
          <c:showPercent val="0"/>
          <c:showBubbleSize val="0"/>
        </c:dLbls>
        <c:axId val="248272528"/>
        <c:axId val="248267040"/>
      </c:scatterChart>
      <c:valAx>
        <c:axId val="248272528"/>
        <c:scaling>
          <c:orientation val="minMax"/>
          <c:max val="2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r>
                  <a:rPr lang="en-US"/>
                  <a:t>Monitored parameters</a:t>
                </a:r>
              </a:p>
            </c:rich>
          </c:tx>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crossAx val="248267040"/>
        <c:crosses val="autoZero"/>
        <c:crossBetween val="midCat"/>
        <c:majorUnit val="1"/>
      </c:valAx>
      <c:valAx>
        <c:axId val="248267040"/>
        <c:scaling>
          <c:orientation val="minMax"/>
          <c:max val="0.1"/>
          <c:min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r>
                  <a:rPr lang="it-IT" sz="2000"/>
                  <a:t>degradation [%]</a:t>
                </a:r>
              </a:p>
            </c:rich>
          </c:tx>
          <c:layout>
            <c:manualLayout>
              <c:xMode val="edge"/>
              <c:yMode val="edge"/>
              <c:x val="8.6918310468923361E-3"/>
              <c:y val="0.1551459795909910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crossAx val="248272528"/>
        <c:crosses val="autoZero"/>
        <c:crossBetween val="midCat"/>
      </c:valAx>
      <c:spPr>
        <a:noFill/>
        <a:ln>
          <a:noFill/>
        </a:ln>
        <a:effectLst/>
      </c:spPr>
    </c:plotArea>
    <c:legend>
      <c:legendPos val="b"/>
      <c:legendEntry>
        <c:idx val="2"/>
        <c:delete val="1"/>
      </c:legendEntry>
      <c:legendEntry>
        <c:idx val="3"/>
        <c:delete val="1"/>
      </c:legendEntry>
      <c:legendEntry>
        <c:idx val="4"/>
        <c:delete val="1"/>
      </c:legendEntry>
      <c:layout>
        <c:manualLayout>
          <c:xMode val="edge"/>
          <c:yMode val="edge"/>
          <c:x val="0.70409155405140567"/>
          <c:y val="0.89417492424085221"/>
          <c:w val="0.27936595750876042"/>
          <c:h val="8.264560755196583E-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Perpetua" panose="02020502060401020303" pitchFamily="18" charset="0"/>
              <a:ea typeface="+mn-ea"/>
              <a:cs typeface="Times New Roman" panose="02020603050405020304" pitchFamily="18" charset="0"/>
            </a:defRPr>
          </a:pPr>
          <a:endParaRPr lang="it-IT"/>
        </a:p>
      </c:txPr>
    </c:legend>
    <c:plotVisOnly val="1"/>
    <c:dispBlanksAs val="gap"/>
    <c:showDLblsOverMax val="0"/>
  </c:chart>
  <c:spPr>
    <a:solidFill>
      <a:schemeClr val="bg1"/>
    </a:solidFill>
    <a:ln>
      <a:noFill/>
    </a:ln>
    <a:effectLst/>
  </c:spPr>
  <c:txPr>
    <a:bodyPr/>
    <a:lstStyle/>
    <a:p>
      <a:pPr>
        <a:defRPr sz="1800">
          <a:solidFill>
            <a:sysClr val="windowText" lastClr="000000"/>
          </a:solidFill>
          <a:latin typeface="Perpetua" panose="02020502060401020303" pitchFamily="18" charset="0"/>
          <a:cs typeface="Times New Roman" panose="02020603050405020304" pitchFamily="18" charset="0"/>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31667176212814E-2"/>
          <c:y val="5.5974619496797384E-2"/>
          <c:w val="0.93623592881762419"/>
          <c:h val="0.78784737720642972"/>
        </c:manualLayout>
      </c:layout>
      <c:barChart>
        <c:barDir val="col"/>
        <c:grouping val="clustered"/>
        <c:varyColors val="0"/>
        <c:ser>
          <c:idx val="0"/>
          <c:order val="0"/>
          <c:tx>
            <c:strRef>
              <c:f>'[guasti poseidon 220328.xlsx]guasti engmon (2)'!$B$7</c:f>
              <c:strCache>
                <c:ptCount val="1"/>
                <c:pt idx="0">
                  <c:v>Outlet pressure (Compressor)</c:v>
                </c:pt>
              </c:strCache>
            </c:strRef>
          </c:tx>
          <c:spPr>
            <a:solidFill>
              <a:srgbClr val="00B0F0"/>
            </a:solidFill>
            <a:ln>
              <a:solidFill>
                <a:srgbClr val="00B0F0"/>
              </a:solidFill>
            </a:ln>
            <a:effectLst/>
          </c:spPr>
          <c:invertIfNegative val="0"/>
          <c:cat>
            <c:multiLvlStrRef>
              <c:f>'[guasti poseidon 220328.xlsx]guasti engmon (2)'!$F$1:$AQ$2</c:f>
              <c:multiLvlStrCache>
                <c:ptCount val="10"/>
                <c:lvl>
                  <c:pt idx="0">
                    <c:v>10%</c:v>
                  </c:pt>
                  <c:pt idx="1">
                    <c:v>20%</c:v>
                  </c:pt>
                  <c:pt idx="2">
                    <c:v>10%</c:v>
                  </c:pt>
                  <c:pt idx="3">
                    <c:v>10%</c:v>
                  </c:pt>
                  <c:pt idx="4">
                    <c:v>10%</c:v>
                  </c:pt>
                  <c:pt idx="5">
                    <c:v>5%</c:v>
                  </c:pt>
                  <c:pt idx="6">
                    <c:v>10%</c:v>
                  </c:pt>
                  <c:pt idx="7">
                    <c:v>5%</c:v>
                  </c:pt>
                  <c:pt idx="8">
                    <c:v>10%</c:v>
                  </c:pt>
                  <c:pt idx="9">
                    <c:v>(-)5O</c:v>
                  </c:pt>
                </c:lvl>
                <c:lvl>
                  <c:pt idx="0">
                    <c:v>Intercooler fouling</c:v>
                  </c:pt>
                  <c:pt idx="1">
                    <c:v>Efficiency reduction </c:v>
                  </c:pt>
                  <c:pt idx="2">
                    <c:v>Dirty air filter</c:v>
                  </c:pt>
                  <c:pt idx="3">
                    <c:v>Efficiency reduction</c:v>
                  </c:pt>
                  <c:pt idx="4">
                    <c:v>Mass flow reduction</c:v>
                  </c:pt>
                  <c:pt idx="5">
                    <c:v>Bearing deterioration</c:v>
                  </c:pt>
                  <c:pt idx="6">
                    <c:v>Efficiency reduction</c:v>
                  </c:pt>
                  <c:pt idx="7">
                    <c:v>Erosion or fouling of the blades</c:v>
                  </c:pt>
                  <c:pt idx="8">
                    <c:v>Fuel flow reduction</c:v>
                  </c:pt>
                  <c:pt idx="9">
                    <c:v>Alteration of injection angle</c:v>
                  </c:pt>
                </c:lvl>
              </c:multiLvlStrCache>
            </c:multiLvlStrRef>
          </c:cat>
          <c:val>
            <c:numRef>
              <c:f>'[guasti poseidon 220328.xlsx]guasti engmon (2)'!$F$7:$AQ$7</c:f>
              <c:numCache>
                <c:formatCode>0.00%</c:formatCode>
                <c:ptCount val="10"/>
                <c:pt idx="0">
                  <c:v>1.8983811946901474E-2</c:v>
                </c:pt>
                <c:pt idx="1">
                  <c:v>3.6729819358602922E-2</c:v>
                </c:pt>
                <c:pt idx="2">
                  <c:v>-9.2332052726498332E-2</c:v>
                </c:pt>
                <c:pt idx="3">
                  <c:v>-9.0517120150301708E-2</c:v>
                </c:pt>
                <c:pt idx="4">
                  <c:v>0.11557855683559451</c:v>
                </c:pt>
                <c:pt idx="5">
                  <c:v>-5.5025105326898811E-2</c:v>
                </c:pt>
                <c:pt idx="6">
                  <c:v>-8.6685595822775227E-2</c:v>
                </c:pt>
                <c:pt idx="7">
                  <c:v>-4.9176989248042674E-2</c:v>
                </c:pt>
                <c:pt idx="8">
                  <c:v>-8.1442457269318036E-2</c:v>
                </c:pt>
                <c:pt idx="9">
                  <c:v>-1.126506432304422E-2</c:v>
                </c:pt>
              </c:numCache>
            </c:numRef>
          </c:val>
          <c:extLst>
            <c:ext xmlns:c16="http://schemas.microsoft.com/office/drawing/2014/chart" uri="{C3380CC4-5D6E-409C-BE32-E72D297353CC}">
              <c16:uniqueId val="{00000000-9436-4126-A0F5-9F8775B8CE92}"/>
            </c:ext>
          </c:extLst>
        </c:ser>
        <c:ser>
          <c:idx val="1"/>
          <c:order val="1"/>
          <c:tx>
            <c:strRef>
              <c:f>'[guasti poseidon 220328.xlsx]guasti engmon (2)'!$B$8</c:f>
              <c:strCache>
                <c:ptCount val="1"/>
                <c:pt idx="0">
                  <c:v>Outlet pressure (Cylinders)</c:v>
                </c:pt>
              </c:strCache>
            </c:strRef>
          </c:tx>
          <c:spPr>
            <a:solidFill>
              <a:srgbClr val="002060"/>
            </a:solidFill>
            <a:ln>
              <a:solidFill>
                <a:srgbClr val="0070C0"/>
              </a:solidFill>
            </a:ln>
            <a:effectLst/>
          </c:spPr>
          <c:invertIfNegative val="0"/>
          <c:cat>
            <c:multiLvlStrRef>
              <c:f>'[guasti poseidon 220328.xlsx]guasti engmon (2)'!$F$1:$AQ$2</c:f>
              <c:multiLvlStrCache>
                <c:ptCount val="10"/>
                <c:lvl>
                  <c:pt idx="0">
                    <c:v>10%</c:v>
                  </c:pt>
                  <c:pt idx="1">
                    <c:v>20%</c:v>
                  </c:pt>
                  <c:pt idx="2">
                    <c:v>10%</c:v>
                  </c:pt>
                  <c:pt idx="3">
                    <c:v>10%</c:v>
                  </c:pt>
                  <c:pt idx="4">
                    <c:v>10%</c:v>
                  </c:pt>
                  <c:pt idx="5">
                    <c:v>5%</c:v>
                  </c:pt>
                  <c:pt idx="6">
                    <c:v>10%</c:v>
                  </c:pt>
                  <c:pt idx="7">
                    <c:v>5%</c:v>
                  </c:pt>
                  <c:pt idx="8">
                    <c:v>10%</c:v>
                  </c:pt>
                  <c:pt idx="9">
                    <c:v>(-)5O</c:v>
                  </c:pt>
                </c:lvl>
                <c:lvl>
                  <c:pt idx="0">
                    <c:v>Intercooler fouling</c:v>
                  </c:pt>
                  <c:pt idx="1">
                    <c:v>Efficiency reduction </c:v>
                  </c:pt>
                  <c:pt idx="2">
                    <c:v>Dirty air filter</c:v>
                  </c:pt>
                  <c:pt idx="3">
                    <c:v>Efficiency reduction</c:v>
                  </c:pt>
                  <c:pt idx="4">
                    <c:v>Mass flow reduction</c:v>
                  </c:pt>
                  <c:pt idx="5">
                    <c:v>Bearing deterioration</c:v>
                  </c:pt>
                  <c:pt idx="6">
                    <c:v>Efficiency reduction</c:v>
                  </c:pt>
                  <c:pt idx="7">
                    <c:v>Erosion or fouling of the blades</c:v>
                  </c:pt>
                  <c:pt idx="8">
                    <c:v>Fuel flow reduction</c:v>
                  </c:pt>
                  <c:pt idx="9">
                    <c:v>Alteration of injection angle</c:v>
                  </c:pt>
                </c:lvl>
              </c:multiLvlStrCache>
            </c:multiLvlStrRef>
          </c:cat>
          <c:val>
            <c:numRef>
              <c:f>'[guasti poseidon 220328.xlsx]guasti engmon (2)'!$F$8:$AQ$8</c:f>
              <c:numCache>
                <c:formatCode>0.00%</c:formatCode>
                <c:ptCount val="10"/>
                <c:pt idx="0">
                  <c:v>-5.15140806268167E-2</c:v>
                </c:pt>
                <c:pt idx="1">
                  <c:v>-2.2782326119788705E-2</c:v>
                </c:pt>
                <c:pt idx="2">
                  <c:v>-5.5908348963185653E-2</c:v>
                </c:pt>
                <c:pt idx="3">
                  <c:v>-5.5908348963185653E-2</c:v>
                </c:pt>
                <c:pt idx="4">
                  <c:v>6.1384813553740425E-2</c:v>
                </c:pt>
                <c:pt idx="5">
                  <c:v>-3.1570862792526619E-2</c:v>
                </c:pt>
                <c:pt idx="6">
                  <c:v>-5.523230768066742E-2</c:v>
                </c:pt>
                <c:pt idx="7">
                  <c:v>-7.0105215896070161E-2</c:v>
                </c:pt>
                <c:pt idx="8">
                  <c:v>-7.7541670003771462E-2</c:v>
                </c:pt>
                <c:pt idx="9">
                  <c:v>-1.771201650090137E-2</c:v>
                </c:pt>
              </c:numCache>
            </c:numRef>
          </c:val>
          <c:extLst>
            <c:ext xmlns:c16="http://schemas.microsoft.com/office/drawing/2014/chart" uri="{C3380CC4-5D6E-409C-BE32-E72D297353CC}">
              <c16:uniqueId val="{00000001-9436-4126-A0F5-9F8775B8CE92}"/>
            </c:ext>
          </c:extLst>
        </c:ser>
        <c:ser>
          <c:idx val="2"/>
          <c:order val="2"/>
          <c:tx>
            <c:strRef>
              <c:f>'[guasti poseidon 220328.xlsx]guasti engmon (2)'!$B$9</c:f>
              <c:strCache>
                <c:ptCount val="1"/>
                <c:pt idx="0">
                  <c:v>Outlet pressure (Turbine)</c:v>
                </c:pt>
              </c:strCache>
            </c:strRef>
          </c:tx>
          <c:spPr>
            <a:solidFill>
              <a:srgbClr val="FF0000"/>
            </a:solidFill>
            <a:ln>
              <a:solidFill>
                <a:srgbClr val="FF0000"/>
              </a:solidFill>
            </a:ln>
            <a:effectLst/>
          </c:spPr>
          <c:invertIfNegative val="0"/>
          <c:cat>
            <c:multiLvlStrRef>
              <c:f>'[guasti poseidon 220328.xlsx]guasti engmon (2)'!$F$1:$AQ$2</c:f>
              <c:multiLvlStrCache>
                <c:ptCount val="10"/>
                <c:lvl>
                  <c:pt idx="0">
                    <c:v>10%</c:v>
                  </c:pt>
                  <c:pt idx="1">
                    <c:v>20%</c:v>
                  </c:pt>
                  <c:pt idx="2">
                    <c:v>10%</c:v>
                  </c:pt>
                  <c:pt idx="3">
                    <c:v>10%</c:v>
                  </c:pt>
                  <c:pt idx="4">
                    <c:v>10%</c:v>
                  </c:pt>
                  <c:pt idx="5">
                    <c:v>5%</c:v>
                  </c:pt>
                  <c:pt idx="6">
                    <c:v>10%</c:v>
                  </c:pt>
                  <c:pt idx="7">
                    <c:v>5%</c:v>
                  </c:pt>
                  <c:pt idx="8">
                    <c:v>10%</c:v>
                  </c:pt>
                  <c:pt idx="9">
                    <c:v>(-)5O</c:v>
                  </c:pt>
                </c:lvl>
                <c:lvl>
                  <c:pt idx="0">
                    <c:v>Intercooler fouling</c:v>
                  </c:pt>
                  <c:pt idx="1">
                    <c:v>Efficiency reduction </c:v>
                  </c:pt>
                  <c:pt idx="2">
                    <c:v>Dirty air filter</c:v>
                  </c:pt>
                  <c:pt idx="3">
                    <c:v>Efficiency reduction</c:v>
                  </c:pt>
                  <c:pt idx="4">
                    <c:v>Mass flow reduction</c:v>
                  </c:pt>
                  <c:pt idx="5">
                    <c:v>Bearing deterioration</c:v>
                  </c:pt>
                  <c:pt idx="6">
                    <c:v>Efficiency reduction</c:v>
                  </c:pt>
                  <c:pt idx="7">
                    <c:v>Erosion or fouling of the blades</c:v>
                  </c:pt>
                  <c:pt idx="8">
                    <c:v>Fuel flow reduction</c:v>
                  </c:pt>
                  <c:pt idx="9">
                    <c:v>Alteration of injection angle</c:v>
                  </c:pt>
                </c:lvl>
              </c:multiLvlStrCache>
            </c:multiLvlStrRef>
          </c:cat>
          <c:val>
            <c:numRef>
              <c:f>'[guasti poseidon 220328.xlsx]guasti engmon (2)'!$F$9:$AQ$9</c:f>
              <c:numCache>
                <c:formatCode>0.00%</c:formatCode>
                <c:ptCount val="10"/>
                <c:pt idx="0">
                  <c:v>-4.9978616770396324E-4</c:v>
                </c:pt>
                <c:pt idx="1">
                  <c:v>8.467929609485135E-2</c:v>
                </c:pt>
                <c:pt idx="2">
                  <c:v>-4.9978616770396324E-4</c:v>
                </c:pt>
                <c:pt idx="3">
                  <c:v>-4.9978616770396324E-4</c:v>
                </c:pt>
                <c:pt idx="4">
                  <c:v>4.8494310700776874E-4</c:v>
                </c:pt>
                <c:pt idx="5">
                  <c:v>-4.9978616770396324E-4</c:v>
                </c:pt>
                <c:pt idx="6">
                  <c:v>-4.9978616770396324E-4</c:v>
                </c:pt>
                <c:pt idx="7">
                  <c:v>-4.9978616770396324E-4</c:v>
                </c:pt>
                <c:pt idx="8">
                  <c:v>-4.9978616770396324E-4</c:v>
                </c:pt>
                <c:pt idx="9">
                  <c:v>-4.9978616770396324E-4</c:v>
                </c:pt>
              </c:numCache>
            </c:numRef>
          </c:val>
          <c:extLst>
            <c:ext xmlns:c16="http://schemas.microsoft.com/office/drawing/2014/chart" uri="{C3380CC4-5D6E-409C-BE32-E72D297353CC}">
              <c16:uniqueId val="{00000002-9436-4126-A0F5-9F8775B8CE92}"/>
            </c:ext>
          </c:extLst>
        </c:ser>
        <c:dLbls>
          <c:showLegendKey val="0"/>
          <c:showVal val="0"/>
          <c:showCatName val="0"/>
          <c:showSerName val="0"/>
          <c:showPercent val="0"/>
          <c:showBubbleSize val="0"/>
        </c:dLbls>
        <c:gapWidth val="219"/>
        <c:overlap val="-27"/>
        <c:axId val="248273312"/>
        <c:axId val="248267824"/>
      </c:barChart>
      <c:catAx>
        <c:axId val="248273312"/>
        <c:scaling>
          <c:orientation val="minMax"/>
        </c:scaling>
        <c:delete val="1"/>
        <c:axPos val="b"/>
        <c:majorGridlines>
          <c:spPr>
            <a:ln w="9525" cap="flat" cmpd="sng" algn="ctr">
              <a:solidFill>
                <a:schemeClr val="tx1"/>
              </a:solidFill>
              <a:round/>
            </a:ln>
            <a:effectLst/>
          </c:spPr>
        </c:majorGridlines>
        <c:numFmt formatCode="General" sourceLinked="1"/>
        <c:majorTickMark val="none"/>
        <c:minorTickMark val="none"/>
        <c:tickLblPos val="low"/>
        <c:crossAx val="248267824"/>
        <c:crosses val="autoZero"/>
        <c:auto val="1"/>
        <c:lblAlgn val="ctr"/>
        <c:lblOffset val="100"/>
        <c:noMultiLvlLbl val="0"/>
      </c:catAx>
      <c:valAx>
        <c:axId val="248267824"/>
        <c:scaling>
          <c:orientation val="minMax"/>
          <c:max val="0.12000000000000001"/>
          <c:min val="-0.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248273312"/>
        <c:crosses val="autoZero"/>
        <c:crossBetween val="between"/>
        <c:majorUnit val="3.0000000000000006E-2"/>
      </c:valAx>
      <c:spPr>
        <a:noFill/>
        <a:ln>
          <a:noFill/>
        </a:ln>
        <a:effectLst/>
      </c:spPr>
    </c:plotArea>
    <c:legend>
      <c:legendPos val="b"/>
      <c:layout>
        <c:manualLayout>
          <c:xMode val="edge"/>
          <c:yMode val="edge"/>
          <c:x val="0.23319707156098629"/>
          <c:y val="0.86926500556540776"/>
          <c:w val="0.52901216499601544"/>
          <c:h val="9.511478202753935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06AB6-8AB0-48CD-BF01-8A5B6D64E7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4150A6C3-7FA5-4C5C-9CEE-EC280954C93E}">
      <dgm:prSet custT="1"/>
      <dgm:spPr/>
      <dgm:t>
        <a:bodyPr/>
        <a:lstStyle/>
        <a:p>
          <a:r>
            <a:rPr lang="en-US" sz="1600" dirty="0">
              <a:solidFill>
                <a:schemeClr val="tx1"/>
              </a:solidFill>
              <a:latin typeface="Perpetua" panose="02020502060401020303" pitchFamily="18" charset="0"/>
            </a:rPr>
            <a:t>A filling and emptying approach is applied to each engine simulator block.</a:t>
          </a:r>
          <a:endParaRPr lang="it-IT" sz="1600" dirty="0">
            <a:solidFill>
              <a:schemeClr val="tx1"/>
            </a:solidFill>
            <a:latin typeface="Perpetua" panose="02020502060401020303" pitchFamily="18" charset="0"/>
          </a:endParaRPr>
        </a:p>
      </dgm:t>
    </dgm:pt>
    <dgm:pt modelId="{006B69B1-4DCB-4EA0-A731-8DA32D74BB3B}" type="parTrans" cxnId="{1EF1AB45-FD7A-4A12-BD29-9B0E0458781E}">
      <dgm:prSet/>
      <dgm:spPr/>
      <dgm:t>
        <a:bodyPr/>
        <a:lstStyle/>
        <a:p>
          <a:endParaRPr lang="it-IT" sz="1600">
            <a:solidFill>
              <a:schemeClr val="tx1"/>
            </a:solidFill>
            <a:latin typeface="Perpetua" panose="02020502060401020303" pitchFamily="18" charset="0"/>
          </a:endParaRPr>
        </a:p>
      </dgm:t>
    </dgm:pt>
    <dgm:pt modelId="{B5E77FEF-7E6F-495B-ADBE-F937E609FE09}" type="sibTrans" cxnId="{1EF1AB45-FD7A-4A12-BD29-9B0E0458781E}">
      <dgm:prSet/>
      <dgm:spPr/>
      <dgm:t>
        <a:bodyPr/>
        <a:lstStyle/>
        <a:p>
          <a:endParaRPr lang="it-IT" sz="1600">
            <a:solidFill>
              <a:schemeClr val="tx1"/>
            </a:solidFill>
            <a:latin typeface="Perpetua" panose="02020502060401020303" pitchFamily="18" charset="0"/>
          </a:endParaRPr>
        </a:p>
      </dgm:t>
    </dgm:pt>
    <dgm:pt modelId="{A4CF9FFF-9212-43AF-A9B9-4203476F92A1}">
      <dgm:prSet custT="1"/>
      <dgm:spPr/>
      <dgm:t>
        <a:bodyPr/>
        <a:lstStyle/>
        <a:p>
          <a:r>
            <a:rPr lang="en-US" sz="1600">
              <a:solidFill>
                <a:schemeClr val="tx1"/>
              </a:solidFill>
              <a:latin typeface="Perpetua" panose="02020502060401020303" pitchFamily="18" charset="0"/>
            </a:rPr>
            <a:t>The in-cylinder phenomena calculation is based on a fully thermodynamic actual cycle. </a:t>
          </a:r>
          <a:endParaRPr lang="it-IT" sz="1600">
            <a:solidFill>
              <a:schemeClr val="tx1"/>
            </a:solidFill>
            <a:latin typeface="Perpetua" panose="02020502060401020303" pitchFamily="18" charset="0"/>
          </a:endParaRPr>
        </a:p>
      </dgm:t>
    </dgm:pt>
    <dgm:pt modelId="{1289B31D-D2A0-43F0-AEE4-D9CA3CFB62DE}" type="parTrans" cxnId="{6BCE1FB7-9F3C-4365-A3E2-CA53968821C5}">
      <dgm:prSet/>
      <dgm:spPr/>
      <dgm:t>
        <a:bodyPr/>
        <a:lstStyle/>
        <a:p>
          <a:endParaRPr lang="it-IT" sz="1600">
            <a:solidFill>
              <a:schemeClr val="tx1"/>
            </a:solidFill>
            <a:latin typeface="Perpetua" panose="02020502060401020303" pitchFamily="18" charset="0"/>
          </a:endParaRPr>
        </a:p>
      </dgm:t>
    </dgm:pt>
    <dgm:pt modelId="{8C45A274-20A1-407F-B2ED-9653430037C6}" type="sibTrans" cxnId="{6BCE1FB7-9F3C-4365-A3E2-CA53968821C5}">
      <dgm:prSet/>
      <dgm:spPr/>
      <dgm:t>
        <a:bodyPr/>
        <a:lstStyle/>
        <a:p>
          <a:endParaRPr lang="it-IT" sz="1600">
            <a:solidFill>
              <a:schemeClr val="tx1"/>
            </a:solidFill>
            <a:latin typeface="Perpetua" panose="02020502060401020303" pitchFamily="18" charset="0"/>
          </a:endParaRPr>
        </a:p>
      </dgm:t>
    </dgm:pt>
    <dgm:pt modelId="{840ECF23-E8E7-41A2-9DF7-9B9BC12479B8}">
      <dgm:prSet custT="1"/>
      <dgm:spPr/>
      <dgm:t>
        <a:bodyPr/>
        <a:lstStyle/>
        <a:p>
          <a:r>
            <a:rPr lang="en-US" sz="1600">
              <a:solidFill>
                <a:schemeClr val="tx1"/>
              </a:solidFill>
              <a:latin typeface="Perpetua" panose="02020502060401020303" pitchFamily="18" charset="0"/>
            </a:rPr>
            <a:t>Turbocharger behavior is simulated by 4 numerical 2D tables extrapolated from the manufacturer’s datasheet.</a:t>
          </a:r>
          <a:endParaRPr lang="it-IT" sz="1600">
            <a:solidFill>
              <a:schemeClr val="tx1"/>
            </a:solidFill>
            <a:latin typeface="Perpetua" panose="02020502060401020303" pitchFamily="18" charset="0"/>
          </a:endParaRPr>
        </a:p>
      </dgm:t>
    </dgm:pt>
    <dgm:pt modelId="{7DF242C2-5452-464A-9CEB-A1BF214E2F25}" type="parTrans" cxnId="{ECA5BF8C-DF54-4A54-9160-7C2C00E30280}">
      <dgm:prSet/>
      <dgm:spPr/>
      <dgm:t>
        <a:bodyPr/>
        <a:lstStyle/>
        <a:p>
          <a:endParaRPr lang="it-IT" sz="1600">
            <a:solidFill>
              <a:schemeClr val="tx1"/>
            </a:solidFill>
            <a:latin typeface="Perpetua" panose="02020502060401020303" pitchFamily="18" charset="0"/>
          </a:endParaRPr>
        </a:p>
      </dgm:t>
    </dgm:pt>
    <dgm:pt modelId="{968D9F16-7108-4E02-9D9A-2A0345C2B413}" type="sibTrans" cxnId="{ECA5BF8C-DF54-4A54-9160-7C2C00E30280}">
      <dgm:prSet/>
      <dgm:spPr/>
      <dgm:t>
        <a:bodyPr/>
        <a:lstStyle/>
        <a:p>
          <a:endParaRPr lang="it-IT" sz="1600">
            <a:solidFill>
              <a:schemeClr val="tx1"/>
            </a:solidFill>
            <a:latin typeface="Perpetua" panose="02020502060401020303" pitchFamily="18" charset="0"/>
          </a:endParaRPr>
        </a:p>
      </dgm:t>
    </dgm:pt>
    <dgm:pt modelId="{723A1197-D99B-4B30-B8A2-6CEF961D2262}">
      <dgm:prSet custT="1"/>
      <dgm:spPr/>
      <dgm:t>
        <a:bodyPr/>
        <a:lstStyle/>
        <a:p>
          <a:r>
            <a:rPr lang="en-US" sz="1600" dirty="0">
              <a:solidFill>
                <a:schemeClr val="tx1"/>
              </a:solidFill>
              <a:latin typeface="Perpetua" panose="02020502060401020303" pitchFamily="18" charset="0"/>
            </a:rPr>
            <a:t>The Shaft Dynamics block has in input the turbine and compressor torque.</a:t>
          </a:r>
          <a:endParaRPr lang="it-IT" sz="1600" dirty="0">
            <a:solidFill>
              <a:schemeClr val="tx1"/>
            </a:solidFill>
            <a:latin typeface="Perpetua" panose="02020502060401020303" pitchFamily="18" charset="0"/>
          </a:endParaRPr>
        </a:p>
      </dgm:t>
    </dgm:pt>
    <dgm:pt modelId="{F2E0BE46-796F-4319-AE93-916BE6B01785}" type="parTrans" cxnId="{BFA5F914-7029-40F9-AE1D-632A44BF418E}">
      <dgm:prSet/>
      <dgm:spPr/>
      <dgm:t>
        <a:bodyPr/>
        <a:lstStyle/>
        <a:p>
          <a:endParaRPr lang="it-IT" sz="1600">
            <a:solidFill>
              <a:schemeClr val="tx1"/>
            </a:solidFill>
            <a:latin typeface="Perpetua" panose="02020502060401020303" pitchFamily="18" charset="0"/>
          </a:endParaRPr>
        </a:p>
      </dgm:t>
    </dgm:pt>
    <dgm:pt modelId="{A45326F8-3292-4177-A566-62C2A7B1E39A}" type="sibTrans" cxnId="{BFA5F914-7029-40F9-AE1D-632A44BF418E}">
      <dgm:prSet/>
      <dgm:spPr/>
      <dgm:t>
        <a:bodyPr/>
        <a:lstStyle/>
        <a:p>
          <a:endParaRPr lang="it-IT" sz="1600">
            <a:solidFill>
              <a:schemeClr val="tx1"/>
            </a:solidFill>
            <a:latin typeface="Perpetua" panose="02020502060401020303" pitchFamily="18" charset="0"/>
          </a:endParaRPr>
        </a:p>
      </dgm:t>
    </dgm:pt>
    <dgm:pt modelId="{B08E49B6-DE73-4A1F-AF84-9A3755099489}">
      <dgm:prSet custT="1"/>
      <dgm:spPr/>
      <dgm:t>
        <a:bodyPr/>
        <a:lstStyle/>
        <a:p>
          <a:r>
            <a:rPr lang="en-US" sz="1600" dirty="0">
              <a:solidFill>
                <a:schemeClr val="tx1"/>
              </a:solidFill>
              <a:latin typeface="Perpetua" panose="02020502060401020303" pitchFamily="18" charset="0"/>
            </a:rPr>
            <a:t>The engine governor senses the engine speed and controls the fuel flow to maintain the required speed</a:t>
          </a:r>
          <a:endParaRPr lang="it-IT" sz="1600" dirty="0">
            <a:solidFill>
              <a:schemeClr val="tx1"/>
            </a:solidFill>
            <a:latin typeface="Perpetua" panose="02020502060401020303" pitchFamily="18" charset="0"/>
          </a:endParaRPr>
        </a:p>
      </dgm:t>
    </dgm:pt>
    <dgm:pt modelId="{005DAFFB-91C6-4FD7-B9F9-FD6CAA94EECB}" type="parTrans" cxnId="{2C50D290-EE74-441E-9091-95B7728AB4E3}">
      <dgm:prSet/>
      <dgm:spPr/>
      <dgm:t>
        <a:bodyPr/>
        <a:lstStyle/>
        <a:p>
          <a:endParaRPr lang="it-IT" sz="1600">
            <a:solidFill>
              <a:schemeClr val="tx1"/>
            </a:solidFill>
            <a:latin typeface="Perpetua" panose="02020502060401020303" pitchFamily="18" charset="0"/>
          </a:endParaRPr>
        </a:p>
      </dgm:t>
    </dgm:pt>
    <dgm:pt modelId="{28B62FCF-FFA4-425A-8C46-3B6DD36A0426}" type="sibTrans" cxnId="{2C50D290-EE74-441E-9091-95B7728AB4E3}">
      <dgm:prSet/>
      <dgm:spPr/>
      <dgm:t>
        <a:bodyPr/>
        <a:lstStyle/>
        <a:p>
          <a:endParaRPr lang="it-IT" sz="1600">
            <a:solidFill>
              <a:schemeClr val="tx1"/>
            </a:solidFill>
            <a:latin typeface="Perpetua" panose="02020502060401020303" pitchFamily="18" charset="0"/>
          </a:endParaRPr>
        </a:p>
      </dgm:t>
    </dgm:pt>
    <dgm:pt modelId="{7F6DAC06-E288-40E4-8070-7DFC97894690}" type="pres">
      <dgm:prSet presAssocID="{58006AB6-8AB0-48CD-BF01-8A5B6D64E711}" presName="linear" presStyleCnt="0">
        <dgm:presLayoutVars>
          <dgm:animLvl val="lvl"/>
          <dgm:resizeHandles val="exact"/>
        </dgm:presLayoutVars>
      </dgm:prSet>
      <dgm:spPr/>
    </dgm:pt>
    <dgm:pt modelId="{E5062162-7E69-48BD-B351-2E812A5560FE}" type="pres">
      <dgm:prSet presAssocID="{4150A6C3-7FA5-4C5C-9CEE-EC280954C93E}" presName="parentText" presStyleLbl="node1" presStyleIdx="0" presStyleCnt="5">
        <dgm:presLayoutVars>
          <dgm:chMax val="0"/>
          <dgm:bulletEnabled val="1"/>
        </dgm:presLayoutVars>
      </dgm:prSet>
      <dgm:spPr/>
    </dgm:pt>
    <dgm:pt modelId="{D2069836-2B64-4115-97AC-271B69C02854}" type="pres">
      <dgm:prSet presAssocID="{B5E77FEF-7E6F-495B-ADBE-F937E609FE09}" presName="spacer" presStyleCnt="0"/>
      <dgm:spPr/>
    </dgm:pt>
    <dgm:pt modelId="{C6EAC8DE-C732-4C8D-90BE-45AA0EF6533F}" type="pres">
      <dgm:prSet presAssocID="{A4CF9FFF-9212-43AF-A9B9-4203476F92A1}" presName="parentText" presStyleLbl="node1" presStyleIdx="1" presStyleCnt="5">
        <dgm:presLayoutVars>
          <dgm:chMax val="0"/>
          <dgm:bulletEnabled val="1"/>
        </dgm:presLayoutVars>
      </dgm:prSet>
      <dgm:spPr/>
    </dgm:pt>
    <dgm:pt modelId="{AABC6DB1-B3F1-4057-A3F9-184EA81E2977}" type="pres">
      <dgm:prSet presAssocID="{8C45A274-20A1-407F-B2ED-9653430037C6}" presName="spacer" presStyleCnt="0"/>
      <dgm:spPr/>
    </dgm:pt>
    <dgm:pt modelId="{485AA514-AD50-42B4-BD26-838E74595014}" type="pres">
      <dgm:prSet presAssocID="{840ECF23-E8E7-41A2-9DF7-9B9BC12479B8}" presName="parentText" presStyleLbl="node1" presStyleIdx="2" presStyleCnt="5">
        <dgm:presLayoutVars>
          <dgm:chMax val="0"/>
          <dgm:bulletEnabled val="1"/>
        </dgm:presLayoutVars>
      </dgm:prSet>
      <dgm:spPr/>
    </dgm:pt>
    <dgm:pt modelId="{2E2F4609-51D8-4E24-9367-96B45952360E}" type="pres">
      <dgm:prSet presAssocID="{968D9F16-7108-4E02-9D9A-2A0345C2B413}" presName="spacer" presStyleCnt="0"/>
      <dgm:spPr/>
    </dgm:pt>
    <dgm:pt modelId="{A6FCBF93-A2FB-49F2-A057-CCD7EABDD712}" type="pres">
      <dgm:prSet presAssocID="{723A1197-D99B-4B30-B8A2-6CEF961D2262}" presName="parentText" presStyleLbl="node1" presStyleIdx="3" presStyleCnt="5">
        <dgm:presLayoutVars>
          <dgm:chMax val="0"/>
          <dgm:bulletEnabled val="1"/>
        </dgm:presLayoutVars>
      </dgm:prSet>
      <dgm:spPr/>
    </dgm:pt>
    <dgm:pt modelId="{CCD3D31E-4D2D-4F33-A6F4-9BCD114DA8E6}" type="pres">
      <dgm:prSet presAssocID="{A45326F8-3292-4177-A566-62C2A7B1E39A}" presName="spacer" presStyleCnt="0"/>
      <dgm:spPr/>
    </dgm:pt>
    <dgm:pt modelId="{949BEED3-4D91-4BE5-BFC8-F70C5469343D}" type="pres">
      <dgm:prSet presAssocID="{B08E49B6-DE73-4A1F-AF84-9A3755099489}" presName="parentText" presStyleLbl="node1" presStyleIdx="4" presStyleCnt="5" custScaleY="104828">
        <dgm:presLayoutVars>
          <dgm:chMax val="0"/>
          <dgm:bulletEnabled val="1"/>
        </dgm:presLayoutVars>
      </dgm:prSet>
      <dgm:spPr/>
    </dgm:pt>
  </dgm:ptLst>
  <dgm:cxnLst>
    <dgm:cxn modelId="{BFA5F914-7029-40F9-AE1D-632A44BF418E}" srcId="{58006AB6-8AB0-48CD-BF01-8A5B6D64E711}" destId="{723A1197-D99B-4B30-B8A2-6CEF961D2262}" srcOrd="3" destOrd="0" parTransId="{F2E0BE46-796F-4319-AE93-916BE6B01785}" sibTransId="{A45326F8-3292-4177-A566-62C2A7B1E39A}"/>
    <dgm:cxn modelId="{3CCD6A1C-01CF-4CEF-8B0B-CF4B098F4470}" type="presOf" srcId="{B08E49B6-DE73-4A1F-AF84-9A3755099489}" destId="{949BEED3-4D91-4BE5-BFC8-F70C5469343D}" srcOrd="0" destOrd="0" presId="urn:microsoft.com/office/officeart/2005/8/layout/vList2"/>
    <dgm:cxn modelId="{CC82D41D-9BED-4E97-BB17-72A44D865068}" type="presOf" srcId="{723A1197-D99B-4B30-B8A2-6CEF961D2262}" destId="{A6FCBF93-A2FB-49F2-A057-CCD7EABDD712}" srcOrd="0" destOrd="0" presId="urn:microsoft.com/office/officeart/2005/8/layout/vList2"/>
    <dgm:cxn modelId="{61836231-BD34-49FA-8443-48A4C8A2C979}" type="presOf" srcId="{58006AB6-8AB0-48CD-BF01-8A5B6D64E711}" destId="{7F6DAC06-E288-40E4-8070-7DFC97894690}" srcOrd="0" destOrd="0" presId="urn:microsoft.com/office/officeart/2005/8/layout/vList2"/>
    <dgm:cxn modelId="{1EF1AB45-FD7A-4A12-BD29-9B0E0458781E}" srcId="{58006AB6-8AB0-48CD-BF01-8A5B6D64E711}" destId="{4150A6C3-7FA5-4C5C-9CEE-EC280954C93E}" srcOrd="0" destOrd="0" parTransId="{006B69B1-4DCB-4EA0-A731-8DA32D74BB3B}" sibTransId="{B5E77FEF-7E6F-495B-ADBE-F937E609FE09}"/>
    <dgm:cxn modelId="{3442226C-5193-454C-AA46-A28127E4E226}" type="presOf" srcId="{4150A6C3-7FA5-4C5C-9CEE-EC280954C93E}" destId="{E5062162-7E69-48BD-B351-2E812A5560FE}" srcOrd="0" destOrd="0" presId="urn:microsoft.com/office/officeart/2005/8/layout/vList2"/>
    <dgm:cxn modelId="{ECA5BF8C-DF54-4A54-9160-7C2C00E30280}" srcId="{58006AB6-8AB0-48CD-BF01-8A5B6D64E711}" destId="{840ECF23-E8E7-41A2-9DF7-9B9BC12479B8}" srcOrd="2" destOrd="0" parTransId="{7DF242C2-5452-464A-9CEB-A1BF214E2F25}" sibTransId="{968D9F16-7108-4E02-9D9A-2A0345C2B413}"/>
    <dgm:cxn modelId="{2C50D290-EE74-441E-9091-95B7728AB4E3}" srcId="{58006AB6-8AB0-48CD-BF01-8A5B6D64E711}" destId="{B08E49B6-DE73-4A1F-AF84-9A3755099489}" srcOrd="4" destOrd="0" parTransId="{005DAFFB-91C6-4FD7-B9F9-FD6CAA94EECB}" sibTransId="{28B62FCF-FFA4-425A-8C46-3B6DD36A0426}"/>
    <dgm:cxn modelId="{6BCE1FB7-9F3C-4365-A3E2-CA53968821C5}" srcId="{58006AB6-8AB0-48CD-BF01-8A5B6D64E711}" destId="{A4CF9FFF-9212-43AF-A9B9-4203476F92A1}" srcOrd="1" destOrd="0" parTransId="{1289B31D-D2A0-43F0-AEE4-D9CA3CFB62DE}" sibTransId="{8C45A274-20A1-407F-B2ED-9653430037C6}"/>
    <dgm:cxn modelId="{FB84D3B9-8B2F-4F76-B587-60002385B170}" type="presOf" srcId="{A4CF9FFF-9212-43AF-A9B9-4203476F92A1}" destId="{C6EAC8DE-C732-4C8D-90BE-45AA0EF6533F}" srcOrd="0" destOrd="0" presId="urn:microsoft.com/office/officeart/2005/8/layout/vList2"/>
    <dgm:cxn modelId="{37A432EE-97E1-4F96-98E7-98FD1BEEDFF4}" type="presOf" srcId="{840ECF23-E8E7-41A2-9DF7-9B9BC12479B8}" destId="{485AA514-AD50-42B4-BD26-838E74595014}" srcOrd="0" destOrd="0" presId="urn:microsoft.com/office/officeart/2005/8/layout/vList2"/>
    <dgm:cxn modelId="{9EAF91A5-A525-49CF-9272-874A9F1D930C}" type="presParOf" srcId="{7F6DAC06-E288-40E4-8070-7DFC97894690}" destId="{E5062162-7E69-48BD-B351-2E812A5560FE}" srcOrd="0" destOrd="0" presId="urn:microsoft.com/office/officeart/2005/8/layout/vList2"/>
    <dgm:cxn modelId="{14B22745-FBD7-4675-B841-80815616AF95}" type="presParOf" srcId="{7F6DAC06-E288-40E4-8070-7DFC97894690}" destId="{D2069836-2B64-4115-97AC-271B69C02854}" srcOrd="1" destOrd="0" presId="urn:microsoft.com/office/officeart/2005/8/layout/vList2"/>
    <dgm:cxn modelId="{D0B02887-F016-43AF-BBE0-097A09A0F71E}" type="presParOf" srcId="{7F6DAC06-E288-40E4-8070-7DFC97894690}" destId="{C6EAC8DE-C732-4C8D-90BE-45AA0EF6533F}" srcOrd="2" destOrd="0" presId="urn:microsoft.com/office/officeart/2005/8/layout/vList2"/>
    <dgm:cxn modelId="{099F1F8B-308B-4FCA-8C2F-8CFEE96DBDF7}" type="presParOf" srcId="{7F6DAC06-E288-40E4-8070-7DFC97894690}" destId="{AABC6DB1-B3F1-4057-A3F9-184EA81E2977}" srcOrd="3" destOrd="0" presId="urn:microsoft.com/office/officeart/2005/8/layout/vList2"/>
    <dgm:cxn modelId="{C3281580-81C6-44FB-B53A-64EDE98D6F68}" type="presParOf" srcId="{7F6DAC06-E288-40E4-8070-7DFC97894690}" destId="{485AA514-AD50-42B4-BD26-838E74595014}" srcOrd="4" destOrd="0" presId="urn:microsoft.com/office/officeart/2005/8/layout/vList2"/>
    <dgm:cxn modelId="{CEAB5075-1C7E-4212-8C59-1A888F168B0B}" type="presParOf" srcId="{7F6DAC06-E288-40E4-8070-7DFC97894690}" destId="{2E2F4609-51D8-4E24-9367-96B45952360E}" srcOrd="5" destOrd="0" presId="urn:microsoft.com/office/officeart/2005/8/layout/vList2"/>
    <dgm:cxn modelId="{C1B14217-BCC8-41FE-8CB0-4786F22BA351}" type="presParOf" srcId="{7F6DAC06-E288-40E4-8070-7DFC97894690}" destId="{A6FCBF93-A2FB-49F2-A057-CCD7EABDD712}" srcOrd="6" destOrd="0" presId="urn:microsoft.com/office/officeart/2005/8/layout/vList2"/>
    <dgm:cxn modelId="{6B065538-1E9D-45A2-B1BE-46D0B47FB3BC}" type="presParOf" srcId="{7F6DAC06-E288-40E4-8070-7DFC97894690}" destId="{CCD3D31E-4D2D-4F33-A6F4-9BCD114DA8E6}" srcOrd="7" destOrd="0" presId="urn:microsoft.com/office/officeart/2005/8/layout/vList2"/>
    <dgm:cxn modelId="{1E438AD5-8BB1-4F61-81F2-AA3D5C759D39}" type="presParOf" srcId="{7F6DAC06-E288-40E4-8070-7DFC97894690}" destId="{949BEED3-4D91-4BE5-BFC8-F70C5469343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2162-7E69-48BD-B351-2E812A5560FE}">
      <dsp:nvSpPr>
        <dsp:cNvPr id="0" name=""/>
        <dsp:cNvSpPr/>
      </dsp:nvSpPr>
      <dsp:spPr>
        <a:xfrm>
          <a:off x="0" y="18182"/>
          <a:ext cx="4552695"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Perpetua" panose="02020502060401020303" pitchFamily="18" charset="0"/>
            </a:rPr>
            <a:t>A filling and emptying approach is applied to each engine simulator block.</a:t>
          </a:r>
          <a:endParaRPr lang="it-IT" sz="1600" kern="1200" dirty="0">
            <a:solidFill>
              <a:schemeClr val="tx1"/>
            </a:solidFill>
            <a:latin typeface="Perpetua" panose="02020502060401020303" pitchFamily="18" charset="0"/>
          </a:endParaRPr>
        </a:p>
      </dsp:txBody>
      <dsp:txXfrm>
        <a:off x="41123" y="59305"/>
        <a:ext cx="4470449" cy="760154"/>
      </dsp:txXfrm>
    </dsp:sp>
    <dsp:sp modelId="{C6EAC8DE-C732-4C8D-90BE-45AA0EF6533F}">
      <dsp:nvSpPr>
        <dsp:cNvPr id="0" name=""/>
        <dsp:cNvSpPr/>
      </dsp:nvSpPr>
      <dsp:spPr>
        <a:xfrm>
          <a:off x="0" y="990182"/>
          <a:ext cx="4552695"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latin typeface="Perpetua" panose="02020502060401020303" pitchFamily="18" charset="0"/>
            </a:rPr>
            <a:t>The in-cylinder phenomena calculation is based on a fully thermodynamic actual cycle. </a:t>
          </a:r>
          <a:endParaRPr lang="it-IT" sz="1600" kern="1200">
            <a:solidFill>
              <a:schemeClr val="tx1"/>
            </a:solidFill>
            <a:latin typeface="Perpetua" panose="02020502060401020303" pitchFamily="18" charset="0"/>
          </a:endParaRPr>
        </a:p>
      </dsp:txBody>
      <dsp:txXfrm>
        <a:off x="41123" y="1031305"/>
        <a:ext cx="4470449" cy="760154"/>
      </dsp:txXfrm>
    </dsp:sp>
    <dsp:sp modelId="{485AA514-AD50-42B4-BD26-838E74595014}">
      <dsp:nvSpPr>
        <dsp:cNvPr id="0" name=""/>
        <dsp:cNvSpPr/>
      </dsp:nvSpPr>
      <dsp:spPr>
        <a:xfrm>
          <a:off x="0" y="1962182"/>
          <a:ext cx="4552695"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latin typeface="Perpetua" panose="02020502060401020303" pitchFamily="18" charset="0"/>
            </a:rPr>
            <a:t>Turbocharger behavior is simulated by 4 numerical 2D tables extrapolated from the manufacturer’s datasheet.</a:t>
          </a:r>
          <a:endParaRPr lang="it-IT" sz="1600" kern="1200">
            <a:solidFill>
              <a:schemeClr val="tx1"/>
            </a:solidFill>
            <a:latin typeface="Perpetua" panose="02020502060401020303" pitchFamily="18" charset="0"/>
          </a:endParaRPr>
        </a:p>
      </dsp:txBody>
      <dsp:txXfrm>
        <a:off x="41123" y="2003305"/>
        <a:ext cx="4470449" cy="760154"/>
      </dsp:txXfrm>
    </dsp:sp>
    <dsp:sp modelId="{A6FCBF93-A2FB-49F2-A057-CCD7EABDD712}">
      <dsp:nvSpPr>
        <dsp:cNvPr id="0" name=""/>
        <dsp:cNvSpPr/>
      </dsp:nvSpPr>
      <dsp:spPr>
        <a:xfrm>
          <a:off x="0" y="2934182"/>
          <a:ext cx="4552695"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Perpetua" panose="02020502060401020303" pitchFamily="18" charset="0"/>
            </a:rPr>
            <a:t>The Shaft Dynamics block has in input the turbine and compressor torque.</a:t>
          </a:r>
          <a:endParaRPr lang="it-IT" sz="1600" kern="1200" dirty="0">
            <a:solidFill>
              <a:schemeClr val="tx1"/>
            </a:solidFill>
            <a:latin typeface="Perpetua" panose="02020502060401020303" pitchFamily="18" charset="0"/>
          </a:endParaRPr>
        </a:p>
      </dsp:txBody>
      <dsp:txXfrm>
        <a:off x="41123" y="2975305"/>
        <a:ext cx="4470449" cy="760154"/>
      </dsp:txXfrm>
    </dsp:sp>
    <dsp:sp modelId="{949BEED3-4D91-4BE5-BFC8-F70C5469343D}">
      <dsp:nvSpPr>
        <dsp:cNvPr id="0" name=""/>
        <dsp:cNvSpPr/>
      </dsp:nvSpPr>
      <dsp:spPr>
        <a:xfrm>
          <a:off x="0" y="3906182"/>
          <a:ext cx="4552695" cy="8830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Perpetua" panose="02020502060401020303" pitchFamily="18" charset="0"/>
            </a:rPr>
            <a:t>The engine governor senses the engine speed and controls the fuel flow to maintain the required speed</a:t>
          </a:r>
          <a:endParaRPr lang="it-IT" sz="1600" kern="1200" dirty="0">
            <a:solidFill>
              <a:schemeClr val="tx1"/>
            </a:solidFill>
            <a:latin typeface="Perpetua" panose="02020502060401020303" pitchFamily="18" charset="0"/>
          </a:endParaRPr>
        </a:p>
      </dsp:txBody>
      <dsp:txXfrm>
        <a:off x="43108" y="3949290"/>
        <a:ext cx="4466479" cy="7968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2559F-4F81-41E5-BA36-32768A35241F}" type="datetimeFigureOut">
              <a:rPr lang="it-IT" smtClean="0"/>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7425F-2898-46E4-8D01-05148FDEF25F}" type="slidenum">
              <a:rPr lang="it-IT" smtClean="0"/>
              <a:t>‹N›</a:t>
            </a:fld>
            <a:endParaRPr lang="it-IT"/>
          </a:p>
        </p:txBody>
      </p:sp>
    </p:spTree>
    <p:extLst>
      <p:ext uri="{BB962C8B-B14F-4D97-AF65-F5344CB8AC3E}">
        <p14:creationId xmlns:p14="http://schemas.microsoft.com/office/powerpoint/2010/main" val="250405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0397425F-2898-46E4-8D01-05148FDEF25F}" type="slidenum">
              <a:rPr lang="it-IT" smtClean="0"/>
              <a:t>1</a:t>
            </a:fld>
            <a:endParaRPr lang="it-IT"/>
          </a:p>
        </p:txBody>
      </p:sp>
    </p:spTree>
    <p:extLst>
      <p:ext uri="{BB962C8B-B14F-4D97-AF65-F5344CB8AC3E}">
        <p14:creationId xmlns:p14="http://schemas.microsoft.com/office/powerpoint/2010/main" val="271430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Among the different methods, PM is the most recent and promising technique to reduce the risk that a system failure occurs before a maintenance intervention; these methodologies are based on the assumption that generally, a component failure happens after a preliminary phase of incipient degradation during which one or more operating parameters start to deviate slightly from the expected values. The duration of this phase ranges from months to a few minutes. In the case of complex systems, a prompt identification of such deviations requires measurements that are often impossible or at least very expensive</a:t>
            </a:r>
            <a:endParaRPr lang="en-GB" dirty="0"/>
          </a:p>
        </p:txBody>
      </p:sp>
      <p:sp>
        <p:nvSpPr>
          <p:cNvPr id="4" name="Segnaposto numero diapositiva 3"/>
          <p:cNvSpPr>
            <a:spLocks noGrp="1"/>
          </p:cNvSpPr>
          <p:nvPr>
            <p:ph type="sldNum" sz="quarter" idx="10"/>
          </p:nvPr>
        </p:nvSpPr>
        <p:spPr/>
        <p:txBody>
          <a:bodyPr/>
          <a:lstStyle/>
          <a:p>
            <a:fld id="{0397425F-2898-46E4-8D01-05148FDEF25F}" type="slidenum">
              <a:rPr lang="it-IT" smtClean="0"/>
              <a:t>4</a:t>
            </a:fld>
            <a:endParaRPr lang="it-IT"/>
          </a:p>
        </p:txBody>
      </p:sp>
    </p:spTree>
    <p:extLst>
      <p:ext uri="{BB962C8B-B14F-4D97-AF65-F5344CB8AC3E}">
        <p14:creationId xmlns:p14="http://schemas.microsoft.com/office/powerpoint/2010/main" val="381885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As output the </a:t>
            </a:r>
            <a:r>
              <a:rPr lang="it-IT" dirty="0" err="1"/>
              <a:t>fuel</a:t>
            </a:r>
            <a:r>
              <a:rPr lang="it-IT" dirty="0"/>
              <a:t> mass flow </a:t>
            </a:r>
            <a:r>
              <a:rPr lang="it-IT" dirty="0" err="1"/>
              <a:t>percentage</a:t>
            </a:r>
            <a:r>
              <a:rPr lang="it-IT" dirty="0"/>
              <a:t> </a:t>
            </a:r>
            <a:r>
              <a:rPr lang="it-IT" dirty="0" err="1"/>
              <a:t>injected</a:t>
            </a:r>
            <a:r>
              <a:rPr lang="it-IT" dirty="0"/>
              <a:t> in the </a:t>
            </a:r>
            <a:r>
              <a:rPr lang="it-IT" dirty="0" err="1"/>
              <a:t>cylinders</a:t>
            </a:r>
            <a:r>
              <a:rPr lang="it-IT" dirty="0"/>
              <a:t>.</a:t>
            </a:r>
          </a:p>
        </p:txBody>
      </p:sp>
      <p:sp>
        <p:nvSpPr>
          <p:cNvPr id="4" name="Segnaposto numero diapositiva 3"/>
          <p:cNvSpPr>
            <a:spLocks noGrp="1"/>
          </p:cNvSpPr>
          <p:nvPr>
            <p:ph type="sldNum" sz="quarter" idx="5"/>
          </p:nvPr>
        </p:nvSpPr>
        <p:spPr/>
        <p:txBody>
          <a:bodyPr/>
          <a:lstStyle/>
          <a:p>
            <a:fld id="{0397425F-2898-46E4-8D01-05148FDEF25F}" type="slidenum">
              <a:rPr lang="it-IT" smtClean="0"/>
              <a:t>8</a:t>
            </a:fld>
            <a:endParaRPr lang="it-IT"/>
          </a:p>
        </p:txBody>
      </p:sp>
    </p:spTree>
    <p:extLst>
      <p:ext uri="{BB962C8B-B14F-4D97-AF65-F5344CB8AC3E}">
        <p14:creationId xmlns:p14="http://schemas.microsoft.com/office/powerpoint/2010/main" val="6178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At this stage of the research, to make up for the lack of experimental data recorded onboard both in normal and degraded mode, a more detailed engine simulator is used to generate onboard data, with some alterations to the operating </a:t>
            </a:r>
            <a:r>
              <a:rPr lang="en-US"/>
              <a:t>conditions The </a:t>
            </a:r>
            <a:r>
              <a:rPr lang="en-US" dirty="0"/>
              <a:t>state of the engine is evaluated by analyzing the offset between the parameters of the degraded model and those obtained through the identification procedure for the degraded case.</a:t>
            </a:r>
            <a:endParaRPr lang="it-IT" dirty="0"/>
          </a:p>
        </p:txBody>
      </p:sp>
      <p:sp>
        <p:nvSpPr>
          <p:cNvPr id="4" name="Segnaposto numero diapositiva 3"/>
          <p:cNvSpPr>
            <a:spLocks noGrp="1"/>
          </p:cNvSpPr>
          <p:nvPr>
            <p:ph type="sldNum" sz="quarter" idx="5"/>
          </p:nvPr>
        </p:nvSpPr>
        <p:spPr/>
        <p:txBody>
          <a:bodyPr/>
          <a:lstStyle/>
          <a:p>
            <a:fld id="{0397425F-2898-46E4-8D01-05148FDEF25F}" type="slidenum">
              <a:rPr lang="it-IT" smtClean="0"/>
              <a:t>18</a:t>
            </a:fld>
            <a:endParaRPr lang="it-IT"/>
          </a:p>
        </p:txBody>
      </p:sp>
    </p:spTree>
    <p:extLst>
      <p:ext uri="{BB962C8B-B14F-4D97-AF65-F5344CB8AC3E}">
        <p14:creationId xmlns:p14="http://schemas.microsoft.com/office/powerpoint/2010/main" val="287936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ONLY MONITORED ON BOARD</a:t>
            </a:r>
          </a:p>
        </p:txBody>
      </p:sp>
      <p:sp>
        <p:nvSpPr>
          <p:cNvPr id="4" name="Segnaposto numero diapositiva 3"/>
          <p:cNvSpPr>
            <a:spLocks noGrp="1"/>
          </p:cNvSpPr>
          <p:nvPr>
            <p:ph type="sldNum" sz="quarter" idx="10"/>
          </p:nvPr>
        </p:nvSpPr>
        <p:spPr/>
        <p:txBody>
          <a:bodyPr/>
          <a:lstStyle/>
          <a:p>
            <a:fld id="{0397425F-2898-46E4-8D01-05148FDEF25F}" type="slidenum">
              <a:rPr lang="it-IT" smtClean="0"/>
              <a:t>20</a:t>
            </a:fld>
            <a:endParaRPr lang="it-IT"/>
          </a:p>
        </p:txBody>
      </p:sp>
    </p:spTree>
    <p:extLst>
      <p:ext uri="{BB962C8B-B14F-4D97-AF65-F5344CB8AC3E}">
        <p14:creationId xmlns:p14="http://schemas.microsoft.com/office/powerpoint/2010/main" val="409589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0397425F-2898-46E4-8D01-05148FDEF25F}" type="slidenum">
              <a:rPr lang="it-IT" smtClean="0"/>
              <a:t>23</a:t>
            </a:fld>
            <a:endParaRPr lang="it-IT"/>
          </a:p>
        </p:txBody>
      </p:sp>
    </p:spTree>
    <p:extLst>
      <p:ext uri="{BB962C8B-B14F-4D97-AF65-F5344CB8AC3E}">
        <p14:creationId xmlns:p14="http://schemas.microsoft.com/office/powerpoint/2010/main" val="1998840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0397425F-2898-46E4-8D01-05148FDEF25F}" type="slidenum">
              <a:rPr lang="it-IT" smtClean="0"/>
              <a:t>24</a:t>
            </a:fld>
            <a:endParaRPr lang="it-IT"/>
          </a:p>
        </p:txBody>
      </p:sp>
    </p:spTree>
    <p:extLst>
      <p:ext uri="{BB962C8B-B14F-4D97-AF65-F5344CB8AC3E}">
        <p14:creationId xmlns:p14="http://schemas.microsoft.com/office/powerpoint/2010/main" val="316034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EA404DA2-08F9-48BB-85C3-53532CB7D976}" type="datetimeFigureOut">
              <a:rPr lang="en-GB" smtClean="0"/>
              <a:t>14/06/2022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114341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EA404DA2-08F9-48BB-85C3-53532CB7D976}" type="datetimeFigureOut">
              <a:rPr lang="en-GB" smtClean="0"/>
              <a:t>14/06/2022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205724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EA404DA2-08F9-48BB-85C3-53532CB7D976}" type="datetimeFigureOut">
              <a:rPr lang="en-GB" smtClean="0"/>
              <a:t>14/06/2022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348729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EA404DA2-08F9-48BB-85C3-53532CB7D976}" type="datetimeFigureOut">
              <a:rPr lang="en-GB" smtClean="0"/>
              <a:t>14/06/2022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295081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A404DA2-08F9-48BB-85C3-53532CB7D976}" type="datetimeFigureOut">
              <a:rPr lang="en-GB" smtClean="0"/>
              <a:t>14/06/2022</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124538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EA404DA2-08F9-48BB-85C3-53532CB7D976}" type="datetimeFigureOut">
              <a:rPr lang="en-GB" smtClean="0"/>
              <a:t>14/06/2022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189139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EA404DA2-08F9-48BB-85C3-53532CB7D976}" type="datetimeFigureOut">
              <a:rPr lang="en-GB" smtClean="0"/>
              <a:t>14/06/2022</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151962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EA404DA2-08F9-48BB-85C3-53532CB7D976}" type="datetimeFigureOut">
              <a:rPr lang="en-GB" smtClean="0"/>
              <a:t>14/06/2022</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302410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A404DA2-08F9-48BB-85C3-53532CB7D976}" type="datetimeFigureOut">
              <a:rPr lang="en-GB" smtClean="0"/>
              <a:t>14/06/2022</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1678324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A404DA2-08F9-48BB-85C3-53532CB7D976}" type="datetimeFigureOut">
              <a:rPr lang="en-GB" smtClean="0"/>
              <a:t>14/06/2022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337962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A404DA2-08F9-48BB-85C3-53532CB7D976}" type="datetimeFigureOut">
              <a:rPr lang="en-GB" smtClean="0"/>
              <a:t>14/06/2022</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38E051D9-BC9F-48EE-B10B-85E5061E82E4}" type="slidenum">
              <a:rPr lang="en-GB" smtClean="0"/>
              <a:t>‹N›</a:t>
            </a:fld>
            <a:endParaRPr lang="en-GB"/>
          </a:p>
        </p:txBody>
      </p:sp>
    </p:spTree>
    <p:extLst>
      <p:ext uri="{BB962C8B-B14F-4D97-AF65-F5344CB8AC3E}">
        <p14:creationId xmlns:p14="http://schemas.microsoft.com/office/powerpoint/2010/main" val="300361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04DA2-08F9-48BB-85C3-53532CB7D976}" type="datetimeFigureOut">
              <a:rPr lang="en-GB" smtClean="0"/>
              <a:t>14/06/2022</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051D9-BC9F-48EE-B10B-85E5061E82E4}" type="slidenum">
              <a:rPr lang="en-GB" smtClean="0"/>
              <a:t>‹N›</a:t>
            </a:fld>
            <a:endParaRPr lang="en-GB"/>
          </a:p>
        </p:txBody>
      </p:sp>
    </p:spTree>
    <p:extLst>
      <p:ext uri="{BB962C8B-B14F-4D97-AF65-F5344CB8AC3E}">
        <p14:creationId xmlns:p14="http://schemas.microsoft.com/office/powerpoint/2010/main" val="2275403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18.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10.xml"/><Relationship Id="rId5" Type="http://schemas.openxmlformats.org/officeDocument/2006/relationships/image" Target="../media/image9.png"/><Relationship Id="rId15" Type="http://schemas.openxmlformats.org/officeDocument/2006/relationships/slide" Target="slide28.xml"/><Relationship Id="rId10" Type="http://schemas.openxmlformats.org/officeDocument/2006/relationships/slide" Target="slide6.xml"/><Relationship Id="rId4" Type="http://schemas.openxmlformats.org/officeDocument/2006/relationships/image" Target="../media/image8.png"/><Relationship Id="rId9" Type="http://schemas.openxmlformats.org/officeDocument/2006/relationships/slide" Target="slide3.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3.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3.wmf"/><Relationship Id="rId4" Type="http://schemas.openxmlformats.org/officeDocument/2006/relationships/oleObject" Target="../embeddings/oleObject2.bin"/><Relationship Id="rId9"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051453F-A8DC-47CD-ABC0-05DC11AA13FB}"/>
              </a:ext>
            </a:extLst>
          </p:cNvPr>
          <p:cNvPicPr>
            <a:picLocks noChangeAspect="1"/>
          </p:cNvPicPr>
          <p:nvPr/>
        </p:nvPicPr>
        <p:blipFill>
          <a:blip r:embed="rId3"/>
          <a:stretch>
            <a:fillRect/>
          </a:stretch>
        </p:blipFill>
        <p:spPr>
          <a:xfrm>
            <a:off x="1420725" y="83743"/>
            <a:ext cx="9350550" cy="1775614"/>
          </a:xfrm>
          <a:prstGeom prst="rect">
            <a:avLst/>
          </a:prstGeom>
        </p:spPr>
      </p:pic>
      <p:sp>
        <p:nvSpPr>
          <p:cNvPr id="7" name="CasellaDiTesto 6">
            <a:extLst>
              <a:ext uri="{FF2B5EF4-FFF2-40B4-BE49-F238E27FC236}">
                <a16:creationId xmlns:a16="http://schemas.microsoft.com/office/drawing/2014/main" id="{3DAA4A25-123A-47B3-B64E-95E77197A0F6}"/>
              </a:ext>
            </a:extLst>
          </p:cNvPr>
          <p:cNvSpPr txBox="1"/>
          <p:nvPr/>
        </p:nvSpPr>
        <p:spPr>
          <a:xfrm>
            <a:off x="1" y="2141936"/>
            <a:ext cx="12192000" cy="584775"/>
          </a:xfrm>
          <a:prstGeom prst="rect">
            <a:avLst/>
          </a:prstGeom>
          <a:noFill/>
        </p:spPr>
        <p:txBody>
          <a:bodyPr wrap="square">
            <a:spAutoFit/>
          </a:bodyPr>
          <a:lstStyle/>
          <a:p>
            <a:pPr algn="ctr">
              <a:spcBef>
                <a:spcPts val="2400"/>
              </a:spcBef>
              <a:spcAft>
                <a:spcPts val="1600"/>
              </a:spcAft>
            </a:pPr>
            <a:r>
              <a:rPr lang="en-US" sz="3200" b="1" i="1" kern="1400" dirty="0">
                <a:effectLst/>
                <a:latin typeface="Perpetua" panose="02020502060401020303" pitchFamily="18" charset="0"/>
                <a:ea typeface="MS Mincho" panose="02020609040205080304" pitchFamily="49" charset="-128"/>
              </a:rPr>
              <a:t>A digital twin approach to the diagnostic analysis of a marine diesel engine</a:t>
            </a:r>
            <a:endParaRPr lang="it-IT" sz="3200" b="1" i="1" kern="1400" dirty="0">
              <a:effectLst/>
              <a:latin typeface="Perpetua" panose="02020502060401020303" pitchFamily="18" charset="0"/>
              <a:ea typeface="MS Mincho" panose="02020609040205080304" pitchFamily="49" charset="-128"/>
            </a:endParaRPr>
          </a:p>
        </p:txBody>
      </p:sp>
      <p:sp>
        <p:nvSpPr>
          <p:cNvPr id="9" name="CasellaDiTesto 8">
            <a:extLst>
              <a:ext uri="{FF2B5EF4-FFF2-40B4-BE49-F238E27FC236}">
                <a16:creationId xmlns:a16="http://schemas.microsoft.com/office/drawing/2014/main" id="{5998A96F-5F72-4185-B87F-C6B11749EFD6}"/>
              </a:ext>
            </a:extLst>
          </p:cNvPr>
          <p:cNvSpPr txBox="1"/>
          <p:nvPr/>
        </p:nvSpPr>
        <p:spPr>
          <a:xfrm>
            <a:off x="0" y="3793555"/>
            <a:ext cx="11400138" cy="2862322"/>
          </a:xfrm>
          <a:prstGeom prst="rect">
            <a:avLst/>
          </a:prstGeom>
          <a:noFill/>
        </p:spPr>
        <p:txBody>
          <a:bodyPr wrap="square">
            <a:spAutoFit/>
          </a:bodyPr>
          <a:lstStyle/>
          <a:p>
            <a:r>
              <a:rPr lang="it-IT" sz="2000" b="1" dirty="0">
                <a:effectLst/>
                <a:latin typeface="Perpetua" panose="02020502060401020303" pitchFamily="18" charset="0"/>
                <a:ea typeface="MS Mincho" panose="02020609040205080304" pitchFamily="49" charset="-128"/>
              </a:rPr>
              <a:t>Marco ALTOSOLE, Flavio BALSAMO, Maria ACANFORA</a:t>
            </a:r>
          </a:p>
          <a:p>
            <a:r>
              <a:rPr lang="en-US" sz="2000" i="1" dirty="0">
                <a:effectLst/>
                <a:latin typeface="Perpetua" panose="02020502060401020303" pitchFamily="18" charset="0"/>
                <a:ea typeface="MS Mincho" panose="02020609040205080304" pitchFamily="49" charset="-128"/>
              </a:rPr>
              <a:t>Dept. of Industrial Engineering, University of Naples “Federico II”, Italy</a:t>
            </a:r>
          </a:p>
          <a:p>
            <a:r>
              <a:rPr lang="it-IT" sz="2000" b="1" dirty="0">
                <a:effectLst/>
                <a:latin typeface="Perpetua" panose="02020502060401020303" pitchFamily="18" charset="0"/>
                <a:ea typeface="MS Mincho" panose="02020609040205080304" pitchFamily="49" charset="-128"/>
              </a:rPr>
              <a:t>Ugo CAMPORA</a:t>
            </a:r>
            <a:endParaRPr lang="it-IT" sz="2000" b="1" i="1" dirty="0">
              <a:effectLst/>
              <a:latin typeface="Perpetua" panose="02020502060401020303" pitchFamily="18" charset="0"/>
              <a:ea typeface="MS Mincho" panose="02020609040205080304" pitchFamily="49" charset="-128"/>
            </a:endParaRPr>
          </a:p>
          <a:p>
            <a:r>
              <a:rPr lang="en-US" sz="2000" i="1" dirty="0">
                <a:effectLst/>
                <a:latin typeface="Perpetua" panose="02020502060401020303" pitchFamily="18" charset="0"/>
                <a:ea typeface="MS Mincho" panose="02020609040205080304" pitchFamily="49" charset="-128"/>
              </a:rPr>
              <a:t>Dept. of Mechanical, Energy, Management, Transport Engineering (DIME), </a:t>
            </a:r>
          </a:p>
          <a:p>
            <a:r>
              <a:rPr lang="en-US" sz="2000" i="1" dirty="0">
                <a:effectLst/>
                <a:latin typeface="Perpetua" panose="02020502060401020303" pitchFamily="18" charset="0"/>
                <a:ea typeface="MS Mincho" panose="02020609040205080304" pitchFamily="49" charset="-128"/>
              </a:rPr>
              <a:t>University of Genoa, Polytechnic School, Italy</a:t>
            </a:r>
          </a:p>
          <a:p>
            <a:r>
              <a:rPr lang="it-IT" sz="2000" b="1" dirty="0">
                <a:latin typeface="Perpetua" panose="02020502060401020303" pitchFamily="18" charset="0"/>
                <a:ea typeface="MS Mincho" panose="02020609040205080304" pitchFamily="49" charset="-128"/>
              </a:rPr>
              <a:t>Luigia MOCERINO</a:t>
            </a:r>
          </a:p>
          <a:p>
            <a:r>
              <a:rPr lang="en-US" sz="2000" i="1" dirty="0">
                <a:latin typeface="Perpetua" panose="02020502060401020303" pitchFamily="18" charset="0"/>
                <a:ea typeface="MS Mincho" panose="02020609040205080304" pitchFamily="49" charset="-128"/>
              </a:rPr>
              <a:t>Department of Science and Technology, University of Naples “Parthenope” , Italy</a:t>
            </a:r>
            <a:endParaRPr lang="it-IT" sz="2000" i="1" dirty="0">
              <a:latin typeface="Perpetua" panose="02020502060401020303" pitchFamily="18" charset="0"/>
              <a:ea typeface="MS Mincho" panose="02020609040205080304" pitchFamily="49" charset="-128"/>
            </a:endParaRPr>
          </a:p>
          <a:p>
            <a:r>
              <a:rPr lang="it-IT" sz="2000" b="1" dirty="0">
                <a:effectLst/>
                <a:latin typeface="Perpetua" panose="02020502060401020303" pitchFamily="18" charset="0"/>
                <a:ea typeface="MS Mincho" panose="02020609040205080304" pitchFamily="49" charset="-128"/>
              </a:rPr>
              <a:t>Francesco PERRA</a:t>
            </a:r>
            <a:endParaRPr lang="it-IT" sz="2000" i="1" dirty="0">
              <a:effectLst/>
              <a:latin typeface="Perpetua" panose="02020502060401020303" pitchFamily="18" charset="0"/>
              <a:ea typeface="MS Mincho" panose="02020609040205080304" pitchFamily="49" charset="-128"/>
            </a:endParaRPr>
          </a:p>
          <a:p>
            <a:r>
              <a:rPr lang="it-IT" sz="2000" i="1" dirty="0" err="1">
                <a:effectLst/>
                <a:latin typeface="Perpetua" panose="02020502060401020303" pitchFamily="18" charset="0"/>
                <a:ea typeface="MS Mincho" panose="02020609040205080304" pitchFamily="49" charset="-128"/>
              </a:rPr>
              <a:t>Cetena</a:t>
            </a:r>
            <a:r>
              <a:rPr lang="it-IT" sz="2000" i="1" dirty="0">
                <a:effectLst/>
                <a:latin typeface="Perpetua" panose="02020502060401020303" pitchFamily="18" charset="0"/>
                <a:ea typeface="MS Mincho" panose="02020609040205080304" pitchFamily="49" charset="-128"/>
              </a:rPr>
              <a:t> </a:t>
            </a:r>
            <a:r>
              <a:rPr lang="it-IT" sz="2000" i="1" dirty="0" err="1">
                <a:effectLst/>
                <a:latin typeface="Perpetua" panose="02020502060401020303" pitchFamily="18" charset="0"/>
                <a:ea typeface="MS Mincho" panose="02020609040205080304" pitchFamily="49" charset="-128"/>
              </a:rPr>
              <a:t>S.p.A</a:t>
            </a:r>
            <a:r>
              <a:rPr lang="it-IT" sz="2000" i="1" dirty="0">
                <a:effectLst/>
                <a:latin typeface="Perpetua" panose="02020502060401020303" pitchFamily="18" charset="0"/>
                <a:ea typeface="MS Mincho" panose="02020609040205080304" pitchFamily="49" charset="-128"/>
              </a:rPr>
              <a:t>, Genova, </a:t>
            </a:r>
            <a:r>
              <a:rPr lang="it-IT" sz="2000" i="1" dirty="0" err="1">
                <a:effectLst/>
                <a:latin typeface="Perpetua" panose="02020502060401020303" pitchFamily="18" charset="0"/>
                <a:ea typeface="MS Mincho" panose="02020609040205080304" pitchFamily="49" charset="-128"/>
              </a:rPr>
              <a:t>Italy</a:t>
            </a:r>
            <a:endParaRPr lang="it-IT" sz="2000" i="1" dirty="0">
              <a:effectLst/>
              <a:latin typeface="Perpetua" panose="02020502060401020303" pitchFamily="18" charset="0"/>
              <a:ea typeface="MS Mincho" panose="02020609040205080304" pitchFamily="49" charset="-128"/>
            </a:endParaRPr>
          </a:p>
        </p:txBody>
      </p:sp>
      <p:pic>
        <p:nvPicPr>
          <p:cNvPr id="10" name="Picture 2" descr="Risultati immagini per logo unina">
            <a:extLst>
              <a:ext uri="{FF2B5EF4-FFF2-40B4-BE49-F238E27FC236}">
                <a16:creationId xmlns:a16="http://schemas.microsoft.com/office/drawing/2014/main" id="{6A3886CD-D528-441F-80F9-3AB096E623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450" y="3552914"/>
            <a:ext cx="1077218" cy="10772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sultati immagini per logo unige">
            <a:extLst>
              <a:ext uri="{FF2B5EF4-FFF2-40B4-BE49-F238E27FC236}">
                <a16:creationId xmlns:a16="http://schemas.microsoft.com/office/drawing/2014/main" id="{610F532B-C8E0-4BEC-9A3D-9A93765E2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6070" y="4876172"/>
            <a:ext cx="1801839" cy="9275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2EA83FD-01A3-4C04-B847-594181FCA7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609" b="20735"/>
          <a:stretch/>
        </p:blipFill>
        <p:spPr bwMode="auto">
          <a:xfrm>
            <a:off x="8997709" y="6092070"/>
            <a:ext cx="3178563" cy="6821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isultati immagini per logo uniparthenope">
            <a:extLst>
              <a:ext uri="{FF2B5EF4-FFF2-40B4-BE49-F238E27FC236}">
                <a16:creationId xmlns:a16="http://schemas.microsoft.com/office/drawing/2014/main" id="{2B4D76F4-8DBE-73B5-8A6E-F9022008B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0089" y="3552915"/>
            <a:ext cx="1093822" cy="109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1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Rectangle 3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133207" y="338931"/>
            <a:ext cx="7091300" cy="898581"/>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600"/>
              </a:spcAft>
            </a:pPr>
            <a:r>
              <a:rPr lang="en-US" sz="3500" b="1" dirty="0">
                <a:solidFill>
                  <a:srgbClr val="FFFFFF"/>
                </a:solidFill>
                <a:latin typeface="Perpetua" panose="02020502060401020303" pitchFamily="18" charset="0"/>
                <a:ea typeface="+mj-ea"/>
                <a:cs typeface="+mj-cs"/>
              </a:rPr>
              <a:t>Case study</a:t>
            </a:r>
          </a:p>
          <a:p>
            <a:pPr>
              <a:lnSpc>
                <a:spcPct val="90000"/>
              </a:lnSpc>
              <a:spcBef>
                <a:spcPct val="0"/>
              </a:spcBef>
              <a:spcAft>
                <a:spcPts val="600"/>
              </a:spcAft>
            </a:pPr>
            <a:r>
              <a:rPr lang="en-US" sz="3500" b="1" dirty="0">
                <a:solidFill>
                  <a:srgbClr val="FFFFFF"/>
                </a:solidFill>
                <a:latin typeface="Perpetua" panose="02020502060401020303" pitchFamily="18" charset="0"/>
                <a:ea typeface="+mj-ea"/>
                <a:cs typeface="+mj-cs"/>
              </a:rPr>
              <a:t>20V32/44CR</a:t>
            </a:r>
            <a:endParaRPr lang="en-US" sz="2500" b="1" dirty="0">
              <a:solidFill>
                <a:srgbClr val="FFFFFF"/>
              </a:solidFill>
              <a:latin typeface="Perpetua" panose="02020502060401020303" pitchFamily="18" charset="0"/>
              <a:ea typeface="+mj-ea"/>
              <a:cs typeface="+mj-cs"/>
            </a:endParaRPr>
          </a:p>
        </p:txBody>
      </p:sp>
      <p:pic>
        <p:nvPicPr>
          <p:cNvPr id="4" name="Immagine 3"/>
          <p:cNvPicPr>
            <a:picLocks noChangeAspect="1"/>
          </p:cNvPicPr>
          <p:nvPr/>
        </p:nvPicPr>
        <p:blipFill>
          <a:blip r:embed="rId2"/>
          <a:stretch>
            <a:fillRect/>
          </a:stretch>
        </p:blipFill>
        <p:spPr>
          <a:xfrm>
            <a:off x="4655617" y="2059282"/>
            <a:ext cx="3298210" cy="3997831"/>
          </a:xfrm>
          <a:prstGeom prst="rect">
            <a:avLst/>
          </a:prstGeom>
        </p:spPr>
      </p:pic>
    </p:spTree>
    <p:extLst>
      <p:ext uri="{BB962C8B-B14F-4D97-AF65-F5344CB8AC3E}">
        <p14:creationId xmlns:p14="http://schemas.microsoft.com/office/powerpoint/2010/main" val="215017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4283545" cy="461665"/>
          </a:xfrm>
          <a:prstGeom prst="rect">
            <a:avLst/>
          </a:prstGeom>
        </p:spPr>
        <p:txBody>
          <a:bodyPr wrap="none">
            <a:spAutoFit/>
          </a:bodyPr>
          <a:lstStyle/>
          <a:p>
            <a:pPr algn="ctr">
              <a:spcAft>
                <a:spcPts val="0"/>
              </a:spcAft>
            </a:pPr>
            <a:r>
              <a:rPr lang="it-IT" sz="2400" b="1" dirty="0">
                <a:latin typeface="Times New Roman" panose="02020603050405020304" pitchFamily="18" charset="0"/>
                <a:ea typeface="Arial" panose="020B0604020202020204" pitchFamily="34" charset="0"/>
              </a:rPr>
              <a:t>Case study: MAN 20V32/44CR</a:t>
            </a:r>
            <a:endParaRPr lang="it-IT" sz="2400" b="1" dirty="0">
              <a:effectLst/>
              <a:latin typeface="Arial" panose="020B0604020202020204" pitchFamily="34" charset="0"/>
              <a:ea typeface="Arial" panose="020B0604020202020204" pitchFamily="34" charset="0"/>
            </a:endParaRPr>
          </a:p>
        </p:txBody>
      </p:sp>
      <p:graphicFrame>
        <p:nvGraphicFramePr>
          <p:cNvPr id="2" name="Tabella 1">
            <a:extLst>
              <a:ext uri="{FF2B5EF4-FFF2-40B4-BE49-F238E27FC236}">
                <a16:creationId xmlns:a16="http://schemas.microsoft.com/office/drawing/2014/main" id="{2CBD599D-6361-43D8-9742-7447B92AFDCF}"/>
              </a:ext>
            </a:extLst>
          </p:cNvPr>
          <p:cNvGraphicFramePr>
            <a:graphicFrameLocks noGrp="1"/>
          </p:cNvGraphicFramePr>
          <p:nvPr>
            <p:extLst>
              <p:ext uri="{D42A27DB-BD31-4B8C-83A1-F6EECF244321}">
                <p14:modId xmlns:p14="http://schemas.microsoft.com/office/powerpoint/2010/main" val="3298351040"/>
              </p:ext>
            </p:extLst>
          </p:nvPr>
        </p:nvGraphicFramePr>
        <p:xfrm>
          <a:off x="2287843" y="461665"/>
          <a:ext cx="6541392" cy="6035040"/>
        </p:xfrm>
        <a:graphic>
          <a:graphicData uri="http://schemas.openxmlformats.org/drawingml/2006/table">
            <a:tbl>
              <a:tblPr firstRow="1" firstCol="1" bandRow="1">
                <a:tableStyleId>{5C22544A-7EE6-4342-B048-85BDC9FD1C3A}</a:tableStyleId>
              </a:tblPr>
              <a:tblGrid>
                <a:gridCol w="4028369">
                  <a:extLst>
                    <a:ext uri="{9D8B030D-6E8A-4147-A177-3AD203B41FA5}">
                      <a16:colId xmlns:a16="http://schemas.microsoft.com/office/drawing/2014/main" val="1510457438"/>
                    </a:ext>
                  </a:extLst>
                </a:gridCol>
                <a:gridCol w="1392194">
                  <a:extLst>
                    <a:ext uri="{9D8B030D-6E8A-4147-A177-3AD203B41FA5}">
                      <a16:colId xmlns:a16="http://schemas.microsoft.com/office/drawing/2014/main" val="4124361365"/>
                    </a:ext>
                  </a:extLst>
                </a:gridCol>
                <a:gridCol w="1120829">
                  <a:extLst>
                    <a:ext uri="{9D8B030D-6E8A-4147-A177-3AD203B41FA5}">
                      <a16:colId xmlns:a16="http://schemas.microsoft.com/office/drawing/2014/main" val="2281056629"/>
                    </a:ext>
                  </a:extLst>
                </a:gridCol>
              </a:tblGrid>
              <a:tr h="170354">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Engine characteristics</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solidFill>
                            <a:schemeClr val="tx1"/>
                          </a:solidFill>
                          <a:effectLst/>
                          <a:latin typeface="Perpetua" panose="02020502060401020303" pitchFamily="18" charset="0"/>
                          <a:cs typeface="Times New Roman" panose="02020603050405020304" pitchFamily="18" charset="0"/>
                        </a:rPr>
                        <a:t>Values</a:t>
                      </a:r>
                      <a:endParaRPr lang="it-IT" sz="180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solidFill>
                            <a:schemeClr val="tx1"/>
                          </a:solidFill>
                          <a:effectLst/>
                          <a:latin typeface="Perpetua" panose="02020502060401020303" pitchFamily="18" charset="0"/>
                          <a:cs typeface="Times New Roman" panose="02020603050405020304" pitchFamily="18" charset="0"/>
                        </a:rPr>
                        <a:t>Units</a:t>
                      </a:r>
                      <a:endParaRPr lang="it-IT" sz="180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769285"/>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Power</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12000</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kW</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5717017"/>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Highest engine operating speed</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750</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rpm</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4358709"/>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Mean piston speed</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11</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m/s</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841021"/>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Number of cylinders</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20</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6197599"/>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Bore</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0,32</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solidFill>
                            <a:schemeClr val="tx1"/>
                          </a:solidFill>
                          <a:effectLst/>
                          <a:latin typeface="Perpetua" panose="02020502060401020303" pitchFamily="18" charset="0"/>
                          <a:cs typeface="Times New Roman" panose="02020603050405020304" pitchFamily="18" charset="0"/>
                        </a:rPr>
                        <a:t>m</a:t>
                      </a:r>
                      <a:endParaRPr lang="it-IT" sz="180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3466917"/>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Stroke</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0,44</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m</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6625816"/>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Displacement per cylinder</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35,4</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solidFill>
                            <a:schemeClr val="tx1"/>
                          </a:solidFill>
                          <a:effectLst/>
                          <a:latin typeface="Perpetua" panose="02020502060401020303" pitchFamily="18" charset="0"/>
                          <a:cs typeface="Times New Roman" panose="02020603050405020304" pitchFamily="18" charset="0"/>
                        </a:rPr>
                        <a:t>l </a:t>
                      </a:r>
                      <a:endParaRPr lang="it-IT" sz="180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3538302"/>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Connecting rod length</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1003,5</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mm</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426384"/>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Crankshaft diameter </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320</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mm</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1295612"/>
                  </a:ext>
                </a:extLst>
              </a:tr>
              <a:tr h="193429">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Crankshaft diameter at the crank pin</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290</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mm</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046905"/>
                  </a:ext>
                </a:extLst>
              </a:tr>
              <a:tr h="173001">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Air temperature before the turbocharger</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298</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K</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0939916"/>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Total atmospheric pressure</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100</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kPa</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827989"/>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Relative humidity </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30</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106081"/>
                  </a:ext>
                </a:extLst>
              </a:tr>
              <a:tr h="215044">
                <a:tc>
                  <a:txBody>
                    <a:bodyPr/>
                    <a:lstStyle/>
                    <a:p>
                      <a:pPr algn="ctr"/>
                      <a:r>
                        <a:rPr lang="en-US" sz="1800" b="0">
                          <a:solidFill>
                            <a:schemeClr val="tx1"/>
                          </a:solidFill>
                          <a:effectLst/>
                          <a:latin typeface="Perpetua" panose="02020502060401020303" pitchFamily="18" charset="0"/>
                          <a:cs typeface="Times New Roman" panose="02020603050405020304" pitchFamily="18" charset="0"/>
                        </a:rPr>
                        <a:t>Cooling water temperature inlet charge air cooler</a:t>
                      </a:r>
                      <a:endParaRPr lang="it-IT" sz="1800" b="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298</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K</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9693534"/>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Charge air pressure</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5,15</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bar (abs)</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9832850"/>
                  </a:ext>
                </a:extLst>
              </a:tr>
              <a:tr h="196975">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Exhaust gas backpressure after the turbocharger</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5</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kPa</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9332908"/>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NO</a:t>
                      </a:r>
                      <a:r>
                        <a:rPr lang="en-US" sz="1800" b="0" baseline="-25000" dirty="0">
                          <a:solidFill>
                            <a:schemeClr val="tx1"/>
                          </a:solidFill>
                          <a:effectLst/>
                          <a:latin typeface="Perpetua" panose="02020502060401020303" pitchFamily="18" charset="0"/>
                          <a:cs typeface="Times New Roman" panose="02020603050405020304" pitchFamily="18" charset="0"/>
                        </a:rPr>
                        <a:t>X</a:t>
                      </a:r>
                      <a:endParaRPr lang="it-IT" sz="1800" b="0" baseline="-250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8.0 – 16.0</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g/kWh</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5049622"/>
                  </a:ext>
                </a:extLst>
              </a:tr>
              <a:tr h="170354">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CO</a:t>
                      </a:r>
                      <a:r>
                        <a:rPr lang="en-US" sz="1800" b="0" baseline="-25000" dirty="0">
                          <a:solidFill>
                            <a:schemeClr val="tx1"/>
                          </a:solidFill>
                          <a:effectLst/>
                          <a:latin typeface="Perpetua" panose="02020502060401020303" pitchFamily="18" charset="0"/>
                          <a:cs typeface="Times New Roman" panose="02020603050405020304" pitchFamily="18" charset="0"/>
                        </a:rPr>
                        <a:t>2</a:t>
                      </a:r>
                      <a:endParaRPr lang="it-IT" sz="1800" b="0" baseline="-250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solidFill>
                            <a:schemeClr val="tx1"/>
                          </a:solidFill>
                          <a:effectLst/>
                          <a:latin typeface="Perpetua" panose="02020502060401020303" pitchFamily="18" charset="0"/>
                          <a:cs typeface="Times New Roman" panose="02020603050405020304" pitchFamily="18" charset="0"/>
                        </a:rPr>
                        <a:t>560 – 620</a:t>
                      </a:r>
                      <a:endParaRPr lang="it-IT" sz="180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g/kWh</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311327"/>
                  </a:ext>
                </a:extLst>
              </a:tr>
              <a:tr h="195739">
                <a:tc>
                  <a:txBody>
                    <a:bodyPr/>
                    <a:lstStyle/>
                    <a:p>
                      <a:pPr algn="ctr"/>
                      <a:r>
                        <a:rPr lang="en-US" sz="1800" b="0" dirty="0">
                          <a:solidFill>
                            <a:schemeClr val="tx1"/>
                          </a:solidFill>
                          <a:effectLst/>
                          <a:latin typeface="Perpetua" panose="02020502060401020303" pitchFamily="18" charset="0"/>
                          <a:cs typeface="Times New Roman" panose="02020603050405020304" pitchFamily="18" charset="0"/>
                        </a:rPr>
                        <a:t>CO</a:t>
                      </a:r>
                      <a:endParaRPr lang="it-IT" sz="1800" b="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0.4 – 0.8</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effectLst/>
                          <a:latin typeface="Perpetua" panose="02020502060401020303" pitchFamily="18" charset="0"/>
                          <a:cs typeface="Times New Roman" panose="02020603050405020304" pitchFamily="18" charset="0"/>
                        </a:rPr>
                        <a:t>g/kWh</a:t>
                      </a:r>
                      <a:endParaRPr lang="it-IT" sz="1800" dirty="0">
                        <a:solidFill>
                          <a:schemeClr val="tx1"/>
                        </a:solidFill>
                        <a:effectLst/>
                        <a:latin typeface="Perpetua" panose="02020502060401020303" pitchFamily="18"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6836551"/>
                  </a:ext>
                </a:extLst>
              </a:tr>
            </a:tbl>
          </a:graphicData>
        </a:graphic>
      </p:graphicFrame>
      <p:pic>
        <p:nvPicPr>
          <p:cNvPr id="15" name="Immagine 14">
            <a:extLst>
              <a:ext uri="{FF2B5EF4-FFF2-40B4-BE49-F238E27FC236}">
                <a16:creationId xmlns:a16="http://schemas.microsoft.com/office/drawing/2014/main" id="{053A5673-E4F4-4BF0-8F81-3BF8DD9FBD89}"/>
              </a:ext>
            </a:extLst>
          </p:cNvPr>
          <p:cNvPicPr>
            <a:picLocks noChangeAspect="1"/>
          </p:cNvPicPr>
          <p:nvPr/>
        </p:nvPicPr>
        <p:blipFill>
          <a:blip r:embed="rId2"/>
          <a:stretch>
            <a:fillRect/>
          </a:stretch>
        </p:blipFill>
        <p:spPr>
          <a:xfrm>
            <a:off x="9176952" y="1562631"/>
            <a:ext cx="2782355" cy="3891309"/>
          </a:xfrm>
          <a:prstGeom prst="rect">
            <a:avLst/>
          </a:prstGeom>
        </p:spPr>
      </p:pic>
      <p:sp>
        <p:nvSpPr>
          <p:cNvPr id="5" name="CasellaDiTesto 4">
            <a:extLst>
              <a:ext uri="{FF2B5EF4-FFF2-40B4-BE49-F238E27FC236}">
                <a16:creationId xmlns:a16="http://schemas.microsoft.com/office/drawing/2014/main" id="{E0A5AB13-D267-1E00-3B7E-4E770BC06399}"/>
              </a:ext>
            </a:extLst>
          </p:cNvPr>
          <p:cNvSpPr txBox="1"/>
          <p:nvPr/>
        </p:nvSpPr>
        <p:spPr>
          <a:xfrm>
            <a:off x="5914418" y="0"/>
            <a:ext cx="6277582" cy="307777"/>
          </a:xfrm>
          <a:prstGeom prst="rect">
            <a:avLst/>
          </a:prstGeom>
          <a:noFill/>
          <a:ln>
            <a:solidFill>
              <a:schemeClr val="tx1"/>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sp>
        <p:nvSpPr>
          <p:cNvPr id="3" name="Parentesi graffa aperta 2"/>
          <p:cNvSpPr/>
          <p:nvPr/>
        </p:nvSpPr>
        <p:spPr>
          <a:xfrm>
            <a:off x="1622190" y="791159"/>
            <a:ext cx="444844" cy="71499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Parentesi graffa aperta 6"/>
          <p:cNvSpPr/>
          <p:nvPr/>
        </p:nvSpPr>
        <p:spPr>
          <a:xfrm>
            <a:off x="1622190" y="1526749"/>
            <a:ext cx="444844" cy="1902252"/>
          </a:xfrm>
          <a:prstGeom prst="leftBrace">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a:p>
        </p:txBody>
      </p:sp>
      <p:sp>
        <p:nvSpPr>
          <p:cNvPr id="8" name="Parentesi graffa aperta 7"/>
          <p:cNvSpPr/>
          <p:nvPr/>
        </p:nvSpPr>
        <p:spPr>
          <a:xfrm>
            <a:off x="1622190" y="3449598"/>
            <a:ext cx="400248" cy="2155579"/>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9" name="Parentesi graffa aperta 8"/>
          <p:cNvSpPr/>
          <p:nvPr/>
        </p:nvSpPr>
        <p:spPr>
          <a:xfrm>
            <a:off x="1654958" y="5605178"/>
            <a:ext cx="367480" cy="89152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CasellaDiTesto 5"/>
          <p:cNvSpPr txBox="1"/>
          <p:nvPr/>
        </p:nvSpPr>
        <p:spPr>
          <a:xfrm>
            <a:off x="172996" y="917823"/>
            <a:ext cx="1441622" cy="461665"/>
          </a:xfrm>
          <a:prstGeom prst="rect">
            <a:avLst/>
          </a:prstGeom>
          <a:noFill/>
        </p:spPr>
        <p:txBody>
          <a:bodyPr wrap="square" rtlCol="0">
            <a:spAutoFit/>
          </a:bodyPr>
          <a:lstStyle/>
          <a:p>
            <a:r>
              <a:rPr lang="en-GB" sz="2400" dirty="0">
                <a:latin typeface="Perpetua" panose="02020502060401020303" pitchFamily="18" charset="0"/>
              </a:rPr>
              <a:t>Main data</a:t>
            </a:r>
          </a:p>
        </p:txBody>
      </p:sp>
      <p:sp>
        <p:nvSpPr>
          <p:cNvPr id="11" name="CasellaDiTesto 10"/>
          <p:cNvSpPr txBox="1"/>
          <p:nvPr/>
        </p:nvSpPr>
        <p:spPr>
          <a:xfrm>
            <a:off x="162840" y="2247042"/>
            <a:ext cx="1318054" cy="461665"/>
          </a:xfrm>
          <a:prstGeom prst="rect">
            <a:avLst/>
          </a:prstGeom>
          <a:noFill/>
        </p:spPr>
        <p:txBody>
          <a:bodyPr wrap="square" rtlCol="0">
            <a:spAutoFit/>
          </a:bodyPr>
          <a:lstStyle>
            <a:defPPr>
              <a:defRPr lang="it-IT"/>
            </a:defPPr>
            <a:lvl1pPr>
              <a:defRPr sz="2400">
                <a:latin typeface="Perpetua" panose="02020502060401020303" pitchFamily="18" charset="0"/>
              </a:defRPr>
            </a:lvl1pPr>
          </a:lstStyle>
          <a:p>
            <a:r>
              <a:rPr lang="en-GB" dirty="0"/>
              <a:t>Geometry</a:t>
            </a:r>
          </a:p>
        </p:txBody>
      </p:sp>
      <p:sp>
        <p:nvSpPr>
          <p:cNvPr id="12" name="CasellaDiTesto 11"/>
          <p:cNvSpPr txBox="1"/>
          <p:nvPr/>
        </p:nvSpPr>
        <p:spPr>
          <a:xfrm>
            <a:off x="0" y="4078585"/>
            <a:ext cx="1560406" cy="830997"/>
          </a:xfrm>
          <a:prstGeom prst="rect">
            <a:avLst/>
          </a:prstGeom>
          <a:noFill/>
        </p:spPr>
        <p:txBody>
          <a:bodyPr wrap="square" rtlCol="0">
            <a:spAutoFit/>
          </a:bodyPr>
          <a:lstStyle>
            <a:defPPr>
              <a:defRPr lang="it-IT"/>
            </a:defPPr>
            <a:lvl1pPr>
              <a:defRPr sz="2400">
                <a:latin typeface="Perpetua" panose="02020502060401020303" pitchFamily="18" charset="0"/>
              </a:defRPr>
            </a:lvl1pPr>
          </a:lstStyle>
          <a:p>
            <a:pPr algn="ctr"/>
            <a:r>
              <a:rPr lang="en-GB" dirty="0"/>
              <a:t>Initial condition</a:t>
            </a:r>
          </a:p>
        </p:txBody>
      </p:sp>
      <p:sp>
        <p:nvSpPr>
          <p:cNvPr id="13" name="CasellaDiTesto 12"/>
          <p:cNvSpPr txBox="1"/>
          <p:nvPr/>
        </p:nvSpPr>
        <p:spPr>
          <a:xfrm>
            <a:off x="-4674" y="5812182"/>
            <a:ext cx="1653082" cy="461665"/>
          </a:xfrm>
          <a:prstGeom prst="rect">
            <a:avLst/>
          </a:prstGeom>
          <a:noFill/>
        </p:spPr>
        <p:txBody>
          <a:bodyPr wrap="square" rtlCol="0">
            <a:spAutoFit/>
          </a:bodyPr>
          <a:lstStyle/>
          <a:p>
            <a:pPr algn="ctr"/>
            <a:r>
              <a:rPr lang="en-GB" sz="2400" dirty="0">
                <a:latin typeface="Perpetua" panose="02020502060401020303" pitchFamily="18" charset="0"/>
              </a:rPr>
              <a:t>Emissions</a:t>
            </a:r>
          </a:p>
        </p:txBody>
      </p:sp>
      <p:pic>
        <p:nvPicPr>
          <p:cNvPr id="14" name="Immagine 13"/>
          <p:cNvPicPr>
            <a:picLocks noChangeAspect="1"/>
          </p:cNvPicPr>
          <p:nvPr/>
        </p:nvPicPr>
        <p:blipFill rotWithShape="1">
          <a:blip r:embed="rId3"/>
          <a:srcRect l="80361" t="2594" r="2548" b="88725"/>
          <a:stretch/>
        </p:blipFill>
        <p:spPr>
          <a:xfrm>
            <a:off x="10454598" y="393696"/>
            <a:ext cx="1504709" cy="1076447"/>
          </a:xfrm>
          <a:prstGeom prst="rect">
            <a:avLst/>
          </a:prstGeom>
        </p:spPr>
      </p:pic>
    </p:spTree>
    <p:extLst>
      <p:ext uri="{BB962C8B-B14F-4D97-AF65-F5344CB8AC3E}">
        <p14:creationId xmlns:p14="http://schemas.microsoft.com/office/powerpoint/2010/main" val="49505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6"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86997418-8BA0-3B02-CE3B-5DB0126AB13D}"/>
              </a:ext>
            </a:extLst>
          </p:cNvPr>
          <p:cNvGraphicFramePr>
            <a:graphicFrameLocks noGrp="1"/>
          </p:cNvGraphicFramePr>
          <p:nvPr>
            <p:ph idx="1"/>
            <p:extLst>
              <p:ext uri="{D42A27DB-BD31-4B8C-83A1-F6EECF244321}">
                <p14:modId xmlns:p14="http://schemas.microsoft.com/office/powerpoint/2010/main" val="313718940"/>
              </p:ext>
            </p:extLst>
          </p:nvPr>
        </p:nvGraphicFramePr>
        <p:xfrm>
          <a:off x="656618" y="4446164"/>
          <a:ext cx="10515600" cy="2194560"/>
        </p:xfrm>
        <a:graphic>
          <a:graphicData uri="http://schemas.openxmlformats.org/drawingml/2006/table">
            <a:tbl>
              <a:tblPr firstRow="1" firstCol="1" bandRow="1"/>
              <a:tblGrid>
                <a:gridCol w="1026528">
                  <a:extLst>
                    <a:ext uri="{9D8B030D-6E8A-4147-A177-3AD203B41FA5}">
                      <a16:colId xmlns:a16="http://schemas.microsoft.com/office/drawing/2014/main" val="2298830450"/>
                    </a:ext>
                  </a:extLst>
                </a:gridCol>
                <a:gridCol w="950800">
                  <a:extLst>
                    <a:ext uri="{9D8B030D-6E8A-4147-A177-3AD203B41FA5}">
                      <a16:colId xmlns:a16="http://schemas.microsoft.com/office/drawing/2014/main" val="109624392"/>
                    </a:ext>
                  </a:extLst>
                </a:gridCol>
                <a:gridCol w="1697558">
                  <a:extLst>
                    <a:ext uri="{9D8B030D-6E8A-4147-A177-3AD203B41FA5}">
                      <a16:colId xmlns:a16="http://schemas.microsoft.com/office/drawing/2014/main" val="2260852317"/>
                    </a:ext>
                  </a:extLst>
                </a:gridCol>
                <a:gridCol w="1203226">
                  <a:extLst>
                    <a:ext uri="{9D8B030D-6E8A-4147-A177-3AD203B41FA5}">
                      <a16:colId xmlns:a16="http://schemas.microsoft.com/office/drawing/2014/main" val="323168882"/>
                    </a:ext>
                  </a:extLst>
                </a:gridCol>
                <a:gridCol w="1741731">
                  <a:extLst>
                    <a:ext uri="{9D8B030D-6E8A-4147-A177-3AD203B41FA5}">
                      <a16:colId xmlns:a16="http://schemas.microsoft.com/office/drawing/2014/main" val="1073044491"/>
                    </a:ext>
                  </a:extLst>
                </a:gridCol>
                <a:gridCol w="994975">
                  <a:extLst>
                    <a:ext uri="{9D8B030D-6E8A-4147-A177-3AD203B41FA5}">
                      <a16:colId xmlns:a16="http://schemas.microsoft.com/office/drawing/2014/main" val="3621554860"/>
                    </a:ext>
                  </a:extLst>
                </a:gridCol>
                <a:gridCol w="1161154">
                  <a:extLst>
                    <a:ext uri="{9D8B030D-6E8A-4147-A177-3AD203B41FA5}">
                      <a16:colId xmlns:a16="http://schemas.microsoft.com/office/drawing/2014/main" val="1520252994"/>
                    </a:ext>
                  </a:extLst>
                </a:gridCol>
                <a:gridCol w="1739628">
                  <a:extLst>
                    <a:ext uri="{9D8B030D-6E8A-4147-A177-3AD203B41FA5}">
                      <a16:colId xmlns:a16="http://schemas.microsoft.com/office/drawing/2014/main" val="2091711628"/>
                    </a:ext>
                  </a:extLst>
                </a:gridCol>
              </a:tblGrid>
              <a:tr h="318770">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Engine load</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Power</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Specific fuel consumption</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Charge air pressure</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Temperature after compressor</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Airflow rate</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Exhaust flow rate</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Temperature after turbine</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235808"/>
                  </a:ext>
                </a:extLst>
              </a:tr>
              <a:tr h="125095">
                <a:tc>
                  <a:txBody>
                    <a:bodyPr/>
                    <a:lstStyle/>
                    <a:p>
                      <a:pPr indent="0" algn="ctr">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[kW]</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[g/kWh]</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[bar]</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[K]</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[kg/s]</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[kg/s]</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[K]</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44434"/>
                  </a:ext>
                </a:extLst>
              </a:tr>
              <a:tr h="136525">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1</a:t>
                      </a:r>
                      <a:endParaRPr lang="it-IT" sz="2000" b="1"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12000</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175,5</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5,2</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520,15</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21,67</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22,3</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592,15</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37725857"/>
                  </a:ext>
                </a:extLst>
              </a:tr>
              <a:tr h="136525">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0,85</a:t>
                      </a:r>
                      <a:endParaRPr lang="it-IT" sz="2000" b="1"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10200</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174</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4,44</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488,15</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18,47</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19,55</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587,15</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extLst>
                  <a:ext uri="{0D108BD9-81ED-4DB2-BD59-A6C34878D82A}">
                    <a16:rowId xmlns:a16="http://schemas.microsoft.com/office/drawing/2014/main" val="1546640444"/>
                  </a:ext>
                </a:extLst>
              </a:tr>
              <a:tr h="136525">
                <a:tc>
                  <a:txBody>
                    <a:bodyPr/>
                    <a:lstStyle/>
                    <a:p>
                      <a:pPr indent="0" algn="ctr">
                        <a:spcAft>
                          <a:spcPts val="0"/>
                        </a:spcAft>
                      </a:pPr>
                      <a:r>
                        <a:rPr lang="en-GB" sz="1600" b="1">
                          <a:solidFill>
                            <a:srgbClr val="000000"/>
                          </a:solidFill>
                          <a:effectLst/>
                          <a:latin typeface="Times New Roman" panose="02020603050405020304" pitchFamily="18" charset="0"/>
                          <a:ea typeface="Times New Roman" panose="02020603050405020304" pitchFamily="18" charset="0"/>
                        </a:rPr>
                        <a:t>0,75</a:t>
                      </a:r>
                      <a:endParaRPr lang="it-IT" sz="2000" b="1">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9000</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178</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4,57</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486,15</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18,15</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18,63</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588,15</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extLst>
                  <a:ext uri="{0D108BD9-81ED-4DB2-BD59-A6C34878D82A}">
                    <a16:rowId xmlns:a16="http://schemas.microsoft.com/office/drawing/2014/main" val="2708306490"/>
                  </a:ext>
                </a:extLst>
              </a:tr>
              <a:tr h="136525">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0,65</a:t>
                      </a:r>
                      <a:endParaRPr lang="it-IT" sz="2000" b="1"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7800</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179</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 -</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 -</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extLst>
                  <a:ext uri="{0D108BD9-81ED-4DB2-BD59-A6C34878D82A}">
                    <a16:rowId xmlns:a16="http://schemas.microsoft.com/office/drawing/2014/main" val="4170571656"/>
                  </a:ext>
                </a:extLst>
              </a:tr>
              <a:tr h="136525">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0,5</a:t>
                      </a:r>
                      <a:endParaRPr lang="it-IT" sz="2000" b="1"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6000</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182</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2,96</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431,15</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13,3</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13,63</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596,15</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a:noFill/>
                    </a:lnB>
                  </a:tcPr>
                </a:tc>
                <a:extLst>
                  <a:ext uri="{0D108BD9-81ED-4DB2-BD59-A6C34878D82A}">
                    <a16:rowId xmlns:a16="http://schemas.microsoft.com/office/drawing/2014/main" val="800582693"/>
                  </a:ext>
                </a:extLst>
              </a:tr>
              <a:tr h="136525">
                <a:tc>
                  <a:txBody>
                    <a:bodyPr/>
                    <a:lstStyle/>
                    <a:p>
                      <a:pPr indent="0" algn="ctr">
                        <a:spcAft>
                          <a:spcPts val="0"/>
                        </a:spcAft>
                      </a:pPr>
                      <a:r>
                        <a:rPr lang="en-GB" sz="1600" b="1" dirty="0">
                          <a:solidFill>
                            <a:srgbClr val="000000"/>
                          </a:solidFill>
                          <a:effectLst/>
                          <a:latin typeface="Times New Roman" panose="02020603050405020304" pitchFamily="18" charset="0"/>
                          <a:ea typeface="Times New Roman" panose="02020603050405020304" pitchFamily="18" charset="0"/>
                        </a:rPr>
                        <a:t>0,25</a:t>
                      </a:r>
                      <a:endParaRPr lang="it-IT" sz="2000" b="1"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3000</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194</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 -</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 </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 </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 </a:t>
                      </a:r>
                      <a:endParaRPr lang="it-IT" sz="200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en-GB" sz="1600" dirty="0">
                          <a:solidFill>
                            <a:srgbClr val="000000"/>
                          </a:solidFill>
                          <a:effectLst/>
                          <a:latin typeface="Times New Roman" panose="02020603050405020304" pitchFamily="18" charset="0"/>
                          <a:ea typeface="Times New Roman" panose="02020603050405020304" pitchFamily="18" charset="0"/>
                        </a:rPr>
                        <a:t>- </a:t>
                      </a:r>
                      <a:endParaRPr lang="it-IT" sz="2000" dirty="0">
                        <a:effectLst/>
                        <a:latin typeface="Times New Roman" panose="02020603050405020304" pitchFamily="18" charset="0"/>
                        <a:ea typeface="MS Mincho" panose="02020609040205080304" pitchFamily="49" charset="-128"/>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809895"/>
                  </a:ext>
                </a:extLst>
              </a:tr>
            </a:tbl>
          </a:graphicData>
        </a:graphic>
      </p:graphicFrame>
      <p:sp>
        <p:nvSpPr>
          <p:cNvPr id="4" name="CasellaDiTesto 3">
            <a:extLst>
              <a:ext uri="{FF2B5EF4-FFF2-40B4-BE49-F238E27FC236}">
                <a16:creationId xmlns:a16="http://schemas.microsoft.com/office/drawing/2014/main" id="{2653BBCB-E012-D104-E596-2BAF11A52917}"/>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graphicFrame>
        <p:nvGraphicFramePr>
          <p:cNvPr id="6" name="Grafico 5">
            <a:extLst>
              <a:ext uri="{FF2B5EF4-FFF2-40B4-BE49-F238E27FC236}">
                <a16:creationId xmlns:a16="http://schemas.microsoft.com/office/drawing/2014/main" id="{2F72ED02-BC1D-A918-CFDE-0D7D2F3BF21A}"/>
              </a:ext>
            </a:extLst>
          </p:cNvPr>
          <p:cNvGraphicFramePr>
            <a:graphicFrameLocks/>
          </p:cNvGraphicFramePr>
          <p:nvPr>
            <p:extLst>
              <p:ext uri="{D42A27DB-BD31-4B8C-83A1-F6EECF244321}">
                <p14:modId xmlns:p14="http://schemas.microsoft.com/office/powerpoint/2010/main" val="1530748414"/>
              </p:ext>
            </p:extLst>
          </p:nvPr>
        </p:nvGraphicFramePr>
        <p:xfrm>
          <a:off x="2424268" y="950793"/>
          <a:ext cx="6299675" cy="3118322"/>
        </p:xfrm>
        <a:graphic>
          <a:graphicData uri="http://schemas.openxmlformats.org/drawingml/2006/chart">
            <c:chart xmlns:c="http://schemas.openxmlformats.org/drawingml/2006/chart" xmlns:r="http://schemas.openxmlformats.org/officeDocument/2006/relationships" r:id="rId2"/>
          </a:graphicData>
        </a:graphic>
      </p:graphicFrame>
      <p:sp>
        <p:nvSpPr>
          <p:cNvPr id="7" name="Rettangolo 6">
            <a:extLst>
              <a:ext uri="{FF2B5EF4-FFF2-40B4-BE49-F238E27FC236}">
                <a16:creationId xmlns:a16="http://schemas.microsoft.com/office/drawing/2014/main" id="{8C68C55B-ADD1-DF13-18BE-E2736967ABAE}"/>
              </a:ext>
            </a:extLst>
          </p:cNvPr>
          <p:cNvSpPr/>
          <p:nvPr/>
        </p:nvSpPr>
        <p:spPr>
          <a:xfrm>
            <a:off x="3103825" y="650790"/>
            <a:ext cx="4955907" cy="400110"/>
          </a:xfrm>
          <a:prstGeom prst="rect">
            <a:avLst/>
          </a:prstGeom>
        </p:spPr>
        <p:txBody>
          <a:bodyPr wrap="none">
            <a:spAutoFit/>
          </a:bodyPr>
          <a:lstStyle/>
          <a:p>
            <a:pPr algn="ctr">
              <a:spcAft>
                <a:spcPts val="0"/>
              </a:spcAft>
            </a:pPr>
            <a:r>
              <a:rPr lang="en-US" sz="2000" b="1" dirty="0">
                <a:effectLst/>
                <a:latin typeface="Perpetua" panose="02020502060401020303" pitchFamily="18" charset="0"/>
                <a:ea typeface="Arial" panose="020B0604020202020204" pitchFamily="34" charset="0"/>
              </a:rPr>
              <a:t>Specific fuel consumption at constant speed</a:t>
            </a:r>
          </a:p>
        </p:txBody>
      </p:sp>
      <p:sp>
        <p:nvSpPr>
          <p:cNvPr id="8" name="Freccia a destra 7">
            <a:extLst>
              <a:ext uri="{FF2B5EF4-FFF2-40B4-BE49-F238E27FC236}">
                <a16:creationId xmlns:a16="http://schemas.microsoft.com/office/drawing/2014/main" id="{42DF056D-A397-8109-5336-F9FE6CB2F7BE}"/>
              </a:ext>
            </a:extLst>
          </p:cNvPr>
          <p:cNvSpPr/>
          <p:nvPr/>
        </p:nvSpPr>
        <p:spPr>
          <a:xfrm>
            <a:off x="2502432" y="3593886"/>
            <a:ext cx="648044" cy="2667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a:extLst>
              <a:ext uri="{FF2B5EF4-FFF2-40B4-BE49-F238E27FC236}">
                <a16:creationId xmlns:a16="http://schemas.microsoft.com/office/drawing/2014/main" id="{E285620A-25AB-264B-BF05-3F08A171211F}"/>
              </a:ext>
            </a:extLst>
          </p:cNvPr>
          <p:cNvSpPr/>
          <p:nvPr/>
        </p:nvSpPr>
        <p:spPr>
          <a:xfrm>
            <a:off x="2424268" y="650790"/>
            <a:ext cx="6315023" cy="3476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10" name="Rettangolo 9">
            <a:extLst>
              <a:ext uri="{FF2B5EF4-FFF2-40B4-BE49-F238E27FC236}">
                <a16:creationId xmlns:a16="http://schemas.microsoft.com/office/drawing/2014/main" id="{5009ACD3-6E92-9031-5DF9-8A920ED10385}"/>
              </a:ext>
            </a:extLst>
          </p:cNvPr>
          <p:cNvSpPr/>
          <p:nvPr/>
        </p:nvSpPr>
        <p:spPr>
          <a:xfrm>
            <a:off x="0" y="0"/>
            <a:ext cx="4283545" cy="461665"/>
          </a:xfrm>
          <a:prstGeom prst="rect">
            <a:avLst/>
          </a:prstGeom>
        </p:spPr>
        <p:txBody>
          <a:bodyPr wrap="none">
            <a:spAutoFit/>
          </a:bodyPr>
          <a:lstStyle/>
          <a:p>
            <a:pPr algn="ctr">
              <a:spcAft>
                <a:spcPts val="0"/>
              </a:spcAft>
            </a:pPr>
            <a:r>
              <a:rPr lang="it-IT" sz="2400" b="1" dirty="0">
                <a:latin typeface="Times New Roman" panose="02020603050405020304" pitchFamily="18" charset="0"/>
                <a:ea typeface="Arial" panose="020B0604020202020204" pitchFamily="34" charset="0"/>
              </a:rPr>
              <a:t>Case study: MAN 20V32/44CR</a:t>
            </a:r>
            <a:endParaRPr lang="it-IT" sz="2400" b="1" dirty="0">
              <a:effectLst/>
              <a:latin typeface="Arial" panose="020B0604020202020204" pitchFamily="34" charset="0"/>
              <a:ea typeface="Arial" panose="020B0604020202020204" pitchFamily="34" charset="0"/>
            </a:endParaRPr>
          </a:p>
        </p:txBody>
      </p:sp>
      <p:pic>
        <p:nvPicPr>
          <p:cNvPr id="11" name="Immagine 10"/>
          <p:cNvPicPr>
            <a:picLocks noChangeAspect="1"/>
          </p:cNvPicPr>
          <p:nvPr/>
        </p:nvPicPr>
        <p:blipFill rotWithShape="1">
          <a:blip r:embed="rId3"/>
          <a:srcRect l="80361" t="2594" r="2548" b="88725"/>
          <a:stretch/>
        </p:blipFill>
        <p:spPr>
          <a:xfrm>
            <a:off x="10408300" y="650790"/>
            <a:ext cx="1504709" cy="1076447"/>
          </a:xfrm>
          <a:prstGeom prst="rect">
            <a:avLst/>
          </a:prstGeom>
        </p:spPr>
      </p:pic>
    </p:spTree>
    <p:extLst>
      <p:ext uri="{BB962C8B-B14F-4D97-AF65-F5344CB8AC3E}">
        <p14:creationId xmlns:p14="http://schemas.microsoft.com/office/powerpoint/2010/main" val="131820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co 7"/>
          <p:cNvGraphicFramePr>
            <a:graphicFrameLocks/>
          </p:cNvGraphicFramePr>
          <p:nvPr>
            <p:extLst>
              <p:ext uri="{D42A27DB-BD31-4B8C-83A1-F6EECF244321}">
                <p14:modId xmlns:p14="http://schemas.microsoft.com/office/powerpoint/2010/main" val="3759543404"/>
              </p:ext>
            </p:extLst>
          </p:nvPr>
        </p:nvGraphicFramePr>
        <p:xfrm>
          <a:off x="2585531" y="1015675"/>
          <a:ext cx="629967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asellaDiTesto 10">
            <a:extLst>
              <a:ext uri="{FF2B5EF4-FFF2-40B4-BE49-F238E27FC236}">
                <a16:creationId xmlns:a16="http://schemas.microsoft.com/office/drawing/2014/main" id="{BBFD8340-5D1E-4907-9275-2D7C57B4A04B}"/>
              </a:ext>
            </a:extLst>
          </p:cNvPr>
          <p:cNvSpPr txBox="1"/>
          <p:nvPr/>
        </p:nvSpPr>
        <p:spPr>
          <a:xfrm>
            <a:off x="2688107" y="676471"/>
            <a:ext cx="6094520" cy="400110"/>
          </a:xfrm>
          <a:prstGeom prst="rect">
            <a:avLst/>
          </a:prstGeom>
          <a:noFill/>
        </p:spPr>
        <p:txBody>
          <a:bodyPr wrap="square">
            <a:spAutoFit/>
          </a:bodyPr>
          <a:lstStyle/>
          <a:p>
            <a:pPr algn="ctr">
              <a:spcAft>
                <a:spcPts val="0"/>
              </a:spcAft>
            </a:pPr>
            <a:r>
              <a:rPr lang="en-US" sz="2000" b="1" dirty="0">
                <a:effectLst/>
                <a:latin typeface="Perpetua" panose="02020502060401020303" pitchFamily="18" charset="0"/>
                <a:ea typeface="Arial" panose="020B0604020202020204" pitchFamily="34" charset="0"/>
              </a:rPr>
              <a:t>Specific fuel consumption at variable speed</a:t>
            </a:r>
          </a:p>
        </p:txBody>
      </p:sp>
      <p:sp>
        <p:nvSpPr>
          <p:cNvPr id="15" name="Rettangolo 14">
            <a:extLst>
              <a:ext uri="{FF2B5EF4-FFF2-40B4-BE49-F238E27FC236}">
                <a16:creationId xmlns:a16="http://schemas.microsoft.com/office/drawing/2014/main" id="{2EDB32EC-C089-48FF-9758-754E2A960206}"/>
              </a:ext>
            </a:extLst>
          </p:cNvPr>
          <p:cNvSpPr/>
          <p:nvPr/>
        </p:nvSpPr>
        <p:spPr>
          <a:xfrm>
            <a:off x="2604339" y="676471"/>
            <a:ext cx="6315023" cy="30824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17" name="CasellaDiTesto 16">
            <a:extLst>
              <a:ext uri="{FF2B5EF4-FFF2-40B4-BE49-F238E27FC236}">
                <a16:creationId xmlns:a16="http://schemas.microsoft.com/office/drawing/2014/main" id="{2E78687B-C441-2669-1FD7-3AE41D9CCFC4}"/>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graphicFrame>
        <p:nvGraphicFramePr>
          <p:cNvPr id="2" name="Tabella 1">
            <a:extLst>
              <a:ext uri="{FF2B5EF4-FFF2-40B4-BE49-F238E27FC236}">
                <a16:creationId xmlns:a16="http://schemas.microsoft.com/office/drawing/2014/main" id="{F8C8DB5F-108E-4F90-F238-3795DBCE6B39}"/>
              </a:ext>
            </a:extLst>
          </p:cNvPr>
          <p:cNvGraphicFramePr>
            <a:graphicFrameLocks noGrp="1"/>
          </p:cNvGraphicFramePr>
          <p:nvPr>
            <p:extLst>
              <p:ext uri="{D42A27DB-BD31-4B8C-83A1-F6EECF244321}">
                <p14:modId xmlns:p14="http://schemas.microsoft.com/office/powerpoint/2010/main" val="2824131239"/>
              </p:ext>
            </p:extLst>
          </p:nvPr>
        </p:nvGraphicFramePr>
        <p:xfrm>
          <a:off x="3763277" y="4134138"/>
          <a:ext cx="4302282" cy="2146305"/>
        </p:xfrm>
        <a:graphic>
          <a:graphicData uri="http://schemas.openxmlformats.org/drawingml/2006/table">
            <a:tbl>
              <a:tblPr firstRow="1" firstCol="1" bandRow="1">
                <a:tableStyleId>{5C22544A-7EE6-4342-B048-85BDC9FD1C3A}</a:tableStyleId>
              </a:tblPr>
              <a:tblGrid>
                <a:gridCol w="1434094">
                  <a:extLst>
                    <a:ext uri="{9D8B030D-6E8A-4147-A177-3AD203B41FA5}">
                      <a16:colId xmlns:a16="http://schemas.microsoft.com/office/drawing/2014/main" val="1851257856"/>
                    </a:ext>
                  </a:extLst>
                </a:gridCol>
                <a:gridCol w="1434094">
                  <a:extLst>
                    <a:ext uri="{9D8B030D-6E8A-4147-A177-3AD203B41FA5}">
                      <a16:colId xmlns:a16="http://schemas.microsoft.com/office/drawing/2014/main" val="384681885"/>
                    </a:ext>
                  </a:extLst>
                </a:gridCol>
                <a:gridCol w="1434094">
                  <a:extLst>
                    <a:ext uri="{9D8B030D-6E8A-4147-A177-3AD203B41FA5}">
                      <a16:colId xmlns:a16="http://schemas.microsoft.com/office/drawing/2014/main" val="2369761733"/>
                    </a:ext>
                  </a:extLst>
                </a:gridCol>
              </a:tblGrid>
              <a:tr h="633171">
                <a:tc>
                  <a:txBody>
                    <a:bodyPr/>
                    <a:lstStyle/>
                    <a:p>
                      <a:pPr algn="ctr"/>
                      <a:r>
                        <a:rPr lang="en-US" sz="1600" kern="1200" dirty="0">
                          <a:solidFill>
                            <a:schemeClr val="tx1"/>
                          </a:solidFill>
                          <a:effectLst/>
                          <a:latin typeface="Times New Roman" panose="02020603050405020304" pitchFamily="18" charset="0"/>
                          <a:cs typeface="+mn-cs"/>
                        </a:rPr>
                        <a:t>rpm</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dirty="0">
                          <a:solidFill>
                            <a:schemeClr val="tx1"/>
                          </a:solidFill>
                          <a:effectLst/>
                          <a:latin typeface="Times New Roman" panose="02020603050405020304" pitchFamily="18" charset="0"/>
                          <a:cs typeface="+mn-cs"/>
                        </a:rPr>
                        <a:t>Power</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dirty="0">
                          <a:solidFill>
                            <a:schemeClr val="tx1"/>
                          </a:solidFill>
                          <a:effectLst/>
                          <a:latin typeface="Times New Roman" panose="02020603050405020304" pitchFamily="18" charset="0"/>
                          <a:cs typeface="+mn-cs"/>
                        </a:rPr>
                        <a:t>Specific fuel consumption</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9117974"/>
                  </a:ext>
                </a:extLst>
              </a:tr>
              <a:tr h="341818">
                <a:tc>
                  <a:txBody>
                    <a:bodyPr/>
                    <a:lstStyle/>
                    <a:p>
                      <a:pPr algn="ctr"/>
                      <a:r>
                        <a:rPr lang="en-US" sz="1600" b="1" kern="1200" dirty="0">
                          <a:solidFill>
                            <a:schemeClr val="tx1"/>
                          </a:solidFill>
                          <a:effectLst/>
                          <a:latin typeface="Times New Roman" panose="02020603050405020304" pitchFamily="18" charset="0"/>
                          <a:cs typeface="+mn-cs"/>
                        </a:rPr>
                        <a:t>[rpm]</a:t>
                      </a:r>
                      <a:endParaRPr lang="it-IT" sz="1600" b="1"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kern="1200" dirty="0">
                          <a:solidFill>
                            <a:schemeClr val="tx1"/>
                          </a:solidFill>
                          <a:effectLst/>
                          <a:latin typeface="Times New Roman" panose="02020603050405020304" pitchFamily="18" charset="0"/>
                          <a:cs typeface="+mn-cs"/>
                        </a:rPr>
                        <a:t>[kW]</a:t>
                      </a:r>
                      <a:endParaRPr lang="it-IT" sz="1600" b="1"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kern="1200" dirty="0">
                          <a:solidFill>
                            <a:schemeClr val="tx1"/>
                          </a:solidFill>
                          <a:effectLst/>
                          <a:latin typeface="Times New Roman" panose="02020603050405020304" pitchFamily="18" charset="0"/>
                          <a:cs typeface="+mn-cs"/>
                        </a:rPr>
                        <a:t>[g/kWh]</a:t>
                      </a:r>
                      <a:endParaRPr lang="it-IT" sz="1600" b="1"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321357"/>
                  </a:ext>
                </a:extLst>
              </a:tr>
              <a:tr h="341818">
                <a:tc>
                  <a:txBody>
                    <a:bodyPr/>
                    <a:lstStyle/>
                    <a:p>
                      <a:pPr algn="ctr"/>
                      <a:r>
                        <a:rPr lang="en-US" sz="1600" kern="1200" dirty="0">
                          <a:solidFill>
                            <a:schemeClr val="tx1"/>
                          </a:solidFill>
                          <a:effectLst/>
                          <a:latin typeface="Times New Roman" panose="02020603050405020304" pitchFamily="18" charset="0"/>
                          <a:cs typeface="+mn-cs"/>
                        </a:rPr>
                        <a:t>750</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kern="1200" dirty="0">
                          <a:solidFill>
                            <a:schemeClr val="tx1"/>
                          </a:solidFill>
                          <a:effectLst/>
                          <a:latin typeface="Times New Roman" panose="02020603050405020304" pitchFamily="18" charset="0"/>
                          <a:cs typeface="+mn-cs"/>
                        </a:rPr>
                        <a:t>12000</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kern="1200" dirty="0">
                          <a:solidFill>
                            <a:schemeClr val="tx1"/>
                          </a:solidFill>
                          <a:effectLst/>
                          <a:latin typeface="Times New Roman" panose="02020603050405020304" pitchFamily="18" charset="0"/>
                          <a:cs typeface="+mn-cs"/>
                        </a:rPr>
                        <a:t>175,5</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2005565"/>
                  </a:ext>
                </a:extLst>
              </a:tr>
              <a:tr h="341818">
                <a:tc>
                  <a:txBody>
                    <a:bodyPr/>
                    <a:lstStyle/>
                    <a:p>
                      <a:pPr algn="ctr"/>
                      <a:r>
                        <a:rPr lang="en-US" sz="1600" kern="1200" dirty="0">
                          <a:solidFill>
                            <a:schemeClr val="tx1"/>
                          </a:solidFill>
                          <a:effectLst/>
                          <a:latin typeface="Times New Roman" panose="02020603050405020304" pitchFamily="18" charset="0"/>
                          <a:cs typeface="+mn-cs"/>
                        </a:rPr>
                        <a:t>710</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kern="1200" dirty="0">
                          <a:solidFill>
                            <a:schemeClr val="tx1"/>
                          </a:solidFill>
                          <a:effectLst/>
                          <a:latin typeface="Times New Roman" panose="02020603050405020304" pitchFamily="18" charset="0"/>
                          <a:cs typeface="+mn-cs"/>
                        </a:rPr>
                        <a:t>10200</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kern="1200" dirty="0">
                          <a:solidFill>
                            <a:schemeClr val="tx1"/>
                          </a:solidFill>
                          <a:effectLst/>
                          <a:latin typeface="Times New Roman" panose="02020603050405020304" pitchFamily="18" charset="0"/>
                          <a:cs typeface="+mn-cs"/>
                        </a:rPr>
                        <a:t>173,5</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427799"/>
                  </a:ext>
                </a:extLst>
              </a:tr>
              <a:tr h="182036">
                <a:tc>
                  <a:txBody>
                    <a:bodyPr/>
                    <a:lstStyle/>
                    <a:p>
                      <a:pPr algn="ctr"/>
                      <a:r>
                        <a:rPr lang="en-US" sz="1600" kern="1200" dirty="0">
                          <a:solidFill>
                            <a:schemeClr val="tx1"/>
                          </a:solidFill>
                          <a:effectLst/>
                          <a:latin typeface="Times New Roman" panose="02020603050405020304" pitchFamily="18" charset="0"/>
                          <a:cs typeface="+mn-cs"/>
                        </a:rPr>
                        <a:t>683</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kern="1200" dirty="0">
                          <a:solidFill>
                            <a:schemeClr val="tx1"/>
                          </a:solidFill>
                          <a:effectLst/>
                          <a:latin typeface="Times New Roman" panose="02020603050405020304" pitchFamily="18" charset="0"/>
                          <a:cs typeface="+mn-cs"/>
                        </a:rPr>
                        <a:t>9000</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kern="1200" dirty="0">
                          <a:solidFill>
                            <a:schemeClr val="tx1"/>
                          </a:solidFill>
                          <a:effectLst/>
                          <a:latin typeface="Times New Roman" panose="02020603050405020304" pitchFamily="18" charset="0"/>
                          <a:cs typeface="+mn-cs"/>
                        </a:rPr>
                        <a:t>180,0</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0950002"/>
                  </a:ext>
                </a:extLst>
              </a:tr>
              <a:tr h="182036">
                <a:tc>
                  <a:txBody>
                    <a:bodyPr/>
                    <a:lstStyle/>
                    <a:p>
                      <a:pPr algn="ctr"/>
                      <a:r>
                        <a:rPr lang="en-US" sz="1600" kern="1200" dirty="0">
                          <a:solidFill>
                            <a:schemeClr val="tx1"/>
                          </a:solidFill>
                          <a:effectLst/>
                          <a:latin typeface="Times New Roman" panose="02020603050405020304" pitchFamily="18" charset="0"/>
                          <a:cs typeface="+mn-cs"/>
                        </a:rPr>
                        <a:t>600</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a:solidFill>
                            <a:schemeClr val="tx1"/>
                          </a:solidFill>
                          <a:effectLst/>
                          <a:latin typeface="Times New Roman" panose="02020603050405020304" pitchFamily="18" charset="0"/>
                          <a:cs typeface="+mn-cs"/>
                        </a:rPr>
                        <a:t>6000</a:t>
                      </a:r>
                      <a:endParaRPr lang="it-IT" sz="1600" kern="120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kern="1200" dirty="0">
                          <a:solidFill>
                            <a:schemeClr val="tx1"/>
                          </a:solidFill>
                          <a:effectLst/>
                          <a:latin typeface="Times New Roman" panose="02020603050405020304" pitchFamily="18" charset="0"/>
                          <a:cs typeface="+mn-cs"/>
                        </a:rPr>
                        <a:t>187,0</a:t>
                      </a:r>
                      <a:endParaRPr lang="it-IT" sz="1600" kern="1200" dirty="0">
                        <a:solidFill>
                          <a:schemeClr val="tx1"/>
                        </a:solidFill>
                        <a:effectLst/>
                        <a:latin typeface="Times New Roman" panose="02020603050405020304" pitchFamily="18" charset="0"/>
                        <a:ea typeface="Calibri" panose="020F0502020204030204" pitchFamily="34" charset="0"/>
                        <a:cs typeface="+mn-cs"/>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9894540"/>
                  </a:ext>
                </a:extLst>
              </a:tr>
            </a:tbl>
          </a:graphicData>
        </a:graphic>
      </p:graphicFrame>
      <p:sp>
        <p:nvSpPr>
          <p:cNvPr id="9" name="Rettangolo 8">
            <a:extLst>
              <a:ext uri="{FF2B5EF4-FFF2-40B4-BE49-F238E27FC236}">
                <a16:creationId xmlns:a16="http://schemas.microsoft.com/office/drawing/2014/main" id="{06184D30-AFD0-67F2-5913-5020C02CE230}"/>
              </a:ext>
            </a:extLst>
          </p:cNvPr>
          <p:cNvSpPr/>
          <p:nvPr/>
        </p:nvSpPr>
        <p:spPr>
          <a:xfrm>
            <a:off x="0" y="0"/>
            <a:ext cx="4283545" cy="461665"/>
          </a:xfrm>
          <a:prstGeom prst="rect">
            <a:avLst/>
          </a:prstGeom>
        </p:spPr>
        <p:txBody>
          <a:bodyPr wrap="none">
            <a:spAutoFit/>
          </a:bodyPr>
          <a:lstStyle/>
          <a:p>
            <a:pPr algn="ctr">
              <a:spcAft>
                <a:spcPts val="0"/>
              </a:spcAft>
            </a:pPr>
            <a:r>
              <a:rPr lang="it-IT" sz="2400" b="1" dirty="0">
                <a:latin typeface="Times New Roman" panose="02020603050405020304" pitchFamily="18" charset="0"/>
                <a:ea typeface="Arial" panose="020B0604020202020204" pitchFamily="34" charset="0"/>
              </a:rPr>
              <a:t>Case study: MAN 20V32/44CR</a:t>
            </a:r>
            <a:endParaRPr lang="it-IT" sz="2400" b="1" dirty="0">
              <a:effectLst/>
              <a:latin typeface="Arial" panose="020B0604020202020204" pitchFamily="34" charset="0"/>
              <a:ea typeface="Arial" panose="020B0604020202020204" pitchFamily="34" charset="0"/>
            </a:endParaRPr>
          </a:p>
        </p:txBody>
      </p:sp>
      <p:pic>
        <p:nvPicPr>
          <p:cNvPr id="10" name="Immagine 9"/>
          <p:cNvPicPr>
            <a:picLocks noChangeAspect="1"/>
          </p:cNvPicPr>
          <p:nvPr/>
        </p:nvPicPr>
        <p:blipFill rotWithShape="1">
          <a:blip r:embed="rId3"/>
          <a:srcRect l="80361" t="2594" r="2548" b="88725"/>
          <a:stretch/>
        </p:blipFill>
        <p:spPr>
          <a:xfrm>
            <a:off x="10477748" y="676471"/>
            <a:ext cx="1504709" cy="1076447"/>
          </a:xfrm>
          <a:prstGeom prst="rect">
            <a:avLst/>
          </a:prstGeom>
        </p:spPr>
      </p:pic>
    </p:spTree>
    <p:extLst>
      <p:ext uri="{BB962C8B-B14F-4D97-AF65-F5344CB8AC3E}">
        <p14:creationId xmlns:p14="http://schemas.microsoft.com/office/powerpoint/2010/main" val="181204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699715" y="288404"/>
            <a:ext cx="7170656" cy="97744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FFFFF"/>
                </a:solidFill>
                <a:effectLst/>
                <a:latin typeface="Perpetua" panose="02020502060401020303" pitchFamily="18" charset="0"/>
                <a:ea typeface="+mj-ea"/>
                <a:cs typeface="+mj-cs"/>
              </a:rPr>
              <a:t>Validation</a:t>
            </a:r>
          </a:p>
        </p:txBody>
      </p:sp>
      <p:pic>
        <p:nvPicPr>
          <p:cNvPr id="3" name="Immagine 2"/>
          <p:cNvPicPr>
            <a:picLocks noChangeAspect="1"/>
          </p:cNvPicPr>
          <p:nvPr/>
        </p:nvPicPr>
        <p:blipFill>
          <a:blip r:embed="rId2"/>
          <a:stretch>
            <a:fillRect/>
          </a:stretch>
        </p:blipFill>
        <p:spPr>
          <a:xfrm>
            <a:off x="2650900" y="2220681"/>
            <a:ext cx="2504150" cy="3526972"/>
          </a:xfrm>
          <a:prstGeom prst="rect">
            <a:avLst/>
          </a:prstGeom>
        </p:spPr>
      </p:pic>
      <p:pic>
        <p:nvPicPr>
          <p:cNvPr id="6" name="Immagine 5"/>
          <p:cNvPicPr>
            <a:picLocks noChangeAspect="1"/>
          </p:cNvPicPr>
          <p:nvPr/>
        </p:nvPicPr>
        <p:blipFill>
          <a:blip r:embed="rId3"/>
          <a:stretch>
            <a:fillRect/>
          </a:stretch>
        </p:blipFill>
        <p:spPr>
          <a:xfrm>
            <a:off x="6096000" y="3253956"/>
            <a:ext cx="3238707" cy="1182127"/>
          </a:xfrm>
          <a:prstGeom prst="rect">
            <a:avLst/>
          </a:prstGeom>
        </p:spPr>
      </p:pic>
    </p:spTree>
    <p:extLst>
      <p:ext uri="{BB962C8B-B14F-4D97-AF65-F5344CB8AC3E}">
        <p14:creationId xmlns:p14="http://schemas.microsoft.com/office/powerpoint/2010/main" val="60158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fico 14">
            <a:extLst>
              <a:ext uri="{FF2B5EF4-FFF2-40B4-BE49-F238E27FC236}">
                <a16:creationId xmlns:a16="http://schemas.microsoft.com/office/drawing/2014/main" id="{82647AFC-5329-4057-872C-FCB829441FA3}"/>
              </a:ext>
            </a:extLst>
          </p:cNvPr>
          <p:cNvGraphicFramePr/>
          <p:nvPr>
            <p:extLst>
              <p:ext uri="{D42A27DB-BD31-4B8C-83A1-F6EECF244321}">
                <p14:modId xmlns:p14="http://schemas.microsoft.com/office/powerpoint/2010/main" val="2104136656"/>
              </p:ext>
            </p:extLst>
          </p:nvPr>
        </p:nvGraphicFramePr>
        <p:xfrm>
          <a:off x="95250" y="848798"/>
          <a:ext cx="6432637" cy="29519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fico 15">
            <a:extLst>
              <a:ext uri="{FF2B5EF4-FFF2-40B4-BE49-F238E27FC236}">
                <a16:creationId xmlns:a16="http://schemas.microsoft.com/office/drawing/2014/main" id="{EE64D93E-01AC-4509-9FE8-043CE933B55E}"/>
              </a:ext>
            </a:extLst>
          </p:cNvPr>
          <p:cNvGraphicFramePr/>
          <p:nvPr>
            <p:extLst>
              <p:ext uri="{D42A27DB-BD31-4B8C-83A1-F6EECF244321}">
                <p14:modId xmlns:p14="http://schemas.microsoft.com/office/powerpoint/2010/main" val="3128994220"/>
              </p:ext>
            </p:extLst>
          </p:nvPr>
        </p:nvGraphicFramePr>
        <p:xfrm>
          <a:off x="5773666" y="4015078"/>
          <a:ext cx="6323084" cy="2825121"/>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magine 5">
            <a:extLst>
              <a:ext uri="{FF2B5EF4-FFF2-40B4-BE49-F238E27FC236}">
                <a16:creationId xmlns:a16="http://schemas.microsoft.com/office/drawing/2014/main" id="{A2E25BAA-01E2-4DCD-97DC-2B4310F376E3}"/>
              </a:ext>
            </a:extLst>
          </p:cNvPr>
          <p:cNvPicPr>
            <a:picLocks noChangeAspect="1"/>
          </p:cNvPicPr>
          <p:nvPr/>
        </p:nvPicPr>
        <p:blipFill>
          <a:blip r:embed="rId4"/>
          <a:stretch>
            <a:fillRect/>
          </a:stretch>
        </p:blipFill>
        <p:spPr>
          <a:xfrm>
            <a:off x="9330542" y="1593999"/>
            <a:ext cx="2685185" cy="980092"/>
          </a:xfrm>
          <a:prstGeom prst="rect">
            <a:avLst/>
          </a:prstGeom>
        </p:spPr>
      </p:pic>
      <p:sp>
        <p:nvSpPr>
          <p:cNvPr id="7" name="CasellaDiTesto 6">
            <a:extLst>
              <a:ext uri="{FF2B5EF4-FFF2-40B4-BE49-F238E27FC236}">
                <a16:creationId xmlns:a16="http://schemas.microsoft.com/office/drawing/2014/main" id="{0B03FAE6-7E75-37BA-5ACC-9591C101BECF}"/>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sp>
        <p:nvSpPr>
          <p:cNvPr id="10" name="CasellaDiTesto 9">
            <a:extLst>
              <a:ext uri="{FF2B5EF4-FFF2-40B4-BE49-F238E27FC236}">
                <a16:creationId xmlns:a16="http://schemas.microsoft.com/office/drawing/2014/main" id="{8BDEBA67-E9B6-0224-19B8-C402D26645C5}"/>
              </a:ext>
            </a:extLst>
          </p:cNvPr>
          <p:cNvSpPr txBox="1"/>
          <p:nvPr/>
        </p:nvSpPr>
        <p:spPr>
          <a:xfrm>
            <a:off x="-42908" y="17801"/>
            <a:ext cx="6138908" cy="830997"/>
          </a:xfrm>
          <a:prstGeom prst="rect">
            <a:avLst/>
          </a:prstGeom>
          <a:noFill/>
        </p:spPr>
        <p:txBody>
          <a:bodyPr wrap="square">
            <a:spAutoFit/>
          </a:bodyPr>
          <a:lstStyle/>
          <a:p>
            <a:pPr>
              <a:spcAft>
                <a:spcPts val="0"/>
              </a:spcAft>
            </a:pPr>
            <a:r>
              <a:rPr lang="en-US" sz="2400" b="1" dirty="0">
                <a:effectLst/>
                <a:latin typeface="Perpetua" panose="02020502060401020303" pitchFamily="18" charset="0"/>
                <a:ea typeface="Arial" panose="020B0604020202020204" pitchFamily="34" charset="0"/>
              </a:rPr>
              <a:t>Simulation</a:t>
            </a:r>
            <a:r>
              <a:rPr lang="en-US" sz="2400" b="1" dirty="0">
                <a:latin typeface="Perpetua" panose="02020502060401020303" pitchFamily="18" charset="0"/>
                <a:ea typeface="Arial" panose="020B0604020202020204" pitchFamily="34" charset="0"/>
              </a:rPr>
              <a:t>s at constant speed of power </a:t>
            </a:r>
          </a:p>
          <a:p>
            <a:pPr>
              <a:spcAft>
                <a:spcPts val="0"/>
              </a:spcAft>
            </a:pPr>
            <a:r>
              <a:rPr lang="en-US" sz="2400" b="1" dirty="0">
                <a:latin typeface="Perpetua" panose="02020502060401020303" pitchFamily="18" charset="0"/>
                <a:ea typeface="Arial" panose="020B0604020202020204" pitchFamily="34" charset="0"/>
              </a:rPr>
              <a:t>and specific fuel consumption</a:t>
            </a:r>
            <a:endParaRPr lang="en-US" sz="2400" b="1" dirty="0">
              <a:effectLst/>
              <a:latin typeface="Perpetua" panose="02020502060401020303" pitchFamily="18" charset="0"/>
              <a:ea typeface="Arial" panose="020B0604020202020204" pitchFamily="34" charset="0"/>
            </a:endParaRPr>
          </a:p>
        </p:txBody>
      </p:sp>
      <p:sp>
        <p:nvSpPr>
          <p:cNvPr id="2" name="CasellaDiTesto 1">
            <a:extLst>
              <a:ext uri="{FF2B5EF4-FFF2-40B4-BE49-F238E27FC236}">
                <a16:creationId xmlns:a16="http://schemas.microsoft.com/office/drawing/2014/main" id="{94A5E0B6-09C2-2131-370A-4DDD53BC4954}"/>
              </a:ext>
            </a:extLst>
          </p:cNvPr>
          <p:cNvSpPr txBox="1"/>
          <p:nvPr/>
        </p:nvSpPr>
        <p:spPr>
          <a:xfrm>
            <a:off x="6858000" y="876369"/>
            <a:ext cx="1508760" cy="461665"/>
          </a:xfrm>
          <a:prstGeom prst="rect">
            <a:avLst/>
          </a:prstGeom>
          <a:noFill/>
        </p:spPr>
        <p:txBody>
          <a:bodyPr wrap="square" rtlCol="0">
            <a:spAutoFit/>
          </a:bodyPr>
          <a:lstStyle/>
          <a:p>
            <a:r>
              <a:rPr lang="it-IT" sz="2400" b="1" dirty="0">
                <a:latin typeface="Perpetua" panose="02020502060401020303" pitchFamily="18" charset="0"/>
              </a:rPr>
              <a:t>750 rpm </a:t>
            </a:r>
          </a:p>
        </p:txBody>
      </p:sp>
      <p:pic>
        <p:nvPicPr>
          <p:cNvPr id="3" name="Immagine 2"/>
          <p:cNvPicPr>
            <a:picLocks noChangeAspect="1"/>
          </p:cNvPicPr>
          <p:nvPr/>
        </p:nvPicPr>
        <p:blipFill>
          <a:blip r:embed="rId5"/>
          <a:stretch>
            <a:fillRect/>
          </a:stretch>
        </p:blipFill>
        <p:spPr>
          <a:xfrm>
            <a:off x="10509884" y="433299"/>
            <a:ext cx="1505843" cy="1072989"/>
          </a:xfrm>
          <a:prstGeom prst="rect">
            <a:avLst/>
          </a:prstGeom>
        </p:spPr>
      </p:pic>
    </p:spTree>
    <p:extLst>
      <p:ext uri="{BB962C8B-B14F-4D97-AF65-F5344CB8AC3E}">
        <p14:creationId xmlns:p14="http://schemas.microsoft.com/office/powerpoint/2010/main" val="308920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7534"/>
            <a:ext cx="5256567" cy="830997"/>
          </a:xfrm>
          <a:prstGeom prst="rect">
            <a:avLst/>
          </a:prstGeom>
        </p:spPr>
        <p:txBody>
          <a:bodyPr wrap="none">
            <a:spAutoFit/>
          </a:bodyPr>
          <a:lstStyle/>
          <a:p>
            <a:pPr algn="ctr">
              <a:spcAft>
                <a:spcPts val="0"/>
              </a:spcAft>
            </a:pPr>
            <a:r>
              <a:rPr lang="en-US" sz="2400" b="1" dirty="0">
                <a:effectLst/>
                <a:latin typeface="Perpetua" panose="02020502060401020303" pitchFamily="18" charset="0"/>
                <a:ea typeface="Arial" panose="020B0604020202020204" pitchFamily="34" charset="0"/>
              </a:rPr>
              <a:t>Simulation</a:t>
            </a:r>
            <a:r>
              <a:rPr lang="en-US" sz="2400" b="1" dirty="0">
                <a:latin typeface="Perpetua" panose="02020502060401020303" pitchFamily="18" charset="0"/>
                <a:ea typeface="Arial" panose="020B0604020202020204" pitchFamily="34" charset="0"/>
              </a:rPr>
              <a:t>s at variable speed of power </a:t>
            </a:r>
          </a:p>
          <a:p>
            <a:pPr algn="ctr">
              <a:spcAft>
                <a:spcPts val="0"/>
              </a:spcAft>
            </a:pPr>
            <a:r>
              <a:rPr lang="en-US" sz="2400" b="1" dirty="0">
                <a:latin typeface="Perpetua" panose="02020502060401020303" pitchFamily="18" charset="0"/>
                <a:ea typeface="Arial" panose="020B0604020202020204" pitchFamily="34" charset="0"/>
              </a:rPr>
              <a:t>and specific fuel consumption</a:t>
            </a:r>
            <a:endParaRPr lang="en-US" sz="2400" b="1" dirty="0">
              <a:effectLst/>
              <a:latin typeface="Perpetua" panose="02020502060401020303" pitchFamily="18" charset="0"/>
              <a:ea typeface="Arial" panose="020B0604020202020204" pitchFamily="34" charset="0"/>
            </a:endParaRPr>
          </a:p>
        </p:txBody>
      </p:sp>
      <p:pic>
        <p:nvPicPr>
          <p:cNvPr id="7" name="Immagine 6">
            <a:extLst>
              <a:ext uri="{FF2B5EF4-FFF2-40B4-BE49-F238E27FC236}">
                <a16:creationId xmlns:a16="http://schemas.microsoft.com/office/drawing/2014/main" id="{9C24859B-F3D2-4E06-ACD5-65C1558A6004}"/>
              </a:ext>
            </a:extLst>
          </p:cNvPr>
          <p:cNvPicPr>
            <a:picLocks noChangeAspect="1"/>
          </p:cNvPicPr>
          <p:nvPr/>
        </p:nvPicPr>
        <p:blipFill>
          <a:blip r:embed="rId2"/>
          <a:stretch>
            <a:fillRect/>
          </a:stretch>
        </p:blipFill>
        <p:spPr>
          <a:xfrm>
            <a:off x="9330542" y="1638379"/>
            <a:ext cx="2685185" cy="980092"/>
          </a:xfrm>
          <a:prstGeom prst="rect">
            <a:avLst/>
          </a:prstGeom>
        </p:spPr>
      </p:pic>
      <p:sp>
        <p:nvSpPr>
          <p:cNvPr id="6" name="CasellaDiTesto 5">
            <a:extLst>
              <a:ext uri="{FF2B5EF4-FFF2-40B4-BE49-F238E27FC236}">
                <a16:creationId xmlns:a16="http://schemas.microsoft.com/office/drawing/2014/main" id="{3E9E4947-626C-413A-E73E-0749C104E17C}"/>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pic>
        <p:nvPicPr>
          <p:cNvPr id="8" name="Immagine 7"/>
          <p:cNvPicPr>
            <a:picLocks noChangeAspect="1"/>
          </p:cNvPicPr>
          <p:nvPr/>
        </p:nvPicPr>
        <p:blipFill>
          <a:blip r:embed="rId3"/>
          <a:stretch>
            <a:fillRect/>
          </a:stretch>
        </p:blipFill>
        <p:spPr>
          <a:xfrm>
            <a:off x="10509884" y="433299"/>
            <a:ext cx="1505843" cy="1072989"/>
          </a:xfrm>
          <a:prstGeom prst="rect">
            <a:avLst/>
          </a:prstGeom>
        </p:spPr>
      </p:pic>
      <p:graphicFrame>
        <p:nvGraphicFramePr>
          <p:cNvPr id="9" name="Grafico 8">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552093903"/>
              </p:ext>
            </p:extLst>
          </p:nvPr>
        </p:nvGraphicFramePr>
        <p:xfrm>
          <a:off x="74673" y="764522"/>
          <a:ext cx="6183887" cy="27813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co 9">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891963251"/>
              </p:ext>
            </p:extLst>
          </p:nvPr>
        </p:nvGraphicFramePr>
        <p:xfrm>
          <a:off x="6096000" y="3881120"/>
          <a:ext cx="5919727" cy="28752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812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020093B0-A844-4DA2-A42A-9117AED47E66}"/>
              </a:ext>
            </a:extLst>
          </p:cNvPr>
          <p:cNvGraphicFramePr/>
          <p:nvPr>
            <p:extLst>
              <p:ext uri="{D42A27DB-BD31-4B8C-83A1-F6EECF244321}">
                <p14:modId xmlns:p14="http://schemas.microsoft.com/office/powerpoint/2010/main" val="981148122"/>
              </p:ext>
            </p:extLst>
          </p:nvPr>
        </p:nvGraphicFramePr>
        <p:xfrm>
          <a:off x="1007968" y="2990626"/>
          <a:ext cx="10330592" cy="3397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ella 1">
            <a:extLst>
              <a:ext uri="{FF2B5EF4-FFF2-40B4-BE49-F238E27FC236}">
                <a16:creationId xmlns:a16="http://schemas.microsoft.com/office/drawing/2014/main" id="{DDB3FF49-B4BA-4AD9-B6AC-B3B244F5DFF3}"/>
              </a:ext>
            </a:extLst>
          </p:cNvPr>
          <p:cNvGraphicFramePr>
            <a:graphicFrameLocks noGrp="1"/>
          </p:cNvGraphicFramePr>
          <p:nvPr>
            <p:extLst>
              <p:ext uri="{D42A27DB-BD31-4B8C-83A1-F6EECF244321}">
                <p14:modId xmlns:p14="http://schemas.microsoft.com/office/powerpoint/2010/main" val="1578839195"/>
              </p:ext>
            </p:extLst>
          </p:nvPr>
        </p:nvGraphicFramePr>
        <p:xfrm>
          <a:off x="100805" y="864150"/>
          <a:ext cx="11971120" cy="1774098"/>
        </p:xfrm>
        <a:graphic>
          <a:graphicData uri="http://schemas.openxmlformats.org/drawingml/2006/table">
            <a:tbl>
              <a:tblPr firstRow="1" firstCol="1" bandRow="1">
                <a:tableStyleId>{5C22544A-7EE6-4342-B048-85BDC9FD1C3A}</a:tableStyleId>
              </a:tblPr>
              <a:tblGrid>
                <a:gridCol w="1496390">
                  <a:extLst>
                    <a:ext uri="{9D8B030D-6E8A-4147-A177-3AD203B41FA5}">
                      <a16:colId xmlns:a16="http://schemas.microsoft.com/office/drawing/2014/main" val="4236199452"/>
                    </a:ext>
                  </a:extLst>
                </a:gridCol>
                <a:gridCol w="4297996">
                  <a:extLst>
                    <a:ext uri="{9D8B030D-6E8A-4147-A177-3AD203B41FA5}">
                      <a16:colId xmlns:a16="http://schemas.microsoft.com/office/drawing/2014/main" val="2215830791"/>
                    </a:ext>
                  </a:extLst>
                </a:gridCol>
                <a:gridCol w="1097280">
                  <a:extLst>
                    <a:ext uri="{9D8B030D-6E8A-4147-A177-3AD203B41FA5}">
                      <a16:colId xmlns:a16="http://schemas.microsoft.com/office/drawing/2014/main" val="4251677632"/>
                    </a:ext>
                  </a:extLst>
                </a:gridCol>
                <a:gridCol w="1065007">
                  <a:extLst>
                    <a:ext uri="{9D8B030D-6E8A-4147-A177-3AD203B41FA5}">
                      <a16:colId xmlns:a16="http://schemas.microsoft.com/office/drawing/2014/main" val="910287355"/>
                    </a:ext>
                  </a:extLst>
                </a:gridCol>
                <a:gridCol w="1140310">
                  <a:extLst>
                    <a:ext uri="{9D8B030D-6E8A-4147-A177-3AD203B41FA5}">
                      <a16:colId xmlns:a16="http://schemas.microsoft.com/office/drawing/2014/main" val="703605329"/>
                    </a:ext>
                  </a:extLst>
                </a:gridCol>
                <a:gridCol w="925158">
                  <a:extLst>
                    <a:ext uri="{9D8B030D-6E8A-4147-A177-3AD203B41FA5}">
                      <a16:colId xmlns:a16="http://schemas.microsoft.com/office/drawing/2014/main" val="2302438379"/>
                    </a:ext>
                  </a:extLst>
                </a:gridCol>
                <a:gridCol w="957430">
                  <a:extLst>
                    <a:ext uri="{9D8B030D-6E8A-4147-A177-3AD203B41FA5}">
                      <a16:colId xmlns:a16="http://schemas.microsoft.com/office/drawing/2014/main" val="922045858"/>
                    </a:ext>
                  </a:extLst>
                </a:gridCol>
                <a:gridCol w="991549">
                  <a:extLst>
                    <a:ext uri="{9D8B030D-6E8A-4147-A177-3AD203B41FA5}">
                      <a16:colId xmlns:a16="http://schemas.microsoft.com/office/drawing/2014/main" val="2481655481"/>
                    </a:ext>
                  </a:extLst>
                </a:gridCol>
              </a:tblGrid>
              <a:tr h="249963">
                <a:tc>
                  <a:txBody>
                    <a:bodyPr/>
                    <a:lstStyle/>
                    <a:p>
                      <a:pPr algn="ct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effectLst/>
                          <a:latin typeface="Perpetua" panose="02020502060401020303" pitchFamily="18" charset="0"/>
                        </a:rPr>
                        <a:t>Engine load</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effectLst/>
                          <a:latin typeface="Perpetua" panose="02020502060401020303" pitchFamily="18" charset="0"/>
                        </a:rPr>
                        <a:t>1</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effectLst/>
                          <a:latin typeface="Perpetua" panose="02020502060401020303" pitchFamily="18" charset="0"/>
                        </a:rPr>
                        <a:t>0,85</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effectLst/>
                          <a:latin typeface="Perpetua" panose="02020502060401020303" pitchFamily="18" charset="0"/>
                        </a:rPr>
                        <a:t>0,75</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effectLst/>
                          <a:latin typeface="Perpetua" panose="02020502060401020303" pitchFamily="18" charset="0"/>
                        </a:rPr>
                        <a:t>0,65</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effectLst/>
                          <a:latin typeface="Perpetua" panose="02020502060401020303" pitchFamily="18" charset="0"/>
                        </a:rPr>
                        <a:t>0,5</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effectLst/>
                          <a:latin typeface="Perpetua" panose="02020502060401020303" pitchFamily="18" charset="0"/>
                        </a:rPr>
                        <a:t>0,25</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132190"/>
                  </a:ext>
                </a:extLst>
              </a:tr>
              <a:tr h="749889">
                <a:tc>
                  <a:txBody>
                    <a:bodyPr/>
                    <a:lstStyle/>
                    <a:p>
                      <a:pPr algn="ctr"/>
                      <a:r>
                        <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rPr>
                        <a:t>Constant speed</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1"/>
                          </a:solidFill>
                          <a:effectLst/>
                          <a:latin typeface="Perpetua" panose="02020502060401020303" pitchFamily="18" charset="0"/>
                        </a:rPr>
                        <a:t>Specific fuel consumption error (%)</a:t>
                      </a:r>
                      <a:endParaRPr lang="it-IT" sz="1800" b="1"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kern="1200" dirty="0">
                          <a:solidFill>
                            <a:schemeClr val="tx1"/>
                          </a:solidFill>
                          <a:effectLst/>
                          <a:latin typeface="Perpetua" panose="02020502060401020303" pitchFamily="18" charset="0"/>
                          <a:ea typeface="+mn-ea"/>
                          <a:cs typeface="+mn-cs"/>
                        </a:rPr>
                        <a:t>0,45</a:t>
                      </a:r>
                      <a:r>
                        <a:rPr lang="it-IT" sz="1800" dirty="0">
                          <a:solidFill>
                            <a:schemeClr val="tx1"/>
                          </a:solidFill>
                          <a:effectLst/>
                          <a:latin typeface="Perpetua" panose="02020502060401020303" pitchFamily="18" charset="0"/>
                        </a:rPr>
                        <a:t>%</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rPr>
                        <a:t>0,36%</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rPr>
                        <a:t>-0,66%</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rPr>
                        <a:t>-0,12%</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rPr>
                        <a:t>-0,55%</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rPr>
                        <a:t>0,39%</a:t>
                      </a:r>
                      <a:endPar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9849823"/>
                  </a:ext>
                </a:extLst>
              </a:tr>
              <a:tr h="749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effectLst/>
                          <a:latin typeface="Perpetua" panose="02020502060401020303" pitchFamily="18" charset="0"/>
                          <a:ea typeface="Calibri" panose="020F0502020204030204" pitchFamily="34" charset="0"/>
                          <a:cs typeface="Arial" panose="020B0604020202020204" pitchFamily="34" charset="0"/>
                        </a:rPr>
                        <a:t>Variable speed</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Perpetua" panose="02020502060401020303" pitchFamily="18" charset="0"/>
                        </a:rPr>
                        <a:t>Specific fuel consumption error (%)</a:t>
                      </a:r>
                      <a:endParaRPr lang="it-IT" sz="1800" b="1"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rPr>
                        <a:t>0,45%</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rPr>
                        <a:t>0,73%</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rPr>
                        <a:t>-0,62%</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rPr>
                        <a:t>-</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rPr>
                        <a:t>-0,45%</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800" dirty="0">
                          <a:solidFill>
                            <a:schemeClr val="tx1"/>
                          </a:solidFill>
                          <a:effectLst/>
                          <a:latin typeface="Perpetua" panose="02020502060401020303" pitchFamily="18" charset="0"/>
                          <a:ea typeface="Calibri" panose="020F0502020204030204" pitchFamily="34" charset="0"/>
                          <a:cs typeface="Arial" panose="020B0604020202020204" pitchFamily="34" charset="0"/>
                        </a:rPr>
                        <a:t>0,16%</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1602363"/>
                  </a:ext>
                </a:extLst>
              </a:tr>
            </a:tbl>
          </a:graphicData>
        </a:graphic>
      </p:graphicFrame>
      <p:sp>
        <p:nvSpPr>
          <p:cNvPr id="9" name="Rettangolo 8">
            <a:extLst>
              <a:ext uri="{FF2B5EF4-FFF2-40B4-BE49-F238E27FC236}">
                <a16:creationId xmlns:a16="http://schemas.microsoft.com/office/drawing/2014/main" id="{B2624C49-6684-4359-8C66-BEDDA71324CA}"/>
              </a:ext>
            </a:extLst>
          </p:cNvPr>
          <p:cNvSpPr/>
          <p:nvPr/>
        </p:nvSpPr>
        <p:spPr>
          <a:xfrm>
            <a:off x="0" y="72509"/>
            <a:ext cx="1007968" cy="461665"/>
          </a:xfrm>
          <a:prstGeom prst="rect">
            <a:avLst/>
          </a:prstGeom>
        </p:spPr>
        <p:txBody>
          <a:bodyPr wrap="none">
            <a:spAutoFit/>
          </a:bodyPr>
          <a:lstStyle/>
          <a:p>
            <a:pPr algn="ctr">
              <a:spcAft>
                <a:spcPts val="0"/>
              </a:spcAft>
            </a:pPr>
            <a:r>
              <a:rPr lang="en-US" sz="2400" b="1" dirty="0">
                <a:effectLst/>
                <a:latin typeface="Perpetua" panose="02020502060401020303" pitchFamily="18" charset="0"/>
                <a:ea typeface="Arial" panose="020B0604020202020204" pitchFamily="34" charset="0"/>
              </a:rPr>
              <a:t>Errors</a:t>
            </a:r>
          </a:p>
        </p:txBody>
      </p:sp>
      <p:sp>
        <p:nvSpPr>
          <p:cNvPr id="5" name="CasellaDiTesto 4">
            <a:extLst>
              <a:ext uri="{FF2B5EF4-FFF2-40B4-BE49-F238E27FC236}">
                <a16:creationId xmlns:a16="http://schemas.microsoft.com/office/drawing/2014/main" id="{4B5F2DD1-DD8D-55A9-3AB1-190741AB1E5E}"/>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sp>
        <p:nvSpPr>
          <p:cNvPr id="6" name="CasellaDiTesto 1">
            <a:extLst>
              <a:ext uri="{FF2B5EF4-FFF2-40B4-BE49-F238E27FC236}">
                <a16:creationId xmlns:a16="http://schemas.microsoft.com/office/drawing/2014/main" id="{D2E207FA-6383-788B-BBFD-995FD2D2BADA}"/>
              </a:ext>
            </a:extLst>
          </p:cNvPr>
          <p:cNvSpPr txBox="1"/>
          <p:nvPr/>
        </p:nvSpPr>
        <p:spPr>
          <a:xfrm>
            <a:off x="1912768" y="6429463"/>
            <a:ext cx="948765" cy="3442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2400" b="1" dirty="0">
                <a:latin typeface="Perpetua" panose="02020502060401020303" pitchFamily="18" charset="0"/>
              </a:rPr>
              <a:t>4,0%</a:t>
            </a:r>
          </a:p>
        </p:txBody>
      </p:sp>
      <p:sp>
        <p:nvSpPr>
          <p:cNvPr id="8" name="CasellaDiTesto 1">
            <a:extLst>
              <a:ext uri="{FF2B5EF4-FFF2-40B4-BE49-F238E27FC236}">
                <a16:creationId xmlns:a16="http://schemas.microsoft.com/office/drawing/2014/main" id="{628A1C95-186E-5298-1CEA-4C4C99669A28}"/>
              </a:ext>
            </a:extLst>
          </p:cNvPr>
          <p:cNvSpPr txBox="1"/>
          <p:nvPr/>
        </p:nvSpPr>
        <p:spPr>
          <a:xfrm>
            <a:off x="4706768" y="6388273"/>
            <a:ext cx="948765" cy="3442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2400" b="1" dirty="0">
                <a:latin typeface="Perpetua" panose="02020502060401020303" pitchFamily="18" charset="0"/>
              </a:rPr>
              <a:t>5,5%</a:t>
            </a:r>
          </a:p>
        </p:txBody>
      </p:sp>
      <p:sp>
        <p:nvSpPr>
          <p:cNvPr id="10" name="CasellaDiTesto 1">
            <a:extLst>
              <a:ext uri="{FF2B5EF4-FFF2-40B4-BE49-F238E27FC236}">
                <a16:creationId xmlns:a16="http://schemas.microsoft.com/office/drawing/2014/main" id="{6474AB64-E149-755F-330C-627439DD3EED}"/>
              </a:ext>
            </a:extLst>
          </p:cNvPr>
          <p:cNvSpPr txBox="1"/>
          <p:nvPr/>
        </p:nvSpPr>
        <p:spPr>
          <a:xfrm>
            <a:off x="9321799" y="6388273"/>
            <a:ext cx="948765" cy="3442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2400" b="1" dirty="0">
                <a:latin typeface="Perpetua" panose="02020502060401020303" pitchFamily="18" charset="0"/>
              </a:rPr>
              <a:t>4,0%</a:t>
            </a:r>
          </a:p>
        </p:txBody>
      </p:sp>
      <p:sp>
        <p:nvSpPr>
          <p:cNvPr id="11" name="CasellaDiTesto 1">
            <a:extLst>
              <a:ext uri="{FF2B5EF4-FFF2-40B4-BE49-F238E27FC236}">
                <a16:creationId xmlns:a16="http://schemas.microsoft.com/office/drawing/2014/main" id="{496E0CE0-358A-622C-43DD-25E43B9A407F}"/>
              </a:ext>
            </a:extLst>
          </p:cNvPr>
          <p:cNvSpPr txBox="1"/>
          <p:nvPr/>
        </p:nvSpPr>
        <p:spPr>
          <a:xfrm>
            <a:off x="7113493" y="6388273"/>
            <a:ext cx="948765" cy="3442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it-IT" sz="2400" b="1" dirty="0">
                <a:latin typeface="Perpetua" panose="02020502060401020303" pitchFamily="18" charset="0"/>
              </a:rPr>
              <a:t>2,8%</a:t>
            </a:r>
          </a:p>
        </p:txBody>
      </p:sp>
    </p:spTree>
    <p:extLst>
      <p:ext uri="{BB962C8B-B14F-4D97-AF65-F5344CB8AC3E}">
        <p14:creationId xmlns:p14="http://schemas.microsoft.com/office/powerpoint/2010/main" val="259192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699715" y="288404"/>
            <a:ext cx="7170656" cy="97744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FFFFF"/>
                </a:solidFill>
                <a:latin typeface="Perpetua" panose="02020502060401020303" pitchFamily="18" charset="0"/>
                <a:ea typeface="+mj-ea"/>
                <a:cs typeface="+mj-cs"/>
              </a:rPr>
              <a:t>Failure and degradation</a:t>
            </a:r>
          </a:p>
        </p:txBody>
      </p:sp>
      <p:pic>
        <p:nvPicPr>
          <p:cNvPr id="6" name="Immagine 5" descr="Pila di ingranaggi di un macchinario con un ingranaggio in evidenza">
            <a:extLst>
              <a:ext uri="{FF2B5EF4-FFF2-40B4-BE49-F238E27FC236}">
                <a16:creationId xmlns:a16="http://schemas.microsoft.com/office/drawing/2014/main" id="{2365E5D5-3C55-40E1-AD4E-BC6CFF31F3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209" r="1" b="11287"/>
          <a:stretch/>
        </p:blipFill>
        <p:spPr>
          <a:xfrm>
            <a:off x="902553" y="3645236"/>
            <a:ext cx="3238707" cy="1135061"/>
          </a:xfrm>
          <a:prstGeom prst="rect">
            <a:avLst/>
          </a:prstGeom>
        </p:spPr>
      </p:pic>
      <p:pic>
        <p:nvPicPr>
          <p:cNvPr id="8" name="Immagine 7" descr="Banchina commerciale con nave portacontainer per trasporto merci e gru che scarica nave">
            <a:extLst>
              <a:ext uri="{FF2B5EF4-FFF2-40B4-BE49-F238E27FC236}">
                <a16:creationId xmlns:a16="http://schemas.microsoft.com/office/drawing/2014/main" id="{BF97B94F-A909-46AD-8F85-ACD443499F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859" r="-1" b="18928"/>
          <a:stretch/>
        </p:blipFill>
        <p:spPr>
          <a:xfrm>
            <a:off x="4476646" y="3718953"/>
            <a:ext cx="3238707" cy="987628"/>
          </a:xfrm>
          <a:prstGeom prst="rect">
            <a:avLst/>
          </a:prstGeom>
        </p:spPr>
      </p:pic>
      <p:pic>
        <p:nvPicPr>
          <p:cNvPr id="27" name="Immagine 26">
            <a:extLst>
              <a:ext uri="{FF2B5EF4-FFF2-40B4-BE49-F238E27FC236}">
                <a16:creationId xmlns:a16="http://schemas.microsoft.com/office/drawing/2014/main" id="{D0119088-74CE-440E-8F2D-C64BF195356C}"/>
              </a:ext>
            </a:extLst>
          </p:cNvPr>
          <p:cNvPicPr>
            <a:picLocks noChangeAspect="1"/>
          </p:cNvPicPr>
          <p:nvPr/>
        </p:nvPicPr>
        <p:blipFill>
          <a:blip r:embed="rId5"/>
          <a:stretch>
            <a:fillRect/>
          </a:stretch>
        </p:blipFill>
        <p:spPr>
          <a:xfrm>
            <a:off x="8050740" y="3621703"/>
            <a:ext cx="3238707" cy="1182127"/>
          </a:xfrm>
          <a:prstGeom prst="rect">
            <a:avLst/>
          </a:prstGeom>
        </p:spPr>
      </p:pic>
    </p:spTree>
    <p:extLst>
      <p:ext uri="{BB962C8B-B14F-4D97-AF65-F5344CB8AC3E}">
        <p14:creationId xmlns:p14="http://schemas.microsoft.com/office/powerpoint/2010/main" val="231017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34542266-5B05-4DAE-83A8-978CBA285FFD}"/>
              </a:ext>
            </a:extLst>
          </p:cNvPr>
          <p:cNvGraphicFramePr>
            <a:graphicFrameLocks noGrp="1"/>
          </p:cNvGraphicFramePr>
          <p:nvPr>
            <p:extLst>
              <p:ext uri="{D42A27DB-BD31-4B8C-83A1-F6EECF244321}">
                <p14:modId xmlns:p14="http://schemas.microsoft.com/office/powerpoint/2010/main" val="4197513585"/>
              </p:ext>
            </p:extLst>
          </p:nvPr>
        </p:nvGraphicFramePr>
        <p:xfrm>
          <a:off x="1261094" y="534609"/>
          <a:ext cx="9489528" cy="4067175"/>
        </p:xfrm>
        <a:graphic>
          <a:graphicData uri="http://schemas.openxmlformats.org/drawingml/2006/table">
            <a:tbl>
              <a:tblPr firstRow="1" firstCol="1" bandRow="1">
                <a:tableStyleId>{5C22544A-7EE6-4342-B048-85BDC9FD1C3A}</a:tableStyleId>
              </a:tblPr>
              <a:tblGrid>
                <a:gridCol w="2026819">
                  <a:extLst>
                    <a:ext uri="{9D8B030D-6E8A-4147-A177-3AD203B41FA5}">
                      <a16:colId xmlns:a16="http://schemas.microsoft.com/office/drawing/2014/main" val="3102402412"/>
                    </a:ext>
                  </a:extLst>
                </a:gridCol>
                <a:gridCol w="2784372">
                  <a:extLst>
                    <a:ext uri="{9D8B030D-6E8A-4147-A177-3AD203B41FA5}">
                      <a16:colId xmlns:a16="http://schemas.microsoft.com/office/drawing/2014/main" val="309318354"/>
                    </a:ext>
                  </a:extLst>
                </a:gridCol>
                <a:gridCol w="2340116">
                  <a:extLst>
                    <a:ext uri="{9D8B030D-6E8A-4147-A177-3AD203B41FA5}">
                      <a16:colId xmlns:a16="http://schemas.microsoft.com/office/drawing/2014/main" val="1067686616"/>
                    </a:ext>
                  </a:extLst>
                </a:gridCol>
                <a:gridCol w="2338221">
                  <a:extLst>
                    <a:ext uri="{9D8B030D-6E8A-4147-A177-3AD203B41FA5}">
                      <a16:colId xmlns:a16="http://schemas.microsoft.com/office/drawing/2014/main" val="4202384444"/>
                    </a:ext>
                  </a:extLst>
                </a:gridCol>
              </a:tblGrid>
              <a:tr h="486486">
                <a:tc>
                  <a:txBody>
                    <a:bodyPr/>
                    <a:lstStyle/>
                    <a:p>
                      <a:pPr algn="ctr"/>
                      <a:r>
                        <a:rPr lang="en-US" sz="2000" dirty="0">
                          <a:solidFill>
                            <a:schemeClr val="tx1"/>
                          </a:solidFill>
                          <a:effectLst/>
                          <a:latin typeface="Perpetua" panose="02020502060401020303" pitchFamily="18" charset="0"/>
                        </a:rPr>
                        <a:t>Simulation block</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Degradation</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Range of degradation</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kern="1200" dirty="0">
                          <a:solidFill>
                            <a:schemeClr val="tx1"/>
                          </a:solidFill>
                          <a:effectLst/>
                          <a:latin typeface="Perpetua" panose="02020502060401020303" pitchFamily="18" charset="0"/>
                          <a:ea typeface="+mn-ea"/>
                          <a:cs typeface="+mn-cs"/>
                        </a:rPr>
                        <a:t>Legend</a:t>
                      </a:r>
                      <a:endParaRPr lang="it-IT" sz="2000" b="1" kern="1200" dirty="0">
                        <a:solidFill>
                          <a:schemeClr val="tx1"/>
                        </a:solidFill>
                        <a:effectLst/>
                        <a:latin typeface="Perpetua" panose="02020502060401020303" pitchFamily="18"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573867"/>
                  </a:ext>
                </a:extLst>
              </a:tr>
              <a:tr h="293138">
                <a:tc>
                  <a:txBody>
                    <a:bodyPr/>
                    <a:lstStyle/>
                    <a:p>
                      <a:pPr algn="ctr"/>
                      <a:r>
                        <a:rPr lang="en-US" sz="2000" dirty="0">
                          <a:solidFill>
                            <a:schemeClr val="tx1"/>
                          </a:solidFill>
                          <a:effectLst/>
                          <a:latin typeface="Perpetua" panose="02020502060401020303" pitchFamily="18" charset="0"/>
                        </a:rPr>
                        <a:t>Intercooler</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Intercooler fouling</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[0-10%]</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chemeClr val="tx1"/>
                          </a:solidFill>
                          <a:effectLst/>
                          <a:latin typeface="Perpetua" panose="02020502060401020303" pitchFamily="18" charset="0"/>
                        </a:rPr>
                        <a:t>d_in_p</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4791800"/>
                  </a:ext>
                </a:extLst>
              </a:tr>
              <a:tr h="293138">
                <a:tc>
                  <a:txBody>
                    <a:bodyPr/>
                    <a:lstStyle/>
                    <a:p>
                      <a:pPr algn="ctr"/>
                      <a:r>
                        <a:rPr lang="en-US" sz="2000">
                          <a:solidFill>
                            <a:schemeClr val="tx1"/>
                          </a:solidFill>
                          <a:effectLst/>
                          <a:latin typeface="Perpetua" panose="02020502060401020303" pitchFamily="18" charset="0"/>
                        </a:rPr>
                        <a:t>Intercooler</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effectLst/>
                          <a:latin typeface="Perpetua" panose="02020502060401020303" pitchFamily="18" charset="0"/>
                        </a:rPr>
                        <a:t>Efficiency reduction</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[0-20%]</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chemeClr val="tx1"/>
                          </a:solidFill>
                          <a:effectLst/>
                          <a:latin typeface="Perpetua" panose="02020502060401020303" pitchFamily="18" charset="0"/>
                        </a:rPr>
                        <a:t>d_in_eff</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5245162"/>
                  </a:ext>
                </a:extLst>
              </a:tr>
              <a:tr h="293138">
                <a:tc>
                  <a:txBody>
                    <a:bodyPr/>
                    <a:lstStyle/>
                    <a:p>
                      <a:pPr algn="ctr"/>
                      <a:r>
                        <a:rPr lang="en-US" sz="2000">
                          <a:solidFill>
                            <a:schemeClr val="tx1"/>
                          </a:solidFill>
                          <a:effectLst/>
                          <a:latin typeface="Perpetua" panose="02020502060401020303" pitchFamily="18" charset="0"/>
                        </a:rPr>
                        <a:t>Compressor</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Dirty air filter</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[0-10%]</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chemeClr val="tx1"/>
                          </a:solidFill>
                          <a:effectLst/>
                          <a:latin typeface="Perpetua" panose="02020502060401020303" pitchFamily="18" charset="0"/>
                        </a:rPr>
                        <a:t>d_co_eff</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98393"/>
                  </a:ext>
                </a:extLst>
              </a:tr>
              <a:tr h="293138">
                <a:tc>
                  <a:txBody>
                    <a:bodyPr/>
                    <a:lstStyle/>
                    <a:p>
                      <a:pPr algn="ctr"/>
                      <a:r>
                        <a:rPr lang="en-US" sz="2000">
                          <a:solidFill>
                            <a:schemeClr val="tx1"/>
                          </a:solidFill>
                          <a:effectLst/>
                          <a:latin typeface="Perpetua" panose="02020502060401020303" pitchFamily="18" charset="0"/>
                        </a:rPr>
                        <a:t>Compressor</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effectLst/>
                          <a:latin typeface="Perpetua" panose="02020502060401020303" pitchFamily="18" charset="0"/>
                        </a:rPr>
                        <a:t>Efficiency reduction</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effectLst/>
                          <a:latin typeface="Perpetua" panose="02020502060401020303" pitchFamily="18" charset="0"/>
                        </a:rPr>
                        <a:t>[0-10%]</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chemeClr val="tx1"/>
                          </a:solidFill>
                          <a:effectLst/>
                          <a:latin typeface="Perpetua" panose="02020502060401020303" pitchFamily="18" charset="0"/>
                        </a:rPr>
                        <a:t>d_co_re</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321571"/>
                  </a:ext>
                </a:extLst>
              </a:tr>
              <a:tr h="293138">
                <a:tc>
                  <a:txBody>
                    <a:bodyPr/>
                    <a:lstStyle/>
                    <a:p>
                      <a:pPr algn="ctr"/>
                      <a:r>
                        <a:rPr lang="en-US" sz="2000" dirty="0">
                          <a:solidFill>
                            <a:schemeClr val="tx1"/>
                          </a:solidFill>
                          <a:effectLst/>
                          <a:latin typeface="Perpetua" panose="02020502060401020303" pitchFamily="18" charset="0"/>
                        </a:rPr>
                        <a:t>Compressor</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effectLst/>
                          <a:latin typeface="Perpetua" panose="02020502060401020303" pitchFamily="18" charset="0"/>
                        </a:rPr>
                        <a:t>Mass flow reduction</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[0-10%]</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chemeClr val="tx1"/>
                          </a:solidFill>
                          <a:effectLst/>
                          <a:latin typeface="Perpetua" panose="02020502060401020303" pitchFamily="18" charset="0"/>
                        </a:rPr>
                        <a:t>d_co_m</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5348103"/>
                  </a:ext>
                </a:extLst>
              </a:tr>
              <a:tr h="293138">
                <a:tc>
                  <a:txBody>
                    <a:bodyPr/>
                    <a:lstStyle/>
                    <a:p>
                      <a:pPr algn="ctr"/>
                      <a:r>
                        <a:rPr lang="en-US" sz="2000">
                          <a:solidFill>
                            <a:schemeClr val="tx1"/>
                          </a:solidFill>
                          <a:effectLst/>
                          <a:latin typeface="Perpetua" panose="02020502060401020303" pitchFamily="18" charset="0"/>
                        </a:rPr>
                        <a:t>Shaft TG</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effectLst/>
                          <a:latin typeface="Perpetua" panose="02020502060401020303" pitchFamily="18" charset="0"/>
                        </a:rPr>
                        <a:t>Bearing deterioration</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effectLst/>
                          <a:latin typeface="Perpetua" panose="02020502060401020303" pitchFamily="18" charset="0"/>
                        </a:rPr>
                        <a:t>[0-5%]</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chemeClr val="tx1"/>
                          </a:solidFill>
                          <a:effectLst/>
                          <a:latin typeface="Perpetua" panose="02020502060401020303" pitchFamily="18" charset="0"/>
                        </a:rPr>
                        <a:t>d_tg_cu</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6969494"/>
                  </a:ext>
                </a:extLst>
              </a:tr>
              <a:tr h="293138">
                <a:tc>
                  <a:txBody>
                    <a:bodyPr/>
                    <a:lstStyle/>
                    <a:p>
                      <a:pPr algn="ctr"/>
                      <a:r>
                        <a:rPr lang="en-US" sz="2000">
                          <a:solidFill>
                            <a:schemeClr val="tx1"/>
                          </a:solidFill>
                          <a:effectLst/>
                          <a:latin typeface="Perpetua" panose="02020502060401020303" pitchFamily="18" charset="0"/>
                        </a:rPr>
                        <a:t>Turbine</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Efficiency reduction</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effectLst/>
                          <a:latin typeface="Perpetua" panose="02020502060401020303" pitchFamily="18" charset="0"/>
                        </a:rPr>
                        <a:t>[0-10%]</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chemeClr val="tx1"/>
                          </a:solidFill>
                          <a:effectLst/>
                          <a:latin typeface="Perpetua" panose="02020502060401020303" pitchFamily="18" charset="0"/>
                        </a:rPr>
                        <a:t>d_t_re</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6121060"/>
                  </a:ext>
                </a:extLst>
              </a:tr>
              <a:tr h="571873">
                <a:tc>
                  <a:txBody>
                    <a:bodyPr/>
                    <a:lstStyle/>
                    <a:p>
                      <a:pPr algn="ctr"/>
                      <a:r>
                        <a:rPr lang="en-US" sz="2000">
                          <a:solidFill>
                            <a:schemeClr val="tx1"/>
                          </a:solidFill>
                          <a:effectLst/>
                          <a:latin typeface="Perpetua" panose="02020502060401020303" pitchFamily="18" charset="0"/>
                        </a:rPr>
                        <a:t>Turbine</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Erosion or fouling of the blades</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effectLst/>
                          <a:latin typeface="Perpetua" panose="02020502060401020303" pitchFamily="18" charset="0"/>
                        </a:rPr>
                        <a:t>[± 5%]</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chemeClr val="tx1"/>
                          </a:solidFill>
                          <a:effectLst/>
                          <a:latin typeface="Perpetua" panose="02020502060401020303" pitchFamily="18" charset="0"/>
                        </a:rPr>
                        <a:t>d_t_pa</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050280"/>
                  </a:ext>
                </a:extLst>
              </a:tr>
              <a:tr h="293138">
                <a:tc>
                  <a:txBody>
                    <a:bodyPr/>
                    <a:lstStyle/>
                    <a:p>
                      <a:pPr algn="ctr"/>
                      <a:r>
                        <a:rPr lang="en-US" sz="2000">
                          <a:solidFill>
                            <a:schemeClr val="tx1"/>
                          </a:solidFill>
                          <a:effectLst/>
                          <a:latin typeface="Perpetua" panose="02020502060401020303" pitchFamily="18" charset="0"/>
                        </a:rPr>
                        <a:t>Cylinder</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Fuel flow reduction</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solidFill>
                            <a:schemeClr val="tx1"/>
                          </a:solidFill>
                          <a:effectLst/>
                          <a:latin typeface="Perpetua" panose="02020502060401020303" pitchFamily="18" charset="0"/>
                        </a:rPr>
                        <a:t>[0-10%]</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chemeClr val="tx1"/>
                          </a:solidFill>
                          <a:effectLst/>
                          <a:latin typeface="Perpetua" panose="02020502060401020303" pitchFamily="18" charset="0"/>
                        </a:rPr>
                        <a:t>d_c_co</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074628"/>
                  </a:ext>
                </a:extLst>
              </a:tr>
              <a:tr h="293138">
                <a:tc>
                  <a:txBody>
                    <a:bodyPr/>
                    <a:lstStyle/>
                    <a:p>
                      <a:pPr algn="ctr"/>
                      <a:r>
                        <a:rPr lang="en-US" sz="2000">
                          <a:solidFill>
                            <a:schemeClr val="tx1"/>
                          </a:solidFill>
                          <a:effectLst/>
                          <a:latin typeface="Perpetua" panose="02020502060401020303" pitchFamily="18" charset="0"/>
                        </a:rPr>
                        <a:t>Cylinder</a:t>
                      </a:r>
                      <a:endParaRPr lang="it-IT" sz="200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Alteration of injection angle</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effectLst/>
                          <a:latin typeface="Perpetua" panose="02020502060401020303" pitchFamily="18" charset="0"/>
                        </a:rPr>
                        <a:t>[± 5</a:t>
                      </a:r>
                      <a:r>
                        <a:rPr lang="en-US" sz="2000" baseline="30000" dirty="0">
                          <a:solidFill>
                            <a:schemeClr val="tx1"/>
                          </a:solidFill>
                          <a:effectLst/>
                          <a:latin typeface="Perpetua" panose="02020502060401020303" pitchFamily="18" charset="0"/>
                        </a:rPr>
                        <a:t>O</a:t>
                      </a:r>
                      <a:r>
                        <a:rPr lang="en-US" sz="2000" dirty="0">
                          <a:solidFill>
                            <a:schemeClr val="tx1"/>
                          </a:solidFill>
                          <a:effectLst/>
                          <a:latin typeface="Perpetua" panose="02020502060401020303" pitchFamily="18" charset="0"/>
                        </a:rPr>
                        <a:t>]</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err="1">
                          <a:solidFill>
                            <a:schemeClr val="tx1"/>
                          </a:solidFill>
                          <a:effectLst/>
                          <a:latin typeface="Perpetua" panose="02020502060401020303" pitchFamily="18" charset="0"/>
                        </a:rPr>
                        <a:t>d_c_ang</a:t>
                      </a:r>
                      <a:endParaRPr lang="it-IT" sz="20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235819"/>
                  </a:ext>
                </a:extLst>
              </a:tr>
            </a:tbl>
          </a:graphicData>
        </a:graphic>
      </p:graphicFrame>
      <p:sp>
        <p:nvSpPr>
          <p:cNvPr id="9" name="Rettangolo 8">
            <a:extLst>
              <a:ext uri="{FF2B5EF4-FFF2-40B4-BE49-F238E27FC236}">
                <a16:creationId xmlns:a16="http://schemas.microsoft.com/office/drawing/2014/main" id="{200CA9AE-871A-49F1-8C86-BB0B030CCFF7}"/>
              </a:ext>
            </a:extLst>
          </p:cNvPr>
          <p:cNvSpPr/>
          <p:nvPr/>
        </p:nvSpPr>
        <p:spPr>
          <a:xfrm>
            <a:off x="29130" y="80859"/>
            <a:ext cx="4171783" cy="461665"/>
          </a:xfrm>
          <a:prstGeom prst="rect">
            <a:avLst/>
          </a:prstGeom>
        </p:spPr>
        <p:txBody>
          <a:bodyPr wrap="none">
            <a:spAutoFit/>
          </a:bodyPr>
          <a:lstStyle/>
          <a:p>
            <a:pPr algn="ctr">
              <a:spcAft>
                <a:spcPts val="0"/>
              </a:spcAft>
            </a:pPr>
            <a:r>
              <a:rPr lang="en-US" sz="2400" b="1" dirty="0">
                <a:latin typeface="Perpetua" panose="02020502060401020303" pitchFamily="18" charset="0"/>
                <a:ea typeface="Arial" panose="020B0604020202020204" pitchFamily="34" charset="0"/>
              </a:rPr>
              <a:t>Failure and degradation: setup</a:t>
            </a:r>
          </a:p>
        </p:txBody>
      </p:sp>
      <p:sp>
        <p:nvSpPr>
          <p:cNvPr id="7" name="CasellaDiTesto 6">
            <a:extLst>
              <a:ext uri="{FF2B5EF4-FFF2-40B4-BE49-F238E27FC236}">
                <a16:creationId xmlns:a16="http://schemas.microsoft.com/office/drawing/2014/main" id="{34F588D9-A448-BB8C-D9DB-B5EEB819D130}"/>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pic>
        <p:nvPicPr>
          <p:cNvPr id="4" name="Elemento grafico 3" descr="Indietro con riempimento a tinta unita">
            <a:extLst>
              <a:ext uri="{FF2B5EF4-FFF2-40B4-BE49-F238E27FC236}">
                <a16:creationId xmlns:a16="http://schemas.microsoft.com/office/drawing/2014/main" id="{5F3E413B-CCF1-D2B7-B36B-F8B2852337B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2283" y="1019753"/>
            <a:ext cx="914400" cy="914400"/>
          </a:xfrm>
          <a:prstGeom prst="rect">
            <a:avLst/>
          </a:prstGeom>
        </p:spPr>
      </p:pic>
      <p:pic>
        <p:nvPicPr>
          <p:cNvPr id="8" name="Elemento grafico 7" descr="Indietro con riempimento a tinta unita">
            <a:extLst>
              <a:ext uri="{FF2B5EF4-FFF2-40B4-BE49-F238E27FC236}">
                <a16:creationId xmlns:a16="http://schemas.microsoft.com/office/drawing/2014/main" id="{AE491DAD-1B79-0C98-F11F-8D59E7D691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283" y="1671437"/>
            <a:ext cx="914400" cy="914400"/>
          </a:xfrm>
          <a:prstGeom prst="rect">
            <a:avLst/>
          </a:prstGeom>
        </p:spPr>
      </p:pic>
      <p:pic>
        <p:nvPicPr>
          <p:cNvPr id="10" name="Elemento grafico 9" descr="Indietro con riempimento a tinta unita">
            <a:extLst>
              <a:ext uri="{FF2B5EF4-FFF2-40B4-BE49-F238E27FC236}">
                <a16:creationId xmlns:a16="http://schemas.microsoft.com/office/drawing/2014/main" id="{28F9E17B-112A-750A-6D1C-910209113B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7871" y="2345805"/>
            <a:ext cx="914400" cy="914400"/>
          </a:xfrm>
          <a:prstGeom prst="rect">
            <a:avLst/>
          </a:prstGeom>
        </p:spPr>
      </p:pic>
      <p:pic>
        <p:nvPicPr>
          <p:cNvPr id="11" name="Elemento grafico 10" descr="Indietro con riempimento a tinta unita">
            <a:extLst>
              <a:ext uri="{FF2B5EF4-FFF2-40B4-BE49-F238E27FC236}">
                <a16:creationId xmlns:a16="http://schemas.microsoft.com/office/drawing/2014/main" id="{3DDDFBA3-9BA9-0C1B-D9F1-CE5800872AD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7871" y="3020173"/>
            <a:ext cx="914400" cy="914400"/>
          </a:xfrm>
          <a:prstGeom prst="rect">
            <a:avLst/>
          </a:prstGeom>
        </p:spPr>
      </p:pic>
      <p:pic>
        <p:nvPicPr>
          <p:cNvPr id="12" name="Elemento grafico 11" descr="Indietro con riempimento a tinta unita">
            <a:extLst>
              <a:ext uri="{FF2B5EF4-FFF2-40B4-BE49-F238E27FC236}">
                <a16:creationId xmlns:a16="http://schemas.microsoft.com/office/drawing/2014/main" id="{415B1B58-CF7A-9BEE-7E03-001E843A143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7871" y="3608991"/>
            <a:ext cx="914400" cy="914400"/>
          </a:xfrm>
          <a:prstGeom prst="rect">
            <a:avLst/>
          </a:prstGeom>
        </p:spPr>
      </p:pic>
      <p:sp>
        <p:nvSpPr>
          <p:cNvPr id="3" name="Rettangolo 2"/>
          <p:cNvSpPr/>
          <p:nvPr/>
        </p:nvSpPr>
        <p:spPr>
          <a:xfrm>
            <a:off x="6317580" y="431916"/>
            <a:ext cx="1941816" cy="43078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trazione 4">
            <a:extLst>
              <a:ext uri="{FF2B5EF4-FFF2-40B4-BE49-F238E27FC236}">
                <a16:creationId xmlns:a16="http://schemas.microsoft.com/office/drawing/2014/main" id="{19CAEAA2-B507-1A6B-18C0-59AB9CBC84FB}"/>
              </a:ext>
            </a:extLst>
          </p:cNvPr>
          <p:cNvSpPr/>
          <p:nvPr/>
        </p:nvSpPr>
        <p:spPr>
          <a:xfrm rot="5400000">
            <a:off x="3903352" y="4865445"/>
            <a:ext cx="762002" cy="822960"/>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a:extLst>
              <a:ext uri="{FF2B5EF4-FFF2-40B4-BE49-F238E27FC236}">
                <a16:creationId xmlns:a16="http://schemas.microsoft.com/office/drawing/2014/main" id="{D08B0968-0D1C-472B-CF5F-29F91EF9A99A}"/>
              </a:ext>
            </a:extLst>
          </p:cNvPr>
          <p:cNvSpPr/>
          <p:nvPr/>
        </p:nvSpPr>
        <p:spPr>
          <a:xfrm>
            <a:off x="217871" y="5868094"/>
            <a:ext cx="164592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Perpetua" panose="02020502060401020303" pitchFamily="18" charset="0"/>
              </a:rPr>
              <a:t>Simulation Block (i)</a:t>
            </a:r>
          </a:p>
        </p:txBody>
      </p:sp>
      <p:cxnSp>
        <p:nvCxnSpPr>
          <p:cNvPr id="15" name="Connettore diritto 14">
            <a:extLst>
              <a:ext uri="{FF2B5EF4-FFF2-40B4-BE49-F238E27FC236}">
                <a16:creationId xmlns:a16="http://schemas.microsoft.com/office/drawing/2014/main" id="{E6EF0175-8957-004F-2111-CBA497BA7785}"/>
              </a:ext>
            </a:extLst>
          </p:cNvPr>
          <p:cNvCxnSpPr>
            <a:cxnSpLocks/>
            <a:stCxn id="6" idx="3"/>
            <a:endCxn id="5" idx="2"/>
          </p:cNvCxnSpPr>
          <p:nvPr/>
        </p:nvCxnSpPr>
        <p:spPr>
          <a:xfrm flipV="1">
            <a:off x="1863791" y="5276925"/>
            <a:ext cx="2009082" cy="972169"/>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82081DD0-5AFD-9598-C588-59BE32C1B1AB}"/>
              </a:ext>
            </a:extLst>
          </p:cNvPr>
          <p:cNvSpPr txBox="1"/>
          <p:nvPr/>
        </p:nvSpPr>
        <p:spPr>
          <a:xfrm>
            <a:off x="2188853" y="4977945"/>
            <a:ext cx="1671320" cy="400110"/>
          </a:xfrm>
          <a:prstGeom prst="rect">
            <a:avLst/>
          </a:prstGeom>
          <a:noFill/>
        </p:spPr>
        <p:txBody>
          <a:bodyPr wrap="square">
            <a:spAutoFit/>
          </a:bodyPr>
          <a:lstStyle/>
          <a:p>
            <a:r>
              <a:rPr lang="en-US" sz="2000" dirty="0">
                <a:latin typeface="Perpetua" panose="02020502060401020303" pitchFamily="18" charset="0"/>
              </a:rPr>
              <a:t>Degradation (j)</a:t>
            </a:r>
          </a:p>
        </p:txBody>
      </p:sp>
      <p:sp>
        <p:nvSpPr>
          <p:cNvPr id="25" name="Rettangolo 24">
            <a:extLst>
              <a:ext uri="{FF2B5EF4-FFF2-40B4-BE49-F238E27FC236}">
                <a16:creationId xmlns:a16="http://schemas.microsoft.com/office/drawing/2014/main" id="{63586647-FBA4-1693-2F8F-D3FBCDB18441}"/>
              </a:ext>
            </a:extLst>
          </p:cNvPr>
          <p:cNvSpPr/>
          <p:nvPr/>
        </p:nvSpPr>
        <p:spPr>
          <a:xfrm>
            <a:off x="6613476" y="5868095"/>
            <a:ext cx="164592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Perpetua" panose="02020502060401020303" pitchFamily="18" charset="0"/>
              </a:rPr>
              <a:t>Results</a:t>
            </a:r>
          </a:p>
        </p:txBody>
      </p:sp>
      <p:cxnSp>
        <p:nvCxnSpPr>
          <p:cNvPr id="26" name="Connettore diritto 25">
            <a:extLst>
              <a:ext uri="{FF2B5EF4-FFF2-40B4-BE49-F238E27FC236}">
                <a16:creationId xmlns:a16="http://schemas.microsoft.com/office/drawing/2014/main" id="{7CE334EA-A7D9-BEF0-7E10-777EC13303CB}"/>
              </a:ext>
            </a:extLst>
          </p:cNvPr>
          <p:cNvCxnSpPr>
            <a:cxnSpLocks/>
            <a:stCxn id="25" idx="3"/>
            <a:endCxn id="29" idx="1"/>
          </p:cNvCxnSpPr>
          <p:nvPr/>
        </p:nvCxnSpPr>
        <p:spPr>
          <a:xfrm flipV="1">
            <a:off x="8259396" y="6248402"/>
            <a:ext cx="1119626" cy="693"/>
          </a:xfrm>
          <a:prstGeom prst="line">
            <a:avLst/>
          </a:prstGeom>
        </p:spPr>
        <p:style>
          <a:lnRef idx="1">
            <a:schemeClr val="accent1"/>
          </a:lnRef>
          <a:fillRef idx="0">
            <a:schemeClr val="accent1"/>
          </a:fillRef>
          <a:effectRef idx="0">
            <a:schemeClr val="accent1"/>
          </a:effectRef>
          <a:fontRef idx="minor">
            <a:schemeClr val="tx1"/>
          </a:fontRef>
        </p:style>
      </p:cxnSp>
      <p:sp>
        <p:nvSpPr>
          <p:cNvPr id="29" name="Cornice 28">
            <a:extLst>
              <a:ext uri="{FF2B5EF4-FFF2-40B4-BE49-F238E27FC236}">
                <a16:creationId xmlns:a16="http://schemas.microsoft.com/office/drawing/2014/main" id="{7F1CA179-9DA2-212C-FDD1-DD6DD9EF2F30}"/>
              </a:ext>
            </a:extLst>
          </p:cNvPr>
          <p:cNvSpPr/>
          <p:nvPr/>
        </p:nvSpPr>
        <p:spPr>
          <a:xfrm>
            <a:off x="9379022" y="5852161"/>
            <a:ext cx="2743200" cy="79248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asellaDiTesto 29">
            <a:extLst>
              <a:ext uri="{FF2B5EF4-FFF2-40B4-BE49-F238E27FC236}">
                <a16:creationId xmlns:a16="http://schemas.microsoft.com/office/drawing/2014/main" id="{2FD7197B-6AC1-EF5C-2507-15C609A69B6E}"/>
              </a:ext>
            </a:extLst>
          </p:cNvPr>
          <p:cNvSpPr txBox="1"/>
          <p:nvPr/>
        </p:nvSpPr>
        <p:spPr>
          <a:xfrm>
            <a:off x="9550400" y="5986790"/>
            <a:ext cx="2571822" cy="523220"/>
          </a:xfrm>
          <a:prstGeom prst="rect">
            <a:avLst/>
          </a:prstGeom>
          <a:noFill/>
        </p:spPr>
        <p:txBody>
          <a:bodyPr wrap="square" rtlCol="0">
            <a:spAutoFit/>
          </a:bodyPr>
          <a:lstStyle/>
          <a:p>
            <a:r>
              <a:rPr lang="en-US" sz="2800" dirty="0">
                <a:latin typeface="Perpetua" panose="02020502060401020303" pitchFamily="18" charset="0"/>
              </a:rPr>
              <a:t>Failures detection</a:t>
            </a:r>
          </a:p>
        </p:txBody>
      </p:sp>
      <p:cxnSp>
        <p:nvCxnSpPr>
          <p:cNvPr id="37" name="Connettore diritto 36">
            <a:extLst>
              <a:ext uri="{FF2B5EF4-FFF2-40B4-BE49-F238E27FC236}">
                <a16:creationId xmlns:a16="http://schemas.microsoft.com/office/drawing/2014/main" id="{4D944709-1E06-7DE8-6577-DE18322DFD80}"/>
              </a:ext>
            </a:extLst>
          </p:cNvPr>
          <p:cNvCxnSpPr>
            <a:cxnSpLocks/>
            <a:stCxn id="6" idx="3"/>
            <a:endCxn id="40" idx="2"/>
          </p:cNvCxnSpPr>
          <p:nvPr/>
        </p:nvCxnSpPr>
        <p:spPr>
          <a:xfrm flipV="1">
            <a:off x="1863791" y="6248401"/>
            <a:ext cx="2096455" cy="693"/>
          </a:xfrm>
          <a:prstGeom prst="line">
            <a:avLst/>
          </a:prstGeom>
        </p:spPr>
        <p:style>
          <a:lnRef idx="1">
            <a:schemeClr val="accent1"/>
          </a:lnRef>
          <a:fillRef idx="0">
            <a:schemeClr val="accent1"/>
          </a:fillRef>
          <a:effectRef idx="0">
            <a:schemeClr val="accent1"/>
          </a:effectRef>
          <a:fontRef idx="minor">
            <a:schemeClr val="tx1"/>
          </a:fontRef>
        </p:style>
      </p:cxnSp>
      <p:sp>
        <p:nvSpPr>
          <p:cNvPr id="40" name="Estrazione 39">
            <a:extLst>
              <a:ext uri="{FF2B5EF4-FFF2-40B4-BE49-F238E27FC236}">
                <a16:creationId xmlns:a16="http://schemas.microsoft.com/office/drawing/2014/main" id="{B5487851-88CD-7501-CD5C-BBE889016BC5}"/>
              </a:ext>
            </a:extLst>
          </p:cNvPr>
          <p:cNvSpPr/>
          <p:nvPr/>
        </p:nvSpPr>
        <p:spPr>
          <a:xfrm rot="5400000">
            <a:off x="3979347" y="6056261"/>
            <a:ext cx="346077" cy="384279"/>
          </a:xfrm>
          <a:prstGeom prst="flowChartExtra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Connettore diritto 43">
            <a:extLst>
              <a:ext uri="{FF2B5EF4-FFF2-40B4-BE49-F238E27FC236}">
                <a16:creationId xmlns:a16="http://schemas.microsoft.com/office/drawing/2014/main" id="{807FD16A-A4C5-375D-DB94-0DAF1D43FFDC}"/>
              </a:ext>
            </a:extLst>
          </p:cNvPr>
          <p:cNvCxnSpPr>
            <a:cxnSpLocks/>
            <a:stCxn id="40" idx="0"/>
            <a:endCxn id="25" idx="1"/>
          </p:cNvCxnSpPr>
          <p:nvPr/>
        </p:nvCxnSpPr>
        <p:spPr>
          <a:xfrm>
            <a:off x="4344525" y="6248401"/>
            <a:ext cx="2268951" cy="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CEBADC6F-D1A5-D974-CBAF-7837469303D5}"/>
              </a:ext>
            </a:extLst>
          </p:cNvPr>
          <p:cNvCxnSpPr>
            <a:cxnSpLocks/>
            <a:stCxn id="5" idx="0"/>
            <a:endCxn id="25" idx="1"/>
          </p:cNvCxnSpPr>
          <p:nvPr/>
        </p:nvCxnSpPr>
        <p:spPr>
          <a:xfrm>
            <a:off x="4695833" y="5276925"/>
            <a:ext cx="1917643" cy="9721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97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anim calcmode="lin" valueType="num">
                                      <p:cBhvr>
                                        <p:cTn id="80" dur="1000" fill="hold"/>
                                        <p:tgtEl>
                                          <p:spTgt spid="29"/>
                                        </p:tgtEl>
                                        <p:attrNameLst>
                                          <p:attrName>ppt_x</p:attrName>
                                        </p:attrNameLst>
                                      </p:cBhvr>
                                      <p:tavLst>
                                        <p:tav tm="0">
                                          <p:val>
                                            <p:strVal val="#ppt_x"/>
                                          </p:val>
                                        </p:tav>
                                        <p:tav tm="100000">
                                          <p:val>
                                            <p:strVal val="#ppt_x"/>
                                          </p:val>
                                        </p:tav>
                                      </p:tavLst>
                                    </p:anim>
                                    <p:anim calcmode="lin" valueType="num">
                                      <p:cBhvr>
                                        <p:cTn id="81" dur="1000" fill="hold"/>
                                        <p:tgtEl>
                                          <p:spTgt spid="2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000"/>
                                        <p:tgtEl>
                                          <p:spTgt spid="37"/>
                                        </p:tgtEl>
                                      </p:cBhvr>
                                    </p:animEffect>
                                    <p:anim calcmode="lin" valueType="num">
                                      <p:cBhvr>
                                        <p:cTn id="90" dur="1000" fill="hold"/>
                                        <p:tgtEl>
                                          <p:spTgt spid="37"/>
                                        </p:tgtEl>
                                        <p:attrNameLst>
                                          <p:attrName>ppt_x</p:attrName>
                                        </p:attrNameLst>
                                      </p:cBhvr>
                                      <p:tavLst>
                                        <p:tav tm="0">
                                          <p:val>
                                            <p:strVal val="#ppt_x"/>
                                          </p:val>
                                        </p:tav>
                                        <p:tav tm="100000">
                                          <p:val>
                                            <p:strVal val="#ppt_x"/>
                                          </p:val>
                                        </p:tav>
                                      </p:tavLst>
                                    </p:anim>
                                    <p:anim calcmode="lin" valueType="num">
                                      <p:cBhvr>
                                        <p:cTn id="91" dur="1000" fill="hold"/>
                                        <p:tgtEl>
                                          <p:spTgt spid="3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1000"/>
                                        <p:tgtEl>
                                          <p:spTgt spid="40"/>
                                        </p:tgtEl>
                                      </p:cBhvr>
                                    </p:animEffect>
                                    <p:anim calcmode="lin" valueType="num">
                                      <p:cBhvr>
                                        <p:cTn id="95" dur="1000" fill="hold"/>
                                        <p:tgtEl>
                                          <p:spTgt spid="40"/>
                                        </p:tgtEl>
                                        <p:attrNameLst>
                                          <p:attrName>ppt_x</p:attrName>
                                        </p:attrNameLst>
                                      </p:cBhvr>
                                      <p:tavLst>
                                        <p:tav tm="0">
                                          <p:val>
                                            <p:strVal val="#ppt_x"/>
                                          </p:val>
                                        </p:tav>
                                        <p:tav tm="100000">
                                          <p:val>
                                            <p:strVal val="#ppt_x"/>
                                          </p:val>
                                        </p:tav>
                                      </p:tavLst>
                                    </p:anim>
                                    <p:anim calcmode="lin" valueType="num">
                                      <p:cBhvr>
                                        <p:cTn id="96" dur="1000" fill="hold"/>
                                        <p:tgtEl>
                                          <p:spTgt spid="40"/>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1000" fill="hold"/>
                                        <p:tgtEl>
                                          <p:spTgt spid="44"/>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24" grpId="0"/>
      <p:bldP spid="25" grpId="0" animBg="1"/>
      <p:bldP spid="29" grpId="0" animBg="1"/>
      <p:bldP spid="30" grpId="0"/>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A6A77078-F0BD-C3BD-97E7-965C9991BEA8}"/>
              </a:ext>
            </a:extLst>
          </p:cNvPr>
          <p:cNvSpPr>
            <a:spLocks noGrp="1"/>
          </p:cNvSpPr>
          <p:nvPr>
            <p:ph type="title"/>
          </p:nvPr>
        </p:nvSpPr>
        <p:spPr>
          <a:xfrm>
            <a:off x="0" y="99824"/>
            <a:ext cx="5754896" cy="593857"/>
          </a:xfrm>
        </p:spPr>
        <p:txBody>
          <a:bodyPr anchor="b">
            <a:normAutofit fontScale="90000"/>
          </a:bodyPr>
          <a:lstStyle/>
          <a:p>
            <a:r>
              <a:rPr lang="en-GB" sz="4000" b="1" dirty="0">
                <a:latin typeface="Perpetua" panose="02020502060401020303" pitchFamily="18" charset="0"/>
              </a:rPr>
              <a:t>Agenda</a:t>
            </a:r>
          </a:p>
        </p:txBody>
      </p:sp>
      <p:sp>
        <p:nvSpPr>
          <p:cNvPr id="9" name="CasellaDiTesto 8">
            <a:extLst>
              <a:ext uri="{FF2B5EF4-FFF2-40B4-BE49-F238E27FC236}">
                <a16:creationId xmlns:a16="http://schemas.microsoft.com/office/drawing/2014/main" id="{61A2AD11-35A1-DEEC-BDFB-1617A5B70C34}"/>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mc:AlternateContent xmlns:mc="http://schemas.openxmlformats.org/markup-compatibility/2006">
        <mc:Choice xmlns:psuz="http://schemas.microsoft.com/office/powerpoint/2016/summaryzoom" Requires="psuz">
          <p:graphicFrame>
            <p:nvGraphicFramePr>
              <p:cNvPr id="29" name="Sommario delle anteprime 28">
                <a:extLst>
                  <a:ext uri="{FF2B5EF4-FFF2-40B4-BE49-F238E27FC236}">
                    <a16:creationId xmlns:a16="http://schemas.microsoft.com/office/drawing/2014/main" id="{74787D07-1F3D-C073-BE05-0A8CD020C074}"/>
                  </a:ext>
                </a:extLst>
              </p:cNvPr>
              <p:cNvGraphicFramePr>
                <a:graphicFrameLocks noChangeAspect="1"/>
              </p:cNvGraphicFramePr>
              <p:nvPr>
                <p:extLst>
                  <p:ext uri="{D42A27DB-BD31-4B8C-83A1-F6EECF244321}">
                    <p14:modId xmlns:p14="http://schemas.microsoft.com/office/powerpoint/2010/main" val="326103318"/>
                  </p:ext>
                </p:extLst>
              </p:nvPr>
            </p:nvGraphicFramePr>
            <p:xfrm>
              <a:off x="30617" y="435006"/>
              <a:ext cx="11980869" cy="6249879"/>
            </p:xfrm>
            <a:graphic>
              <a:graphicData uri="http://schemas.microsoft.com/office/powerpoint/2016/summaryzoom">
                <psuz:summaryZm>
                  <psuz:summaryZmObj sectionId="{6E9AC3CA-EF3B-4CAA-A224-491C7410E47B}">
                    <psuz:zmPr id="{2E0C84A8-5133-4598-980B-07FD51806AE3}" transitionDur="1000">
                      <p166:blipFill xmlns:p166="http://schemas.microsoft.com/office/powerpoint/2016/6/main">
                        <a:blip r:embed="rId2"/>
                        <a:stretch>
                          <a:fillRect/>
                        </a:stretch>
                      </p166:blipFill>
                      <p166:spPr xmlns:p166="http://schemas.microsoft.com/office/powerpoint/2016/6/main">
                        <a:xfrm>
                          <a:off x="865533" y="187496"/>
                          <a:ext cx="3333269" cy="1874964"/>
                        </a:xfrm>
                        <a:prstGeom prst="rect">
                          <a:avLst/>
                        </a:prstGeom>
                        <a:ln w="3175">
                          <a:solidFill>
                            <a:schemeClr val="tx1"/>
                          </a:solidFill>
                        </a:ln>
                      </p166:spPr>
                    </psuz:zmPr>
                  </psuz:summaryZmObj>
                  <psuz:summaryZmObj sectionId="{66484FC0-070F-457E-B807-0467574957C6}">
                    <psuz:zmPr id="{6F136BB6-9072-4F82-BC4F-6BEEF7322CE1}" transitionDur="1000">
                      <p166:blipFill xmlns:p166="http://schemas.microsoft.com/office/powerpoint/2016/6/main">
                        <a:blip r:embed="rId3"/>
                        <a:stretch>
                          <a:fillRect/>
                        </a:stretch>
                      </p166:blipFill>
                      <p166:spPr xmlns:p166="http://schemas.microsoft.com/office/powerpoint/2016/6/main">
                        <a:xfrm>
                          <a:off x="4323800" y="187496"/>
                          <a:ext cx="3333269" cy="1874964"/>
                        </a:xfrm>
                        <a:prstGeom prst="rect">
                          <a:avLst/>
                        </a:prstGeom>
                        <a:ln w="3175">
                          <a:solidFill>
                            <a:schemeClr val="tx1"/>
                          </a:solidFill>
                        </a:ln>
                      </p166:spPr>
                    </psuz:zmPr>
                  </psuz:summaryZmObj>
                  <psuz:summaryZmObj sectionId="{FCB424AC-8C79-4B08-BDEA-27D36FA8B79F}">
                    <psuz:zmPr id="{3032F654-0CED-4696-A94A-43BEFE5F8197}" transitionDur="1000">
                      <p166:blipFill xmlns:p166="http://schemas.microsoft.com/office/powerpoint/2016/6/main">
                        <a:blip r:embed="rId4"/>
                        <a:stretch>
                          <a:fillRect/>
                        </a:stretch>
                      </p166:blipFill>
                      <p166:spPr xmlns:p166="http://schemas.microsoft.com/office/powerpoint/2016/6/main">
                        <a:xfrm>
                          <a:off x="7782067" y="187496"/>
                          <a:ext cx="3333269" cy="1874964"/>
                        </a:xfrm>
                        <a:prstGeom prst="rect">
                          <a:avLst/>
                        </a:prstGeom>
                        <a:ln w="3175">
                          <a:solidFill>
                            <a:schemeClr val="tx1"/>
                          </a:solidFill>
                        </a:ln>
                      </p166:spPr>
                    </psuz:zmPr>
                  </psuz:summaryZmObj>
                  <psuz:summaryZmObj sectionId="{FF20D685-C978-4165-B5BE-F9D78602A7E5}">
                    <psuz:zmPr id="{CAC7C1CA-ABEC-41F3-A4D5-E9F03C4B5CBB}" transitionDur="1000">
                      <p166:blipFill xmlns:p166="http://schemas.microsoft.com/office/powerpoint/2016/6/main">
                        <a:blip r:embed="rId5"/>
                        <a:stretch>
                          <a:fillRect/>
                        </a:stretch>
                      </p166:blipFill>
                      <p166:spPr xmlns:p166="http://schemas.microsoft.com/office/powerpoint/2016/6/main">
                        <a:xfrm>
                          <a:off x="865533" y="2187458"/>
                          <a:ext cx="3333269" cy="1874964"/>
                        </a:xfrm>
                        <a:prstGeom prst="rect">
                          <a:avLst/>
                        </a:prstGeom>
                        <a:ln w="3175">
                          <a:solidFill>
                            <a:schemeClr val="tx1"/>
                          </a:solidFill>
                        </a:ln>
                      </p166:spPr>
                    </psuz:zmPr>
                  </psuz:summaryZmObj>
                  <psuz:summaryZmObj sectionId="{4CFD4D62-A855-4172-AAF1-A54C42885779}">
                    <psuz:zmPr id="{CFD4BBDF-34B9-4D29-AD48-586DE51CDCA6}" transitionDur="1000">
                      <p166:blipFill xmlns:p166="http://schemas.microsoft.com/office/powerpoint/2016/6/main">
                        <a:blip r:embed="rId6"/>
                        <a:stretch>
                          <a:fillRect/>
                        </a:stretch>
                      </p166:blipFill>
                      <p166:spPr xmlns:p166="http://schemas.microsoft.com/office/powerpoint/2016/6/main">
                        <a:xfrm>
                          <a:off x="4323800" y="2187458"/>
                          <a:ext cx="3333269" cy="1874964"/>
                        </a:xfrm>
                        <a:prstGeom prst="rect">
                          <a:avLst/>
                        </a:prstGeom>
                        <a:ln w="3175">
                          <a:solidFill>
                            <a:schemeClr val="tx1"/>
                          </a:solidFill>
                        </a:ln>
                      </p166:spPr>
                    </psuz:zmPr>
                  </psuz:summaryZmObj>
                  <psuz:summaryZmObj sectionId="{4BE60FAA-EB02-460F-B930-F2CFB13FF140}">
                    <psuz:zmPr id="{B6F4EE63-B5B9-4119-A72A-D0ECFE99FED9}" transitionDur="1000">
                      <p166:blipFill xmlns:p166="http://schemas.microsoft.com/office/powerpoint/2016/6/main">
                        <a:blip r:embed="rId7"/>
                        <a:stretch>
                          <a:fillRect/>
                        </a:stretch>
                      </p166:blipFill>
                      <p166:spPr xmlns:p166="http://schemas.microsoft.com/office/powerpoint/2016/6/main">
                        <a:xfrm>
                          <a:off x="7782067" y="2187458"/>
                          <a:ext cx="3333269" cy="1874964"/>
                        </a:xfrm>
                        <a:prstGeom prst="rect">
                          <a:avLst/>
                        </a:prstGeom>
                        <a:ln w="3175">
                          <a:solidFill>
                            <a:schemeClr val="tx1"/>
                          </a:solidFill>
                        </a:ln>
                      </p166:spPr>
                    </psuz:zmPr>
                  </psuz:summaryZmObj>
                  <psuz:summaryZmObj sectionId="{73E4DF52-AD80-4DE8-8CD8-5FE59967BD68}">
                    <psuz:zmPr id="{1E982390-3EBB-4403-8A71-5C0FDB2B070B}" transitionDur="1000">
                      <p166:blipFill xmlns:p166="http://schemas.microsoft.com/office/powerpoint/2016/6/main">
                        <a:blip r:embed="rId8"/>
                        <a:stretch>
                          <a:fillRect/>
                        </a:stretch>
                      </p166:blipFill>
                      <p166:spPr xmlns:p166="http://schemas.microsoft.com/office/powerpoint/2016/6/main">
                        <a:xfrm>
                          <a:off x="865533" y="4187420"/>
                          <a:ext cx="3333269" cy="1874964"/>
                        </a:xfrm>
                        <a:prstGeom prst="rect">
                          <a:avLst/>
                        </a:prstGeom>
                        <a:ln w="3175">
                          <a:solidFill>
                            <a:schemeClr val="tx1"/>
                          </a:solidFill>
                        </a:ln>
                      </p166:spPr>
                    </psuz:zmPr>
                  </psuz:summaryZmObj>
                  <psuz:gridLayout/>
                </psuz:summaryZm>
              </a:graphicData>
            </a:graphic>
          </p:graphicFrame>
        </mc:Choice>
        <mc:Fallback>
          <p:grpSp>
            <p:nvGrpSpPr>
              <p:cNvPr id="29" name="Sommario delle anteprime 28">
                <a:extLst>
                  <a:ext uri="{FF2B5EF4-FFF2-40B4-BE49-F238E27FC236}">
                    <a16:creationId xmlns:a16="http://schemas.microsoft.com/office/drawing/2014/main" id="{74787D07-1F3D-C073-BE05-0A8CD020C074}"/>
                  </a:ext>
                </a:extLst>
              </p:cNvPr>
              <p:cNvGrpSpPr>
                <a:grpSpLocks noGrp="1" noUngrp="1" noRot="1" noChangeAspect="1" noMove="1" noResize="1"/>
              </p:cNvGrpSpPr>
              <p:nvPr/>
            </p:nvGrpSpPr>
            <p:grpSpPr>
              <a:xfrm>
                <a:off x="30617" y="435006"/>
                <a:ext cx="11980869" cy="6249879"/>
                <a:chOff x="30617" y="435006"/>
                <a:chExt cx="11980869" cy="6249879"/>
              </a:xfrm>
            </p:grpSpPr>
            <p:pic>
              <p:nvPicPr>
                <p:cNvPr id="2" name="Immagine 2">
                  <a:hlinkClick r:id="rId9"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896150" y="622502"/>
                  <a:ext cx="3333269" cy="1874964"/>
                </a:xfrm>
                <a:prstGeom prst="rect">
                  <a:avLst/>
                </a:prstGeom>
                <a:ln w="3175">
                  <a:solidFill>
                    <a:schemeClr val="tx1"/>
                  </a:solidFill>
                </a:ln>
              </p:spPr>
            </p:pic>
            <p:pic>
              <p:nvPicPr>
                <p:cNvPr id="3" name="Immagine 3">
                  <a:hlinkClick r:id="rId10"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354417" y="622502"/>
                  <a:ext cx="3333269" cy="1874964"/>
                </a:xfrm>
                <a:prstGeom prst="rect">
                  <a:avLst/>
                </a:prstGeom>
                <a:ln w="3175">
                  <a:solidFill>
                    <a:schemeClr val="tx1"/>
                  </a:solidFill>
                </a:ln>
              </p:spPr>
            </p:pic>
            <p:pic>
              <p:nvPicPr>
                <p:cNvPr id="4" name="Immagine 4">
                  <a:hlinkClick r:id="rId11"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812684" y="622502"/>
                  <a:ext cx="3333269" cy="1874964"/>
                </a:xfrm>
                <a:prstGeom prst="rect">
                  <a:avLst/>
                </a:prstGeom>
                <a:ln w="3175">
                  <a:solidFill>
                    <a:schemeClr val="tx1"/>
                  </a:solidFill>
                </a:ln>
              </p:spPr>
            </p:pic>
            <p:pic>
              <p:nvPicPr>
                <p:cNvPr id="5" name="Immagine 5">
                  <a:hlinkClick r:id="rId12"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896150" y="2622464"/>
                  <a:ext cx="3333269" cy="1874964"/>
                </a:xfrm>
                <a:prstGeom prst="rect">
                  <a:avLst/>
                </a:prstGeom>
                <a:ln w="3175">
                  <a:solidFill>
                    <a:schemeClr val="tx1"/>
                  </a:solidFill>
                </a:ln>
              </p:spPr>
            </p:pic>
            <p:pic>
              <p:nvPicPr>
                <p:cNvPr id="6" name="Immagine 6">
                  <a:hlinkClick r:id="rId13"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354417" y="2622464"/>
                  <a:ext cx="3333269" cy="1874964"/>
                </a:xfrm>
                <a:prstGeom prst="rect">
                  <a:avLst/>
                </a:prstGeom>
                <a:ln w="3175">
                  <a:solidFill>
                    <a:schemeClr val="tx1"/>
                  </a:solidFill>
                </a:ln>
              </p:spPr>
            </p:pic>
            <p:pic>
              <p:nvPicPr>
                <p:cNvPr id="7" name="Immagine 7">
                  <a:hlinkClick r:id="rId14"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812684" y="2622464"/>
                  <a:ext cx="3333269" cy="1874964"/>
                </a:xfrm>
                <a:prstGeom prst="rect">
                  <a:avLst/>
                </a:prstGeom>
                <a:ln w="3175">
                  <a:solidFill>
                    <a:schemeClr val="tx1"/>
                  </a:solidFill>
                </a:ln>
              </p:spPr>
            </p:pic>
            <p:pic>
              <p:nvPicPr>
                <p:cNvPr id="10" name="Immagine 10">
                  <a:hlinkClick r:id="rId15"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896150" y="4622426"/>
                  <a:ext cx="3333269" cy="1874964"/>
                </a:xfrm>
                <a:prstGeom prst="rect">
                  <a:avLst/>
                </a:prstGeom>
                <a:ln w="3175">
                  <a:solidFill>
                    <a:schemeClr val="tx1"/>
                  </a:solidFill>
                </a:ln>
              </p:spPr>
            </p:pic>
          </p:grpSp>
        </mc:Fallback>
      </mc:AlternateContent>
    </p:spTree>
    <p:extLst>
      <p:ext uri="{BB962C8B-B14F-4D97-AF65-F5344CB8AC3E}">
        <p14:creationId xmlns:p14="http://schemas.microsoft.com/office/powerpoint/2010/main" val="3998169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200CA9AE-871A-49F1-8C86-BB0B030CCFF7}"/>
              </a:ext>
            </a:extLst>
          </p:cNvPr>
          <p:cNvSpPr/>
          <p:nvPr/>
        </p:nvSpPr>
        <p:spPr>
          <a:xfrm>
            <a:off x="0" y="0"/>
            <a:ext cx="4322465" cy="461665"/>
          </a:xfrm>
          <a:prstGeom prst="rect">
            <a:avLst/>
          </a:prstGeom>
        </p:spPr>
        <p:txBody>
          <a:bodyPr wrap="none">
            <a:spAutoFit/>
          </a:bodyPr>
          <a:lstStyle/>
          <a:p>
            <a:pPr algn="ctr">
              <a:spcAft>
                <a:spcPts val="0"/>
              </a:spcAft>
            </a:pPr>
            <a:r>
              <a:rPr lang="en-US" sz="2400" b="1" dirty="0">
                <a:latin typeface="Perpetua" panose="02020502060401020303" pitchFamily="18" charset="0"/>
                <a:ea typeface="Arial" panose="020B0604020202020204" pitchFamily="34" charset="0"/>
              </a:rPr>
              <a:t>Failure and degradation: results</a:t>
            </a:r>
          </a:p>
        </p:txBody>
      </p:sp>
      <p:sp>
        <p:nvSpPr>
          <p:cNvPr id="7" name="CasellaDiTesto 6">
            <a:extLst>
              <a:ext uri="{FF2B5EF4-FFF2-40B4-BE49-F238E27FC236}">
                <a16:creationId xmlns:a16="http://schemas.microsoft.com/office/drawing/2014/main" id="{34F588D9-A448-BB8C-D9DB-B5EEB819D130}"/>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graphicFrame>
        <p:nvGraphicFramePr>
          <p:cNvPr id="13" name="Tabella 12">
            <a:extLst>
              <a:ext uri="{FF2B5EF4-FFF2-40B4-BE49-F238E27FC236}">
                <a16:creationId xmlns:a16="http://schemas.microsoft.com/office/drawing/2014/main" id="{23B9BFB0-8C97-4390-512A-73DA7CC21E13}"/>
              </a:ext>
            </a:extLst>
          </p:cNvPr>
          <p:cNvGraphicFramePr>
            <a:graphicFrameLocks noGrp="1"/>
          </p:cNvGraphicFramePr>
          <p:nvPr>
            <p:extLst>
              <p:ext uri="{D42A27DB-BD31-4B8C-83A1-F6EECF244321}">
                <p14:modId xmlns:p14="http://schemas.microsoft.com/office/powerpoint/2010/main" val="1066815261"/>
              </p:ext>
            </p:extLst>
          </p:nvPr>
        </p:nvGraphicFramePr>
        <p:xfrm>
          <a:off x="697179" y="387908"/>
          <a:ext cx="10434478" cy="2926080"/>
        </p:xfrm>
        <a:graphic>
          <a:graphicData uri="http://schemas.openxmlformats.org/drawingml/2006/table">
            <a:tbl>
              <a:tblPr firstRow="1" firstCol="1" bandRow="1">
                <a:tableStyleId>{74C1A8A3-306A-4EB7-A6B1-4F7E0EB9C5D6}</a:tableStyleId>
              </a:tblPr>
              <a:tblGrid>
                <a:gridCol w="1047632">
                  <a:extLst>
                    <a:ext uri="{9D8B030D-6E8A-4147-A177-3AD203B41FA5}">
                      <a16:colId xmlns:a16="http://schemas.microsoft.com/office/drawing/2014/main" val="3179997788"/>
                    </a:ext>
                  </a:extLst>
                </a:gridCol>
                <a:gridCol w="2487803">
                  <a:extLst>
                    <a:ext uri="{9D8B030D-6E8A-4147-A177-3AD203B41FA5}">
                      <a16:colId xmlns:a16="http://schemas.microsoft.com/office/drawing/2014/main" val="655342901"/>
                    </a:ext>
                  </a:extLst>
                </a:gridCol>
                <a:gridCol w="1105690">
                  <a:extLst>
                    <a:ext uri="{9D8B030D-6E8A-4147-A177-3AD203B41FA5}">
                      <a16:colId xmlns:a16="http://schemas.microsoft.com/office/drawing/2014/main" val="3154000847"/>
                    </a:ext>
                  </a:extLst>
                </a:gridCol>
                <a:gridCol w="2464767">
                  <a:extLst>
                    <a:ext uri="{9D8B030D-6E8A-4147-A177-3AD203B41FA5}">
                      <a16:colId xmlns:a16="http://schemas.microsoft.com/office/drawing/2014/main" val="2044081843"/>
                    </a:ext>
                  </a:extLst>
                </a:gridCol>
                <a:gridCol w="1151760">
                  <a:extLst>
                    <a:ext uri="{9D8B030D-6E8A-4147-A177-3AD203B41FA5}">
                      <a16:colId xmlns:a16="http://schemas.microsoft.com/office/drawing/2014/main" val="44367546"/>
                    </a:ext>
                  </a:extLst>
                </a:gridCol>
                <a:gridCol w="2176826">
                  <a:extLst>
                    <a:ext uri="{9D8B030D-6E8A-4147-A177-3AD203B41FA5}">
                      <a16:colId xmlns:a16="http://schemas.microsoft.com/office/drawing/2014/main" val="3917569501"/>
                    </a:ext>
                  </a:extLst>
                </a:gridCol>
              </a:tblGrid>
              <a:tr h="414206">
                <a:tc>
                  <a:txBody>
                    <a:bodyPr/>
                    <a:lstStyle/>
                    <a:p>
                      <a:pPr indent="0" algn="ctr">
                        <a:spcAft>
                          <a:spcPts val="0"/>
                        </a:spcAft>
                      </a:pPr>
                      <a:r>
                        <a:rPr lang="en-US" sz="1600" dirty="0">
                          <a:solidFill>
                            <a:schemeClr val="tx1"/>
                          </a:solidFill>
                          <a:effectLst/>
                          <a:latin typeface="Perpetua" panose="02020502060401020303" pitchFamily="18" charset="0"/>
                        </a:rPr>
                        <a:t>ID</a:t>
                      </a:r>
                      <a:endParaRPr lang="it-IT" sz="1600" dirty="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solidFill>
                            <a:schemeClr val="tx1"/>
                          </a:solidFill>
                          <a:effectLst/>
                          <a:latin typeface="Perpetua" panose="02020502060401020303" pitchFamily="18" charset="0"/>
                        </a:rPr>
                        <a:t>Intercooler (I) </a:t>
                      </a:r>
                      <a:endParaRPr lang="it-IT" sz="1600" dirty="0">
                        <a:solidFill>
                          <a:schemeClr val="tx1"/>
                        </a:solidFill>
                        <a:effectLst/>
                        <a:latin typeface="Perpetua" panose="02020502060401020303" pitchFamily="18" charset="0"/>
                      </a:endParaRPr>
                    </a:p>
                    <a:p>
                      <a:pPr indent="0" algn="ctr">
                        <a:spcAft>
                          <a:spcPts val="0"/>
                        </a:spcAft>
                      </a:pPr>
                      <a:r>
                        <a:rPr lang="en-US" sz="1600" dirty="0">
                          <a:solidFill>
                            <a:schemeClr val="tx1"/>
                          </a:solidFill>
                          <a:effectLst/>
                          <a:latin typeface="Perpetua" panose="02020502060401020303" pitchFamily="18" charset="0"/>
                        </a:rPr>
                        <a:t>and Compressor (C)</a:t>
                      </a:r>
                      <a:endParaRPr lang="it-IT" sz="1600" dirty="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dirty="0">
                          <a:solidFill>
                            <a:schemeClr val="tx1"/>
                          </a:solidFill>
                          <a:effectLst/>
                          <a:latin typeface="Perpetua" panose="02020502060401020303" pitchFamily="18" charset="0"/>
                        </a:rPr>
                        <a:t>ID</a:t>
                      </a:r>
                      <a:endParaRPr lang="it-IT" sz="1600" dirty="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solidFill>
                            <a:schemeClr val="tx1"/>
                          </a:solidFill>
                          <a:effectLst/>
                          <a:latin typeface="Perpetua" panose="02020502060401020303" pitchFamily="18" charset="0"/>
                        </a:rPr>
                        <a:t>Turbine (T) </a:t>
                      </a:r>
                      <a:endParaRPr lang="it-IT" sz="1600" dirty="0">
                        <a:solidFill>
                          <a:schemeClr val="tx1"/>
                        </a:solidFill>
                        <a:effectLst/>
                        <a:latin typeface="Perpetua" panose="02020502060401020303" pitchFamily="18" charset="0"/>
                      </a:endParaRPr>
                    </a:p>
                    <a:p>
                      <a:pPr indent="0" algn="ctr">
                        <a:spcAft>
                          <a:spcPts val="0"/>
                        </a:spcAft>
                      </a:pPr>
                      <a:r>
                        <a:rPr lang="en-US" sz="1600" dirty="0">
                          <a:solidFill>
                            <a:schemeClr val="tx1"/>
                          </a:solidFill>
                          <a:effectLst/>
                          <a:latin typeface="Perpetua" panose="02020502060401020303" pitchFamily="18" charset="0"/>
                        </a:rPr>
                        <a:t>and exhaust duct (D)</a:t>
                      </a:r>
                      <a:endParaRPr lang="it-IT" sz="1600" dirty="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dirty="0">
                          <a:solidFill>
                            <a:schemeClr val="tx1"/>
                          </a:solidFill>
                          <a:effectLst/>
                          <a:latin typeface="Perpetua" panose="02020502060401020303" pitchFamily="18" charset="0"/>
                        </a:rPr>
                        <a:t>ID</a:t>
                      </a:r>
                      <a:endParaRPr lang="it-IT" sz="1600" dirty="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solidFill>
                            <a:schemeClr val="tx1"/>
                          </a:solidFill>
                          <a:effectLst/>
                          <a:latin typeface="Perpetua" panose="02020502060401020303" pitchFamily="18" charset="0"/>
                        </a:rPr>
                        <a:t>Cylinder</a:t>
                      </a:r>
                      <a:endParaRPr lang="it-IT" sz="1600" dirty="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6300167"/>
                  </a:ext>
                </a:extLst>
              </a:tr>
              <a:tr h="232991">
                <a:tc>
                  <a:txBody>
                    <a:bodyPr/>
                    <a:lstStyle/>
                    <a:p>
                      <a:pPr indent="0" algn="ctr">
                        <a:spcAft>
                          <a:spcPts val="0"/>
                        </a:spcAft>
                      </a:pPr>
                      <a:r>
                        <a:rPr lang="en-US" sz="1600" dirty="0">
                          <a:solidFill>
                            <a:schemeClr val="tx1"/>
                          </a:solidFill>
                          <a:effectLst/>
                          <a:latin typeface="Perpetua" panose="02020502060401020303" pitchFamily="18" charset="0"/>
                        </a:rPr>
                        <a:t>1</a:t>
                      </a:r>
                      <a:endParaRPr lang="it-IT" sz="1600" dirty="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Outlet temperature (I)</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b="1" kern="1200" dirty="0">
                          <a:solidFill>
                            <a:schemeClr val="tx1"/>
                          </a:solidFill>
                          <a:effectLst/>
                          <a:latin typeface="Perpetua" panose="02020502060401020303" pitchFamily="18" charset="0"/>
                          <a:ea typeface="+mn-ea"/>
                          <a:cs typeface="+mn-cs"/>
                        </a:rPr>
                        <a:t>11</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Turbine efficiency (T)</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spcAft>
                          <a:spcPts val="0"/>
                        </a:spcAft>
                      </a:pPr>
                      <a:r>
                        <a:rPr lang="en-US" sz="1600" b="1" kern="1200" dirty="0">
                          <a:solidFill>
                            <a:schemeClr val="tx1"/>
                          </a:solidFill>
                          <a:effectLst/>
                          <a:latin typeface="Perpetua" panose="02020502060401020303" pitchFamily="18" charset="0"/>
                          <a:ea typeface="+mn-ea"/>
                          <a:cs typeface="+mn-cs"/>
                        </a:rPr>
                        <a:t>19</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err="1">
                          <a:effectLst/>
                          <a:latin typeface="Perpetua" panose="02020502060401020303" pitchFamily="18" charset="0"/>
                        </a:rPr>
                        <a:t>i.m.e.p</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8665926"/>
                  </a:ext>
                </a:extLst>
              </a:tr>
              <a:tr h="232991">
                <a:tc>
                  <a:txBody>
                    <a:bodyPr/>
                    <a:lstStyle/>
                    <a:p>
                      <a:pPr indent="0" algn="ctr">
                        <a:spcAft>
                          <a:spcPts val="0"/>
                        </a:spcAft>
                      </a:pPr>
                      <a:r>
                        <a:rPr lang="en-US" sz="1600">
                          <a:solidFill>
                            <a:schemeClr val="tx1"/>
                          </a:solidFill>
                          <a:effectLst/>
                          <a:latin typeface="Perpetua" panose="02020502060401020303" pitchFamily="18" charset="0"/>
                        </a:rPr>
                        <a:t>2</a:t>
                      </a:r>
                      <a:endParaRPr lang="it-IT" sz="160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Compressor efficiency (I)</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b="1" kern="1200" dirty="0">
                          <a:solidFill>
                            <a:schemeClr val="tx1"/>
                          </a:solidFill>
                          <a:effectLst/>
                          <a:latin typeface="Perpetua" panose="02020502060401020303" pitchFamily="18" charset="0"/>
                          <a:ea typeface="+mn-ea"/>
                          <a:cs typeface="+mn-cs"/>
                        </a:rPr>
                        <a:t>12</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Turbine Mass flow (T)</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spcAft>
                          <a:spcPts val="0"/>
                        </a:spcAft>
                      </a:pPr>
                      <a:r>
                        <a:rPr lang="en-US" sz="1600" b="1" kern="1200" dirty="0">
                          <a:solidFill>
                            <a:schemeClr val="tx1"/>
                          </a:solidFill>
                          <a:effectLst/>
                          <a:latin typeface="Perpetua" panose="02020502060401020303" pitchFamily="18" charset="0"/>
                          <a:ea typeface="+mn-ea"/>
                          <a:cs typeface="+mn-cs"/>
                        </a:rPr>
                        <a:t>20</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Outlet temperature</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1915090"/>
                  </a:ext>
                </a:extLst>
              </a:tr>
              <a:tr h="232991">
                <a:tc>
                  <a:txBody>
                    <a:bodyPr/>
                    <a:lstStyle/>
                    <a:p>
                      <a:pPr indent="0" algn="ctr">
                        <a:spcAft>
                          <a:spcPts val="0"/>
                        </a:spcAft>
                      </a:pPr>
                      <a:r>
                        <a:rPr lang="en-US" sz="1600">
                          <a:solidFill>
                            <a:schemeClr val="tx1"/>
                          </a:solidFill>
                          <a:effectLst/>
                          <a:latin typeface="Perpetua" panose="02020502060401020303" pitchFamily="18" charset="0"/>
                        </a:rPr>
                        <a:t>3</a:t>
                      </a:r>
                      <a:endParaRPr lang="it-IT" sz="160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Compressor torque (I)</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b="1" kern="1200" dirty="0">
                          <a:solidFill>
                            <a:schemeClr val="tx1"/>
                          </a:solidFill>
                          <a:effectLst/>
                          <a:latin typeface="Perpetua" panose="02020502060401020303" pitchFamily="18" charset="0"/>
                          <a:ea typeface="+mn-ea"/>
                          <a:cs typeface="+mn-cs"/>
                        </a:rPr>
                        <a:t>13</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Exhaust flow (T)</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spcAft>
                          <a:spcPts val="0"/>
                        </a:spcAft>
                      </a:pPr>
                      <a:r>
                        <a:rPr lang="en-US" sz="1600" b="1" kern="1200" dirty="0">
                          <a:solidFill>
                            <a:schemeClr val="tx1"/>
                          </a:solidFill>
                          <a:effectLst/>
                          <a:latin typeface="Perpetua" panose="02020502060401020303" pitchFamily="18" charset="0"/>
                          <a:ea typeface="+mn-ea"/>
                          <a:cs typeface="+mn-cs"/>
                        </a:rPr>
                        <a:t>21</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a:effectLst/>
                          <a:latin typeface="Perpetua" panose="02020502060401020303" pitchFamily="18" charset="0"/>
                        </a:rPr>
                        <a:t>Outlet pressure</a:t>
                      </a:r>
                      <a:endParaRPr lang="it-IT" sz="160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6386142"/>
                  </a:ext>
                </a:extLst>
              </a:tr>
              <a:tr h="232991">
                <a:tc>
                  <a:txBody>
                    <a:bodyPr/>
                    <a:lstStyle/>
                    <a:p>
                      <a:pPr indent="0" algn="ctr">
                        <a:spcAft>
                          <a:spcPts val="0"/>
                        </a:spcAft>
                      </a:pPr>
                      <a:r>
                        <a:rPr lang="en-US" sz="1600">
                          <a:solidFill>
                            <a:schemeClr val="tx1"/>
                          </a:solidFill>
                          <a:effectLst/>
                          <a:latin typeface="Perpetua" panose="02020502060401020303" pitchFamily="18" charset="0"/>
                        </a:rPr>
                        <a:t>4</a:t>
                      </a:r>
                      <a:endParaRPr lang="it-IT" sz="160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a:effectLst/>
                          <a:latin typeface="Perpetua" panose="02020502060401020303" pitchFamily="18" charset="0"/>
                        </a:rPr>
                        <a:t>Outlet pressure (C)</a:t>
                      </a:r>
                      <a:endParaRPr lang="it-IT" sz="160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b="1" kern="1200" dirty="0">
                          <a:solidFill>
                            <a:schemeClr val="tx1"/>
                          </a:solidFill>
                          <a:effectLst/>
                          <a:latin typeface="Perpetua" panose="02020502060401020303" pitchFamily="18" charset="0"/>
                          <a:ea typeface="+mn-ea"/>
                          <a:cs typeface="+mn-cs"/>
                        </a:rPr>
                        <a:t>14</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Epsilon (T)</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spcAft>
                          <a:spcPts val="0"/>
                        </a:spcAft>
                      </a:pPr>
                      <a:r>
                        <a:rPr lang="en-US" sz="1600" b="1" kern="1200" dirty="0">
                          <a:solidFill>
                            <a:schemeClr val="tx1"/>
                          </a:solidFill>
                          <a:effectLst/>
                          <a:latin typeface="Perpetua" panose="02020502060401020303" pitchFamily="18" charset="0"/>
                          <a:ea typeface="+mn-ea"/>
                          <a:cs typeface="+mn-cs"/>
                        </a:rPr>
                        <a:t>22</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a:effectLst/>
                          <a:latin typeface="Perpetua" panose="02020502060401020303" pitchFamily="18" charset="0"/>
                        </a:rPr>
                        <a:t>Exhaust mass flow</a:t>
                      </a:r>
                      <a:endParaRPr lang="it-IT" sz="160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1144804"/>
                  </a:ext>
                </a:extLst>
              </a:tr>
              <a:tr h="232991">
                <a:tc>
                  <a:txBody>
                    <a:bodyPr/>
                    <a:lstStyle/>
                    <a:p>
                      <a:pPr indent="0" algn="ctr">
                        <a:spcAft>
                          <a:spcPts val="0"/>
                        </a:spcAft>
                      </a:pPr>
                      <a:r>
                        <a:rPr lang="en-US" sz="1600">
                          <a:solidFill>
                            <a:schemeClr val="tx1"/>
                          </a:solidFill>
                          <a:effectLst/>
                          <a:latin typeface="Perpetua" panose="02020502060401020303" pitchFamily="18" charset="0"/>
                        </a:rPr>
                        <a:t>5</a:t>
                      </a:r>
                      <a:endParaRPr lang="it-IT" sz="160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Outlet temperature (C) </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b="1" kern="1200" dirty="0">
                          <a:solidFill>
                            <a:schemeClr val="tx1"/>
                          </a:solidFill>
                          <a:effectLst/>
                          <a:latin typeface="Perpetua" panose="02020502060401020303" pitchFamily="18" charset="0"/>
                          <a:ea typeface="+mn-ea"/>
                          <a:cs typeface="+mn-cs"/>
                        </a:rPr>
                        <a:t>15</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Turbine torque (T)</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spcAft>
                          <a:spcPts val="0"/>
                        </a:spcAft>
                      </a:pPr>
                      <a:r>
                        <a:rPr lang="en-US" sz="1600" b="1" kern="1200" dirty="0">
                          <a:solidFill>
                            <a:schemeClr val="tx1"/>
                          </a:solidFill>
                          <a:effectLst/>
                          <a:latin typeface="Perpetua" panose="02020502060401020303" pitchFamily="18" charset="0"/>
                          <a:ea typeface="+mn-ea"/>
                          <a:cs typeface="+mn-cs"/>
                        </a:rPr>
                        <a:t>23</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Air mass flow</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4968558"/>
                  </a:ext>
                </a:extLst>
              </a:tr>
              <a:tr h="232991">
                <a:tc>
                  <a:txBody>
                    <a:bodyPr/>
                    <a:lstStyle/>
                    <a:p>
                      <a:pPr indent="0" algn="ctr">
                        <a:spcAft>
                          <a:spcPts val="0"/>
                        </a:spcAft>
                      </a:pPr>
                      <a:r>
                        <a:rPr lang="en-US" sz="1600">
                          <a:solidFill>
                            <a:schemeClr val="tx1"/>
                          </a:solidFill>
                          <a:effectLst/>
                          <a:latin typeface="Perpetua" panose="02020502060401020303" pitchFamily="18" charset="0"/>
                        </a:rPr>
                        <a:t>6</a:t>
                      </a:r>
                      <a:endParaRPr lang="it-IT" sz="160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Mass flow (C)</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b="1" kern="1200">
                          <a:solidFill>
                            <a:schemeClr val="tx1"/>
                          </a:solidFill>
                          <a:effectLst/>
                          <a:latin typeface="Perpetua" panose="02020502060401020303" pitchFamily="18" charset="0"/>
                          <a:ea typeface="+mn-ea"/>
                          <a:cs typeface="+mn-cs"/>
                        </a:rPr>
                        <a:t>16</a:t>
                      </a:r>
                      <a:endParaRPr lang="it-IT" sz="1600" b="1" kern="120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Outlet pressure (T)</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spcAft>
                          <a:spcPts val="0"/>
                        </a:spcAft>
                      </a:pPr>
                      <a:r>
                        <a:rPr lang="en-US" sz="1600" b="1" kern="1200" dirty="0">
                          <a:solidFill>
                            <a:schemeClr val="tx1"/>
                          </a:solidFill>
                          <a:effectLst/>
                          <a:latin typeface="Perpetua" panose="02020502060401020303" pitchFamily="18" charset="0"/>
                          <a:ea typeface="+mn-ea"/>
                          <a:cs typeface="+mn-cs"/>
                        </a:rPr>
                        <a:t>24</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air/fuel ratio</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1707237"/>
                  </a:ext>
                </a:extLst>
              </a:tr>
              <a:tr h="232991">
                <a:tc>
                  <a:txBody>
                    <a:bodyPr/>
                    <a:lstStyle/>
                    <a:p>
                      <a:pPr indent="0" algn="ctr">
                        <a:spcAft>
                          <a:spcPts val="0"/>
                        </a:spcAft>
                      </a:pPr>
                      <a:r>
                        <a:rPr lang="en-US" sz="1600">
                          <a:solidFill>
                            <a:schemeClr val="tx1"/>
                          </a:solidFill>
                          <a:effectLst/>
                          <a:latin typeface="Perpetua" panose="02020502060401020303" pitchFamily="18" charset="0"/>
                        </a:rPr>
                        <a:t>7</a:t>
                      </a:r>
                      <a:endParaRPr lang="it-IT" sz="160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rpm (C)</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b="1" kern="1200" dirty="0">
                          <a:solidFill>
                            <a:schemeClr val="tx1"/>
                          </a:solidFill>
                          <a:effectLst/>
                          <a:latin typeface="Perpetua" panose="02020502060401020303" pitchFamily="18" charset="0"/>
                          <a:ea typeface="+mn-ea"/>
                          <a:cs typeface="+mn-cs"/>
                        </a:rPr>
                        <a:t>17</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Outlet temperature (T)</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spcAft>
                          <a:spcPts val="0"/>
                        </a:spcAft>
                      </a:pPr>
                      <a:r>
                        <a:rPr lang="en-US" sz="1600" b="1" kern="1200" dirty="0">
                          <a:solidFill>
                            <a:schemeClr val="tx1"/>
                          </a:solidFill>
                          <a:effectLst/>
                          <a:latin typeface="Perpetua" panose="02020502060401020303" pitchFamily="18" charset="0"/>
                          <a:ea typeface="+mn-ea"/>
                          <a:cs typeface="+mn-cs"/>
                        </a:rPr>
                        <a:t>25</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err="1">
                          <a:effectLst/>
                          <a:latin typeface="Perpetua" panose="02020502060401020303" pitchFamily="18" charset="0"/>
                        </a:rPr>
                        <a:t>m.e.p</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6430803"/>
                  </a:ext>
                </a:extLst>
              </a:tr>
              <a:tr h="232991">
                <a:tc>
                  <a:txBody>
                    <a:bodyPr/>
                    <a:lstStyle/>
                    <a:p>
                      <a:pPr indent="0" algn="ctr">
                        <a:spcAft>
                          <a:spcPts val="0"/>
                        </a:spcAft>
                      </a:pPr>
                      <a:r>
                        <a:rPr lang="en-US" sz="1600">
                          <a:solidFill>
                            <a:schemeClr val="tx1"/>
                          </a:solidFill>
                          <a:effectLst/>
                          <a:latin typeface="Perpetua" panose="02020502060401020303" pitchFamily="18" charset="0"/>
                        </a:rPr>
                        <a:t>8</a:t>
                      </a:r>
                      <a:endParaRPr lang="it-IT" sz="160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beta (C)</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b="1" kern="1200" dirty="0">
                          <a:solidFill>
                            <a:schemeClr val="tx1"/>
                          </a:solidFill>
                          <a:effectLst/>
                          <a:latin typeface="Perpetua" panose="02020502060401020303" pitchFamily="18" charset="0"/>
                          <a:ea typeface="+mn-ea"/>
                          <a:cs typeface="+mn-cs"/>
                        </a:rPr>
                        <a:t>18</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rpm (T)</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spcAft>
                          <a:spcPts val="0"/>
                        </a:spcAft>
                      </a:pPr>
                      <a:r>
                        <a:rPr lang="en-US" sz="1600" b="1" kern="1200" dirty="0">
                          <a:solidFill>
                            <a:schemeClr val="tx1"/>
                          </a:solidFill>
                          <a:effectLst/>
                          <a:latin typeface="Perpetua" panose="02020502060401020303" pitchFamily="18" charset="0"/>
                          <a:ea typeface="+mn-ea"/>
                          <a:cs typeface="+mn-cs"/>
                        </a:rPr>
                        <a:t>26</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Power</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4142755"/>
                  </a:ext>
                </a:extLst>
              </a:tr>
              <a:tr h="232991">
                <a:tc>
                  <a:txBody>
                    <a:bodyPr/>
                    <a:lstStyle/>
                    <a:p>
                      <a:pPr indent="0" algn="ctr">
                        <a:spcAft>
                          <a:spcPts val="0"/>
                        </a:spcAft>
                      </a:pPr>
                      <a:r>
                        <a:rPr lang="en-US" sz="1600">
                          <a:solidFill>
                            <a:schemeClr val="tx1"/>
                          </a:solidFill>
                          <a:effectLst/>
                          <a:latin typeface="Perpetua" panose="02020502060401020303" pitchFamily="18" charset="0"/>
                        </a:rPr>
                        <a:t> </a:t>
                      </a:r>
                      <a:endParaRPr lang="it-IT" sz="160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 </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b="1" kern="1200" dirty="0">
                          <a:solidFill>
                            <a:schemeClr val="tx1"/>
                          </a:solidFill>
                          <a:effectLst/>
                          <a:latin typeface="Perpetua" panose="02020502060401020303" pitchFamily="18" charset="0"/>
                          <a:ea typeface="+mn-ea"/>
                          <a:cs typeface="+mn-cs"/>
                        </a:rPr>
                        <a:t>9</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Outlet pressure (D)</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spcAft>
                          <a:spcPts val="0"/>
                        </a:spcAft>
                      </a:pPr>
                      <a:r>
                        <a:rPr lang="en-US" sz="1600" b="1" kern="1200" dirty="0">
                          <a:solidFill>
                            <a:schemeClr val="tx1"/>
                          </a:solidFill>
                          <a:effectLst/>
                          <a:latin typeface="Perpetua" panose="02020502060401020303" pitchFamily="18" charset="0"/>
                          <a:ea typeface="+mn-ea"/>
                          <a:cs typeface="+mn-cs"/>
                        </a:rPr>
                        <a:t>27</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Consumption</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7790147"/>
                  </a:ext>
                </a:extLst>
              </a:tr>
              <a:tr h="232991">
                <a:tc>
                  <a:txBody>
                    <a:bodyPr/>
                    <a:lstStyle/>
                    <a:p>
                      <a:pPr indent="0" algn="ctr">
                        <a:spcAft>
                          <a:spcPts val="0"/>
                        </a:spcAft>
                      </a:pPr>
                      <a:r>
                        <a:rPr lang="en-US" sz="1600" dirty="0">
                          <a:solidFill>
                            <a:schemeClr val="tx1"/>
                          </a:solidFill>
                          <a:effectLst/>
                          <a:latin typeface="Perpetua" panose="02020502060401020303" pitchFamily="18" charset="0"/>
                        </a:rPr>
                        <a:t> </a:t>
                      </a:r>
                      <a:endParaRPr lang="it-IT" sz="1600" dirty="0">
                        <a:solidFill>
                          <a:schemeClr val="tx1"/>
                        </a:solidFill>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 </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spcAft>
                          <a:spcPts val="0"/>
                        </a:spcAft>
                      </a:pPr>
                      <a:r>
                        <a:rPr lang="en-US" sz="1600" b="1" kern="1200" dirty="0">
                          <a:solidFill>
                            <a:schemeClr val="tx1"/>
                          </a:solidFill>
                          <a:effectLst/>
                          <a:latin typeface="Perpetua" panose="02020502060401020303" pitchFamily="18" charset="0"/>
                          <a:ea typeface="+mn-ea"/>
                          <a:cs typeface="+mn-cs"/>
                        </a:rPr>
                        <a:t>10</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Outlet temperature (D)</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spcAft>
                          <a:spcPts val="0"/>
                        </a:spcAft>
                      </a:pPr>
                      <a:r>
                        <a:rPr lang="en-US" sz="1600" b="1" kern="1200" dirty="0">
                          <a:solidFill>
                            <a:schemeClr val="tx1"/>
                          </a:solidFill>
                          <a:effectLst/>
                          <a:latin typeface="Perpetua" panose="02020502060401020303" pitchFamily="18" charset="0"/>
                          <a:ea typeface="+mn-ea"/>
                          <a:cs typeface="+mn-cs"/>
                        </a:rPr>
                        <a:t>28</a:t>
                      </a:r>
                      <a:endParaRPr lang="it-IT" sz="1600" b="1" kern="1200" dirty="0">
                        <a:solidFill>
                          <a:schemeClr val="tx1"/>
                        </a:solidFill>
                        <a:effectLst/>
                        <a:latin typeface="Perpetua" panose="02020502060401020303" pitchFamily="18" charset="0"/>
                        <a:ea typeface="+mn-ea"/>
                        <a:cs typeface="+mn-cs"/>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indent="0" algn="ctr">
                        <a:spcAft>
                          <a:spcPts val="0"/>
                        </a:spcAft>
                      </a:pPr>
                      <a:r>
                        <a:rPr lang="en-US" sz="1600" dirty="0">
                          <a:effectLst/>
                          <a:latin typeface="Perpetua" panose="02020502060401020303" pitchFamily="18" charset="0"/>
                        </a:rPr>
                        <a:t>Engine torque</a:t>
                      </a:r>
                      <a:endParaRPr lang="it-IT" sz="1600" dirty="0">
                        <a:effectLst/>
                        <a:latin typeface="Perpetua" panose="02020502060401020303" pitchFamily="18" charset="0"/>
                        <a:ea typeface="MS Mincho" panose="02020609040205080304" pitchFamily="49" charset="-128"/>
                      </a:endParaRPr>
                    </a:p>
                  </a:txBody>
                  <a:tcPr marL="30333" marR="30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6925041"/>
                  </a:ext>
                </a:extLst>
              </a:tr>
            </a:tbl>
          </a:graphicData>
        </a:graphic>
      </p:graphicFrame>
      <p:graphicFrame>
        <p:nvGraphicFramePr>
          <p:cNvPr id="14" name="Grafico 13">
            <a:extLst>
              <a:ext uri="{FF2B5EF4-FFF2-40B4-BE49-F238E27FC236}">
                <a16:creationId xmlns:a16="http://schemas.microsoft.com/office/drawing/2014/main" id="{186E2603-58E8-E0C7-E9DE-25E63D81C214}"/>
              </a:ext>
            </a:extLst>
          </p:cNvPr>
          <p:cNvGraphicFramePr/>
          <p:nvPr>
            <p:extLst>
              <p:ext uri="{D42A27DB-BD31-4B8C-83A1-F6EECF244321}">
                <p14:modId xmlns:p14="http://schemas.microsoft.com/office/powerpoint/2010/main" val="3127329444"/>
              </p:ext>
            </p:extLst>
          </p:nvPr>
        </p:nvGraphicFramePr>
        <p:xfrm>
          <a:off x="697179" y="3701896"/>
          <a:ext cx="10434478" cy="3021634"/>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7">
            <a:extLst>
              <a:ext uri="{FF2B5EF4-FFF2-40B4-BE49-F238E27FC236}">
                <a16:creationId xmlns:a16="http://schemas.microsoft.com/office/drawing/2014/main" id="{8479F154-DC7C-0E77-D413-F54C00587361}"/>
              </a:ext>
            </a:extLst>
          </p:cNvPr>
          <p:cNvSpPr txBox="1"/>
          <p:nvPr/>
        </p:nvSpPr>
        <p:spPr>
          <a:xfrm>
            <a:off x="0" y="3335785"/>
            <a:ext cx="3044413" cy="461665"/>
          </a:xfrm>
          <a:prstGeom prst="rect">
            <a:avLst/>
          </a:prstGeom>
          <a:noFill/>
        </p:spPr>
        <p:txBody>
          <a:bodyPr wrap="square">
            <a:spAutoFit/>
          </a:bodyPr>
          <a:lstStyle/>
          <a:p>
            <a:pPr algn="ctr"/>
            <a:r>
              <a:rPr lang="en-US" sz="2400" b="1" dirty="0">
                <a:latin typeface="Perpetua" panose="02020502060401020303" pitchFamily="18" charset="0"/>
                <a:ea typeface="Arial" panose="020B0604020202020204" pitchFamily="34" charset="0"/>
              </a:rPr>
              <a:t>Air filter degradation </a:t>
            </a:r>
            <a:endParaRPr lang="it-IT" sz="2400" b="1" dirty="0">
              <a:latin typeface="Perpetua" panose="02020502060401020303" pitchFamily="18" charset="0"/>
              <a:ea typeface="Arial" panose="020B0604020202020204" pitchFamily="34" charset="0"/>
            </a:endParaRPr>
          </a:p>
        </p:txBody>
      </p:sp>
      <p:sp>
        <p:nvSpPr>
          <p:cNvPr id="2" name="Ovale 1"/>
          <p:cNvSpPr/>
          <p:nvPr/>
        </p:nvSpPr>
        <p:spPr>
          <a:xfrm>
            <a:off x="7058346" y="4017196"/>
            <a:ext cx="400692" cy="9863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e 2"/>
          <p:cNvSpPr/>
          <p:nvPr/>
        </p:nvSpPr>
        <p:spPr>
          <a:xfrm>
            <a:off x="8578922" y="5435030"/>
            <a:ext cx="1150705" cy="9452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ttangolo 3"/>
          <p:cNvSpPr/>
          <p:nvPr/>
        </p:nvSpPr>
        <p:spPr>
          <a:xfrm>
            <a:off x="8116584" y="1623317"/>
            <a:ext cx="2763749" cy="6780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4532543" y="2301411"/>
            <a:ext cx="3152527" cy="297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728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8" grpId="0"/>
      <p:bldP spid="2" grpId="0" animBg="1"/>
      <p:bldP spid="3" grpId="0" animBg="1"/>
      <p:bldP spid="4"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9458FB54-ADD8-4269-9C2D-FADDF18792E8}"/>
              </a:ext>
            </a:extLst>
          </p:cNvPr>
          <p:cNvGraphicFramePr>
            <a:graphicFrameLocks/>
          </p:cNvGraphicFramePr>
          <p:nvPr>
            <p:extLst>
              <p:ext uri="{D42A27DB-BD31-4B8C-83A1-F6EECF244321}">
                <p14:modId xmlns:p14="http://schemas.microsoft.com/office/powerpoint/2010/main" val="2349052344"/>
              </p:ext>
            </p:extLst>
          </p:nvPr>
        </p:nvGraphicFramePr>
        <p:xfrm>
          <a:off x="110266" y="0"/>
          <a:ext cx="10849983" cy="2194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a:extLst>
              <a:ext uri="{FF2B5EF4-FFF2-40B4-BE49-F238E27FC236}">
                <a16:creationId xmlns:a16="http://schemas.microsoft.com/office/drawing/2014/main" id="{5E646BF1-461F-4DCE-B0F4-6A8DB89E0FC4}"/>
              </a:ext>
            </a:extLst>
          </p:cNvPr>
          <p:cNvGraphicFramePr>
            <a:graphicFrameLocks/>
          </p:cNvGraphicFramePr>
          <p:nvPr>
            <p:extLst>
              <p:ext uri="{D42A27DB-BD31-4B8C-83A1-F6EECF244321}">
                <p14:modId xmlns:p14="http://schemas.microsoft.com/office/powerpoint/2010/main" val="724800414"/>
              </p:ext>
            </p:extLst>
          </p:nvPr>
        </p:nvGraphicFramePr>
        <p:xfrm>
          <a:off x="110266" y="4132722"/>
          <a:ext cx="10849984" cy="27252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co 8">
            <a:extLst>
              <a:ext uri="{FF2B5EF4-FFF2-40B4-BE49-F238E27FC236}">
                <a16:creationId xmlns:a16="http://schemas.microsoft.com/office/drawing/2014/main" id="{7830174E-1ADC-4B25-9E3C-7510587E574F}"/>
              </a:ext>
            </a:extLst>
          </p:cNvPr>
          <p:cNvGraphicFramePr>
            <a:graphicFrameLocks/>
          </p:cNvGraphicFramePr>
          <p:nvPr>
            <p:extLst>
              <p:ext uri="{D42A27DB-BD31-4B8C-83A1-F6EECF244321}">
                <p14:modId xmlns:p14="http://schemas.microsoft.com/office/powerpoint/2010/main" val="2020635192"/>
              </p:ext>
            </p:extLst>
          </p:nvPr>
        </p:nvGraphicFramePr>
        <p:xfrm>
          <a:off x="110265" y="2099535"/>
          <a:ext cx="10849987" cy="2033185"/>
        </p:xfrm>
        <a:graphic>
          <a:graphicData uri="http://schemas.openxmlformats.org/drawingml/2006/chart">
            <c:chart xmlns:c="http://schemas.openxmlformats.org/drawingml/2006/chart" xmlns:r="http://schemas.openxmlformats.org/officeDocument/2006/relationships" r:id="rId4"/>
          </a:graphicData>
        </a:graphic>
      </p:graphicFrame>
      <p:sp>
        <p:nvSpPr>
          <p:cNvPr id="10" name="CasellaDiTesto 9"/>
          <p:cNvSpPr txBox="1"/>
          <p:nvPr/>
        </p:nvSpPr>
        <p:spPr>
          <a:xfrm>
            <a:off x="11070515" y="0"/>
            <a:ext cx="1011219" cy="338554"/>
          </a:xfrm>
          <a:prstGeom prst="rect">
            <a:avLst/>
          </a:prstGeom>
          <a:noFill/>
        </p:spPr>
        <p:txBody>
          <a:bodyPr wrap="square" rtlCol="0">
            <a:spAutoFit/>
          </a:bodyPr>
          <a:lstStyle/>
          <a:p>
            <a:r>
              <a:rPr lang="en-GB" sz="1600" b="1" dirty="0">
                <a:latin typeface="Perpetua" panose="02020502060401020303" pitchFamily="18" charset="0"/>
              </a:rPr>
              <a:t>Pressure</a:t>
            </a:r>
            <a:endParaRPr lang="en-GB" b="1" dirty="0">
              <a:latin typeface="Perpetua" panose="02020502060401020303" pitchFamily="18" charset="0"/>
            </a:endParaRPr>
          </a:p>
        </p:txBody>
      </p:sp>
      <p:sp>
        <p:nvSpPr>
          <p:cNvPr id="11" name="CasellaDiTesto 10"/>
          <p:cNvSpPr txBox="1"/>
          <p:nvPr/>
        </p:nvSpPr>
        <p:spPr>
          <a:xfrm>
            <a:off x="10960249" y="2099535"/>
            <a:ext cx="1342017" cy="338554"/>
          </a:xfrm>
          <a:prstGeom prst="rect">
            <a:avLst/>
          </a:prstGeom>
          <a:noFill/>
        </p:spPr>
        <p:txBody>
          <a:bodyPr wrap="square" rtlCol="0">
            <a:spAutoFit/>
          </a:bodyPr>
          <a:lstStyle/>
          <a:p>
            <a:r>
              <a:rPr lang="en-GB" sz="1600" b="1" dirty="0">
                <a:latin typeface="Perpetua" panose="02020502060401020303" pitchFamily="18" charset="0"/>
              </a:rPr>
              <a:t>Temperature</a:t>
            </a:r>
          </a:p>
        </p:txBody>
      </p:sp>
      <p:sp>
        <p:nvSpPr>
          <p:cNvPr id="12" name="CasellaDiTesto 11"/>
          <p:cNvSpPr txBox="1"/>
          <p:nvPr/>
        </p:nvSpPr>
        <p:spPr>
          <a:xfrm>
            <a:off x="10960252" y="4132721"/>
            <a:ext cx="1231748" cy="338554"/>
          </a:xfrm>
          <a:prstGeom prst="rect">
            <a:avLst/>
          </a:prstGeom>
          <a:noFill/>
        </p:spPr>
        <p:txBody>
          <a:bodyPr wrap="square" rtlCol="0">
            <a:spAutoFit/>
          </a:bodyPr>
          <a:lstStyle/>
          <a:p>
            <a:r>
              <a:rPr lang="en-GB" sz="1600" b="1" dirty="0">
                <a:latin typeface="Perpetua" panose="02020502060401020303" pitchFamily="18" charset="0"/>
              </a:rPr>
              <a:t>Mass flow</a:t>
            </a:r>
          </a:p>
        </p:txBody>
      </p:sp>
      <p:cxnSp>
        <p:nvCxnSpPr>
          <p:cNvPr id="14" name="Connettore 1 13"/>
          <p:cNvCxnSpPr/>
          <p:nvPr/>
        </p:nvCxnSpPr>
        <p:spPr>
          <a:xfrm>
            <a:off x="0" y="2099535"/>
            <a:ext cx="121920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0" y="4132722"/>
            <a:ext cx="12192000" cy="0"/>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Elemento grafico 3" descr="Freccia: diritta contorno">
            <a:extLst>
              <a:ext uri="{FF2B5EF4-FFF2-40B4-BE49-F238E27FC236}">
                <a16:creationId xmlns:a16="http://schemas.microsoft.com/office/drawing/2014/main" id="{F78E5F49-184F-7454-5CC1-590D0C3B249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60249" y="5495361"/>
            <a:ext cx="914400" cy="914400"/>
          </a:xfrm>
          <a:prstGeom prst="rect">
            <a:avLst/>
          </a:prstGeom>
        </p:spPr>
      </p:pic>
      <p:sp>
        <p:nvSpPr>
          <p:cNvPr id="2" name="Rettangolo 1"/>
          <p:cNvSpPr/>
          <p:nvPr/>
        </p:nvSpPr>
        <p:spPr>
          <a:xfrm>
            <a:off x="4787756" y="5619964"/>
            <a:ext cx="883579" cy="78979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81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FFFF"/>
                </a:solidFill>
                <a:latin typeface="Perpetua" panose="02020502060401020303" pitchFamily="18" charset="0"/>
                <a:ea typeface="+mj-ea"/>
                <a:cs typeface="+mj-cs"/>
              </a:rPr>
              <a:t>Parameter estimation</a:t>
            </a:r>
            <a:endParaRPr lang="en-US" sz="4000" b="1" kern="1200" dirty="0">
              <a:solidFill>
                <a:srgbClr val="FFFFFF"/>
              </a:solidFill>
              <a:effectLst/>
              <a:latin typeface="Perpetua" panose="02020502060401020303" pitchFamily="18" charset="0"/>
              <a:ea typeface="+mj-ea"/>
              <a:cs typeface="+mj-cs"/>
            </a:endParaRPr>
          </a:p>
        </p:txBody>
      </p:sp>
      <p:pic>
        <p:nvPicPr>
          <p:cNvPr id="4" name="Immagine 3"/>
          <p:cNvPicPr>
            <a:picLocks noChangeAspect="1"/>
          </p:cNvPicPr>
          <p:nvPr/>
        </p:nvPicPr>
        <p:blipFill rotWithShape="1">
          <a:blip r:embed="rId2"/>
          <a:srcRect t="10623"/>
          <a:stretch/>
        </p:blipFill>
        <p:spPr>
          <a:xfrm>
            <a:off x="3680569" y="3023857"/>
            <a:ext cx="4830861" cy="1575958"/>
          </a:xfrm>
          <a:prstGeom prst="rect">
            <a:avLst/>
          </a:prstGeom>
        </p:spPr>
      </p:pic>
    </p:spTree>
    <p:extLst>
      <p:ext uri="{BB962C8B-B14F-4D97-AF65-F5344CB8AC3E}">
        <p14:creationId xmlns:p14="http://schemas.microsoft.com/office/powerpoint/2010/main" val="163425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0" y="816357"/>
            <a:ext cx="12192000" cy="242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a:latin typeface="Perpetua" panose="02020502060401020303" pitchFamily="18" charset="0"/>
              </a:rPr>
              <a:t>The toolbox solves the problem of optimization of the error between the measured variable and the simulated variable by finding the solution of the optimal combination of the degradation coefficients. </a:t>
            </a:r>
            <a:endParaRPr lang="it-IT" sz="2000" dirty="0">
              <a:latin typeface="Perpetua" panose="02020502060401020303" pitchFamily="18" charset="0"/>
            </a:endParaRPr>
          </a:p>
          <a:p>
            <a:r>
              <a:rPr lang="en-US" sz="2000" dirty="0">
                <a:latin typeface="Perpetua" panose="02020502060401020303" pitchFamily="18" charset="0"/>
              </a:rPr>
              <a:t>The basic assumptions are based on the minimization of the mean square error by a nonlinear algorithm.</a:t>
            </a:r>
          </a:p>
          <a:p>
            <a:r>
              <a:rPr lang="en-US" sz="2000" dirty="0">
                <a:latin typeface="Perpetua" panose="02020502060401020303" pitchFamily="18" charset="0"/>
              </a:rPr>
              <a:t>The application of this technique allows identifying the component degradation which causes a given realization of the monitored variables. </a:t>
            </a:r>
          </a:p>
          <a:p>
            <a:r>
              <a:rPr lang="en-US" sz="2000" dirty="0">
                <a:latin typeface="Perpetua" panose="02020502060401020303" pitchFamily="18" charset="0"/>
              </a:rPr>
              <a:t>In the optimization procedure, the parameters suitably vary until their value produces numerical outcomes matching those of the degraded simulation (in this study, replaces the measured data onboard).</a:t>
            </a:r>
            <a:endParaRPr kumimoji="0" lang="en-US" altLang="ja-JP" sz="2000" b="0" i="0" u="none" strike="noStrike" cap="none" normalizeH="0" baseline="0" dirty="0">
              <a:ln>
                <a:noFill/>
              </a:ln>
              <a:solidFill>
                <a:schemeClr val="tx1"/>
              </a:solidFill>
              <a:effectLst/>
              <a:latin typeface="Perpetua" panose="02020502060401020303" pitchFamily="18" charset="0"/>
            </a:endParaRPr>
          </a:p>
        </p:txBody>
      </p:sp>
      <p:sp>
        <p:nvSpPr>
          <p:cNvPr id="5" name="Rettangolo 4"/>
          <p:cNvSpPr/>
          <p:nvPr/>
        </p:nvSpPr>
        <p:spPr>
          <a:xfrm>
            <a:off x="0" y="0"/>
            <a:ext cx="3027304" cy="461665"/>
          </a:xfrm>
          <a:prstGeom prst="rect">
            <a:avLst/>
          </a:prstGeom>
        </p:spPr>
        <p:txBody>
          <a:bodyPr wrap="none">
            <a:spAutoFit/>
          </a:bodyPr>
          <a:lstStyle/>
          <a:p>
            <a:r>
              <a:rPr lang="en-US" sz="2400" b="1" dirty="0">
                <a:latin typeface="Perpetua" panose="02020502060401020303" pitchFamily="18" charset="0"/>
                <a:ea typeface="Arial" panose="020B0604020202020204" pitchFamily="34" charset="0"/>
              </a:rPr>
              <a:t>Parameter estimation </a:t>
            </a:r>
            <a:endParaRPr lang="en-GB" sz="2400" dirty="0"/>
          </a:p>
        </p:txBody>
      </p:sp>
      <p:sp>
        <p:nvSpPr>
          <p:cNvPr id="6" name="CasellaDiTesto 5">
            <a:extLst>
              <a:ext uri="{FF2B5EF4-FFF2-40B4-BE49-F238E27FC236}">
                <a16:creationId xmlns:a16="http://schemas.microsoft.com/office/drawing/2014/main" id="{504A7C7B-6912-9411-44CB-0AAB0B297C49}"/>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sp>
        <p:nvSpPr>
          <p:cNvPr id="2" name="CasellaDiTesto 1"/>
          <p:cNvSpPr txBox="1"/>
          <p:nvPr/>
        </p:nvSpPr>
        <p:spPr>
          <a:xfrm>
            <a:off x="1179716" y="4307024"/>
            <a:ext cx="2743199" cy="523220"/>
          </a:xfrm>
          <a:prstGeom prst="rect">
            <a:avLst/>
          </a:prstGeom>
          <a:noFill/>
        </p:spPr>
        <p:txBody>
          <a:bodyPr wrap="square" rtlCol="0">
            <a:spAutoFit/>
          </a:bodyPr>
          <a:lstStyle/>
          <a:p>
            <a:r>
              <a:rPr lang="en-GB" sz="2800" dirty="0">
                <a:latin typeface="Perpetua" panose="02020502060401020303" pitchFamily="18" charset="0"/>
              </a:rPr>
              <a:t>Failure coefficients</a:t>
            </a:r>
          </a:p>
        </p:txBody>
      </p:sp>
      <p:sp>
        <p:nvSpPr>
          <p:cNvPr id="7" name="CasellaDiTesto 6"/>
          <p:cNvSpPr txBox="1"/>
          <p:nvPr/>
        </p:nvSpPr>
        <p:spPr>
          <a:xfrm>
            <a:off x="6692095" y="3755245"/>
            <a:ext cx="2683399" cy="1015663"/>
          </a:xfrm>
          <a:prstGeom prst="rect">
            <a:avLst/>
          </a:prstGeom>
          <a:solidFill>
            <a:schemeClr val="accent6"/>
          </a:solidFill>
        </p:spPr>
        <p:txBody>
          <a:bodyPr wrap="square" rtlCol="0">
            <a:spAutoFit/>
          </a:bodyPr>
          <a:lstStyle/>
          <a:p>
            <a:pPr algn="ctr"/>
            <a:r>
              <a:rPr lang="en-GB" sz="2000" dirty="0">
                <a:latin typeface="Perpetua" panose="02020502060401020303" pitchFamily="18" charset="0"/>
              </a:rPr>
              <a:t>1</a:t>
            </a:r>
          </a:p>
          <a:p>
            <a:pPr algn="ctr"/>
            <a:r>
              <a:rPr lang="en-GB" sz="2000" dirty="0">
                <a:latin typeface="Perpetua" panose="02020502060401020303" pitchFamily="18" charset="0"/>
              </a:rPr>
              <a:t> ==</a:t>
            </a:r>
          </a:p>
          <a:p>
            <a:pPr algn="ctr"/>
            <a:r>
              <a:rPr lang="en-GB" sz="2000" dirty="0">
                <a:latin typeface="Perpetua" panose="02020502060401020303" pitchFamily="18" charset="0"/>
              </a:rPr>
              <a:t> </a:t>
            </a:r>
            <a:r>
              <a:rPr lang="en-GB" sz="2000" b="1" dirty="0">
                <a:latin typeface="Perpetua" panose="02020502060401020303" pitchFamily="18" charset="0"/>
              </a:rPr>
              <a:t>NO MALFUNCTION</a:t>
            </a:r>
          </a:p>
        </p:txBody>
      </p:sp>
      <p:sp>
        <p:nvSpPr>
          <p:cNvPr id="8" name="CasellaDiTesto 7"/>
          <p:cNvSpPr txBox="1"/>
          <p:nvPr/>
        </p:nvSpPr>
        <p:spPr>
          <a:xfrm>
            <a:off x="6678652" y="4849480"/>
            <a:ext cx="2683398" cy="1200329"/>
          </a:xfrm>
          <a:prstGeom prst="rect">
            <a:avLst/>
          </a:prstGeom>
          <a:solidFill>
            <a:srgbClr val="FF0000"/>
          </a:solidFill>
        </p:spPr>
        <p:txBody>
          <a:bodyPr wrap="square" rtlCol="0">
            <a:spAutoFit/>
          </a:bodyPr>
          <a:lstStyle/>
          <a:p>
            <a:pPr algn="ctr"/>
            <a:r>
              <a:rPr lang="en-GB" dirty="0">
                <a:latin typeface="Perpetua" panose="02020502060401020303" pitchFamily="18" charset="0"/>
              </a:rPr>
              <a:t>&lt;1 </a:t>
            </a:r>
          </a:p>
          <a:p>
            <a:pPr algn="ctr"/>
            <a:r>
              <a:rPr lang="en-GB" dirty="0">
                <a:latin typeface="Perpetua" panose="02020502060401020303" pitchFamily="18" charset="0"/>
              </a:rPr>
              <a:t>==</a:t>
            </a:r>
          </a:p>
          <a:p>
            <a:pPr algn="ctr"/>
            <a:r>
              <a:rPr lang="en-GB" b="1" dirty="0">
                <a:latin typeface="Perpetua" panose="02020502060401020303" pitchFamily="18" charset="0"/>
              </a:rPr>
              <a:t>MALFUNCTION DETECTED</a:t>
            </a:r>
          </a:p>
        </p:txBody>
      </p:sp>
      <p:cxnSp>
        <p:nvCxnSpPr>
          <p:cNvPr id="10" name="Connettore 2 9"/>
          <p:cNvCxnSpPr>
            <a:endCxn id="7" idx="1"/>
          </p:cNvCxnSpPr>
          <p:nvPr/>
        </p:nvCxnSpPr>
        <p:spPr>
          <a:xfrm flipV="1">
            <a:off x="4897415" y="4263077"/>
            <a:ext cx="1794680" cy="30555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a:endCxn id="8" idx="1"/>
          </p:cNvCxnSpPr>
          <p:nvPr/>
        </p:nvCxnSpPr>
        <p:spPr>
          <a:xfrm>
            <a:off x="4923788" y="4568635"/>
            <a:ext cx="1754864" cy="88101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Uguale 20"/>
          <p:cNvSpPr/>
          <p:nvPr/>
        </p:nvSpPr>
        <p:spPr>
          <a:xfrm>
            <a:off x="3833868" y="4326260"/>
            <a:ext cx="1169043" cy="4847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02981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546" y="-70496"/>
            <a:ext cx="3889719" cy="461665"/>
          </a:xfrm>
          <a:prstGeom prst="rect">
            <a:avLst/>
          </a:prstGeom>
        </p:spPr>
        <p:txBody>
          <a:bodyPr wrap="none">
            <a:spAutoFit/>
          </a:bodyPr>
          <a:lstStyle/>
          <a:p>
            <a:pPr algn="ctr">
              <a:spcAft>
                <a:spcPts val="0"/>
              </a:spcAft>
            </a:pPr>
            <a:r>
              <a:rPr lang="en-GB" sz="2400" b="1" dirty="0">
                <a:latin typeface="Perpetua" panose="02020502060401020303" pitchFamily="18" charset="0"/>
                <a:ea typeface="Arial" panose="020B0604020202020204" pitchFamily="34" charset="0"/>
              </a:rPr>
              <a:t>Parameter estimation results</a:t>
            </a:r>
          </a:p>
        </p:txBody>
      </p:sp>
      <p:sp>
        <p:nvSpPr>
          <p:cNvPr id="2" name="AutoShape 2" descr="data:image/png;base64,iVBORw0KGgoAAAANSUhEUgAAB4AAAAQQCAYAAAADLEYYAAAgAElEQVR4Aey9CXQUV5omynln5rx5fc47b7r79UzPm6o5XdXdUzXdNVUl43LZ2C7XZpd3jC1TNt7wJhtsKIwwYMAGzCqMDYIyxtgsBrEvApvNWOwYgzA7kkBoXxCSkNAusf7v/DfzRt64GREZkZnKTEmfzgnixl3++9/v/+ImGV/eG70If0AACAABIAAEgAAQAAJAAAgAASAABIAAEAACQAAIAAEgAASAABAAAkAACAABINAtEOjVLUaBQQABIAAEgAAQAAJAAAgAASAABIAAEAACQAAIAAEgAASAABAAAkAACAABIAAEgABBAAYJgAAQAAJAAAgAASAABIAAEAACQAAIAAEgAASAABAAAkAACAABIAAEgAAQAALdBAHPAvDGjXuoKf9cNxk+hgEEgAAQAAJAAAgAASAABIAAEAACQAAIAAEgAASAABAAAkAACAABIAAEgAAQ6D4IeBKA9+VdoPGPJ1PRrEndBwGMBAgAASAABIAAEAACQAAIAAEgAASAABAAAkAACAABIAAEgAAQAAJAAAgAASDQTRBwLQC3tl+hx976jLa8+b+o4v27qKWgoJtAgGEAASAABIAAEAACQAAIAAEgAASAABAAAkAACAABIAAEgAAQAAJAAAgAASCQ6Aj06tWLnI5E8599/f77723d4jKuE+0/1xYnZR6lB37+KB1773/RpaV3Uf60adH2BfaAABAAAkAACAABIAAEgAAQAAJAAAgAASAABIAAEAACQAAIAAEgAASAABAAApYIOImlTmWWxmKQyQLvf/w//5OlCOxUFqlrrgTgldsO0T8PWkhv/sMP6fzk3tS09i469uj9dKOjI0T/WynFpMT3odnnQzTpcsX6GHtRylaXgzg/m/r0SiRMztPslNnU7ULkMhzRr+bnhg0hzs/uQ70s4r81pRf1CmpjZ4vzAxwSbf33XJ8QN5tt3a0pxq9nVBte60cfzzAtmu4zOxx9tu1i4tizyb5jTZeFfh+VuTOIDi4tua4W9TG47tlDRTPXPTS0qRoHnG08QTYQAAJAAAgAASAABIAAEAACQAAIAAEgAASAABAAAkAACDgjwOKu08GtE1EAZr+shF6rPGcEvJU6CsAFde30+Adb6F9fmkP33PooTf/H/5dK3/s1tS6/i07+4Raq++5giN7MD+yFuNInkQRGs38hBmNT7MWGl7o23Tlmh29fxCZlthCAZ6f0IlX4c+wy6oXhjyHqrkRs0DeWPn0CAm3AJJfxZKWVsRDXJ4VSgtpIW/oPDBS8zs+m2caPD5T8QKeBlG1dbpdCPjOKDa/1Az3FIaX4HdS7r8xTTIJsdHaGk/+d3Xcs7Ic7Prftol0vFpigDyAABIAAEAACQAAIAAEgAASAABAAAkAACAABIAAEgAAQcELASdyVZfLsZCdeZargq6Y7yx9bAbjoQj39dsB4uuvOZ+iu3v3omX/8J/rsJ/+DKkbfQc0L76Zzj91KZ98fH8Iv/UG8fh2ieacXR8MfLza81A1n8BHa96/87PTVho5Di3AMjrZjXegbS0pKn2BBnbFOSTGt3mXvWIhn8V2eAx77cdnKArH6Iwo7vM7T7CAROWDNnFLqCr8MFdnCD+FlwLar+ubeOv/KDhPu2XtMOt9fvQcn//W6XfE63PG5bRftel0RY/gMBIAAEAACQAAIAAEgAASAABAAAkAACAABIAAEgAAQ6F4IOIm7skyeE3XkUvi12xI6mn4HCcDlDVfo44MX6YnZ39KDtz1Of/z7f6bf/eQuGvkPf0+rev9PqhrZh5o+uZtKn7+NDv3p93S9tcXBH/1BvPla3VI2sOWtrw6LZr38KxGd6s1mQcy/7JuFS7GS1X9tWsUqtjiVy8N5hSP3I6+VLXeD6vHwgn0KDNo8pkA+i2oB+ylbrfpT2/rTLscTjImVfaEoGvgw8QPirq+/AM5bKUUIi+y3XAEaGE3olDf/yYSz9CvSMejjleMI9i3ADR0H3Yb0zRfPAH5MixTq5Rdjg+PBiPn7Pc9n6QvnS8FVlkt0Zb7fBxuhl/vS/Q/e7VnvU/ZhdQ7UDRKeNYHX19pdfWtMzPj2mT1bEcF1PMzX1vZ8cWFu+/jNbQL3nW9eUe3INJ9Dx8S6T58N072jrOS2bmOFu12e9FEt943TiLvCPYNnytxh1GMTpntNjtlpDP7+FXve5lbu1G9jtr6dOOfr8VHHGdx3YCz+MrlHvWlc8j61sG/CyqIvaU8URYCzahppIAAEgAAQAAJAAAgAASAABIAAEAACQAAIAAEgAASAQAIjIJ+phzon0hDYV7s/WSbPdvXinR8XAfhgSRO9s62UHvniHN37WS49nH6E/jxlK/3mT6/TM3/3Xyntf/w32vqbf6fqkXdSw5y7qeqNO+jQ7b+g6qxvHPAyP7AX4qxJ1JJN1Xq+B/iBh/6yDp+D60kBTohxvRRhjB/6GwKP2s4n3Pnsa/km+3o9xbbqkmijCBqyT1vhTN3yV+2f070MQdF5PKoDug3dvhRGpBAky339WeOs2neb9uK/r64hpgohR/VLprnvUHXVuHBdpe3WFL9QqvkW1J9uwwYzLaYs9BljMGBSfQikTXW5f3EfBMpFcyOfrxQxWBSqde3ShhPE/bmNrVrXjQDstb7VfStx8/1gQ8ZMHRePRb+W41PytZj4aijlIkO9DqRdxUR2afKFbaj4Bmwa1YP6NZc4X/nsBz54VdGW01wu89iSv76cW4P4LfF1mtPUMWj2xFyqjFdcy/7VdsH2jR/2OLUxgaH1bTsWXz3JI5/ILccZ7JPxOWHVlyFIq2PyirPJMC6AABAAAkAACAABIAAEgAAQAAJAAAgAASAABIAAEAACQCDKCDiJu7JMnqPcdVTMSfGXz2o6KsYtjBhy+drDJfTU8rP0p0V59MdPTtNj6dl079j19OCPb6Gx//Cf6ZOf/ogOPPgLqhl1J9XPupsuv3Mn5fz+Fjr51hALszLL/zA/6AG7v9wvLPiEDpuH91zVVT3tob8q2AgRQRVp5YpfrY3benJ44qzZkGV+W2YRTq+rXqtpMWizmKmORxQHVtYF3iOr2RA+SFHD51hA9NLqSr/tziZszDb9lp39Vf334pfnui7iLCglxVsNh5D9ybHLFdN+wEJxlO36BTq7GOjiqxBHDYVL85P7E2VavhCOFbHOLp4iX1vtKH4joG1XbfTDDTzWt8JEwcHnmuq/muZS7drOnkmMtWhnsqPYVHyxi0lYc4+Vn77B+v4VHJM8lXxSKyg+qtmc9ts2aCHKg+sb4zH15e/TkjeqDTUtOrW/t6NiXx2k3jcP2eJeFf2asbOsp5oOSgf3ZVTxirPREAkgAASAABAAAkAACAABIAAEgAAQAAJAAAgAASAABIAAEOgMBJzEXZ/O6HsG3hl9R2rTSvC1you0H7W9IQAfPFlIX2efo+HrcumBvx6n30/6hv7wy/sp9W//b/rwxz+gtb/+KZ15qjddGnsX1X94Nx2a9iIdePEJOvDrX1J71QXVppJ2eMBueoCvrnbU2ritZxJ52AXFjsmG4p5ah7Pd1lNN6DZMZYEtqX2CjeKTqKdeq2kudLg2+ekWO59j3kUSbUC2lw7+ijZKucn/EH5FWNdvXROwfEKmZUwc+/PFk0V9k1hramMXD38+b6srV2qaYsz4SFFQPUuRS8FPDEqOQc1X+/aN3P5fm7osfCnqYmCcHuvbYcL5xvjZO9V/Na2V2dnzD1CI5cYW5w52TP35x2QXE9s+HezbtrGPRHCJbl+p4UqY5HH5RVOTP4odEw6cr/appvUy7Toq9p38Usai+mjRr/e5TR+n4odXnJWmSAIBIAAEgAAQAAJAAAgAASAABIAAEAACQAAIAAEgAASAQPQRCCUAR7/H6Fh0EnqdyiLt3RCAr9+4QXnFVbT7+3O0dl8erdiWTe///Gf04Y9+QKt+9RM61PeXVDHodqp//zeUt2sNfZ9bQnuOnqPCWR9Q4cfpNn6EeMAuhSDxMN9mBTA/iHdTTxUHhDdq35y2WhWp1uFGbuupw9VtqGW+dEBE0+uq12pa+iIx0a49YSJXz+kCt95fsN/ecnR7Ttdc5tYv73XNq64ldkr8TeKRlZ92vvkx7JNCKep7kt3Gwy8qBfxT+lZtGMDbiF+yXIyDxWI/T9iGIt7KapZnu7p22IRT3/a+DeDrE24lz9Xx8u3Iq9yVsVnaC4wurPtM9KFwQ51HuMyyTyVuonvl2rZNwM/QKcWeqTLn8w8C5FkW8rUyhqAYKmWyiTpOkaf2qaa50Ola6zss+0aj4Dk4aCySK75+Dbrb1vPzSMZR7SpoXLKQbXvFWbbFGQgAASAABIAAEAACQAAIAAEgAASAABAAAkAACAABIAAEOgMBdZWvVboz+oyGTfaVhV67Py5zErft2oXKNwRgWbG1/Qq1tHXQ4TPFtGPpKtr7wM/p/Eu3UdXQPlQ7+i6q3b9eVqWC8hoqqqylhuNHjTxzQhcO1FKf2COCJAQ19cG+THN9t/X0vrRrIRAoKyv9ygGvGhM+SCXBsp5mSx2GEBEUu1KI8QtLwrbyvk5zf6pdNc0dOF3bYeLbLtV+PCquun3ToMK40O2FuDbhrPoV4RhMds1bfaek9PHFWhWfg3CWQrmMqdk3g4+SLwIpu3joGHA9uaLXHGPmRUAYDsAvBFLRl27LV0cVUH1p6bfvbGWTWzrWVbgrh+m1voGTeK81C+YKjor9PrNnm1dnK2W9UlKUMhuM1fph3Wf2MbEfgx4L9drGz0BIXaTYnh7HrWJVr4yniIchavr6t+a3zmfzPTH7vHRHHYOa5vIQ1w73nLV9i3tcuuHvy3osmh+mfhV+Cc3Xjx8TmDliYGV05B9XFHFWTSMNBIAAEAACQAAIAAEgAASAABAAAkAACAABIAAEgAAQAAJAII4IBAnA0pf6xlbafeQsVWU8R42L7qb62XdRzVdzZbFxbmhuM9JIAIHEREATjhLTyZ7plRDxVFG8Z8IQ2ai7E78TeSyJ7FtkDEJrIAAEgAAQAAJAAAgAASAABIAAEAACQAAIAAEgAASAABDoXgjYCsA8TN7m+fTBRdS087dUdejT7jVyjKYHIdCThRseu3mVYy9lpWy8SSBWxFuuzoy3Z12p/+7E70QeSyL71pX4Cl+BABAAAkAACAABIAAEgAAQAAJAAAgAASAABIAAEAACQKCzEXAUgKsuNdKhIwepJmcp0Y2rne0L7AOBTkIAwk0nARuGWWWLZCFMY/VvGCBqTboTvxN5LInsm0YJXAIBIAAEgAAQAAJAAAgAASAABIAAEAACQAAIAAEgAASAQI9GwFEA7tHIYPBAAAgAASAABIAAEAACQAAIAAEgAASAABAAAkAACAABIAAEgAAQAAJAAAgAgS6GAATgLhYwuAsEgAAQAAJAAAgAASAABIAAEAACQAAIAAEgAASAABAAAkAACAABIAAEgAAQsEMAArAdMsgHAkAACAABIAAEgAAQAAJAAAgAASAABIAAEAACQAAIAAEgAASAABAAAkAACHQxBCAAd7GAwV0gAASAABAAAkAACAABIAAEgAAQAAJAAAgAASAABIAAEAACQAAIAAEgAASAgB0CvXqN2084gAE4AA6AA+AAOAAOdCsO/DaVeuEABuAAOAAOgAPgADgADoAD4AA4AA6AA+AAOAAOgAPgADjQEznQrR72QsyGmA8OgAPgADgADoADzIGe+J86jBlxBwfAAXAAHAAHwAFwABwAB8ABcAAcAAfAAXAAHAAHwAHmAARgrPgCB8ABcAAcAAfAgW7HAfxHF//RBQfAAXAAHAAHwAFwABwAB8ABcAAcAAfAAXAgoTjwj49PoJmr9+AABuBADDgAARgrxbBSDBzo8Ry47eMjdPR8GV24cAEHMIgqB04UlNHd87/v8fdYXMRlfMFLqC94WJGNLcnBAXAAHAAHwAFwABwAB8ABcAAcAAfAAXDg6UkZEP5iIPxBZMePDJgDEIAh/kGYAAd6PAcg/kL47kzxn0XguAigPX1ugwAMARgcAAfAAXAAHAAHwAFwABwAB8ABcAAcAAfAgYThwP/z0FiatPQbCMAQgMGBGHEAAnBPf0CO8UOYAQeiuuKzM4VE2O66QjUE4DhssY0veAnzBQ+/8MYvvMEBcAAcAAfAAXAAHAAHwAFwABwAB8ABcOD+kZ+FFv6+2EQzIzkiENbSFm8M7V8E9jtrVe7s5VvI6uis/hLe7px5NNPLEUFMRy3YSi9+kElPTFptOjiPy+KNFQRgiF8QQMGBHs8BCKtdV1jtKrGDAAwBGF908UUXHAAHwAFwABwAB8ABcAAcAAfAAXAAHAAHeioH/sMf3na1+nfG4kz6YutBmpWxmTbsP+3q4LrchttGIrhNX7jeaD9t6TaanvG1ce3VLtvSjw+WbKIPVmaFbdPOBxZ/V3xzxHRwnl19T/mrdtO0hRuiY8uD0Cr6XLU7rH6nz/yIysvLxVFSUkLnz5+n3NxcOnHiBB05coQOHjxIe/fupaysLOK6nvDwj2HKsix6dspK6vfuUpqz4Vs6lFdGp4su0vHzlbT3ZCHNXLNXlHEdrhtOH9FoAwEY4l+PF/8gzMRBmEmw+66riIjws+sK1Zhn4jDPYAUwVgCDA+AAOAAOgAPgADgADoAD4AA4AA6AA+AAOJAQHPjtsHmuRDAWTT/dsIsmzlshxF9dRNWvWSTmutyGyyIRzdT27/11BU1euClse2yLfVu/7xSt23tS+LYy63uasXhjVETgDzK2UdqiDfTBko3iYAFYYsNpmS/qZGwLaxwzVnxDUz9bR5M/XR1W+0hiwX1y3+yDVzuj3hlDXg6v9icv/YYeH/sZDUtfT0WVl0j+3bh5kzquXqWmtnaqa2ymI3klNPjD1aIut/HaD9eftmQLvT1hOg16Ywi99tpr4uD0iPHTRVkomxCAE0yIgkgQB5EAHOjxPwKAsNp1hdWuEjvM7XGY2/EFLyG+4PXUXzZj3PhVPzgADoAD4AA4AA6AA+AAOAAOgAPgADjg48D/8bsRNHqBuxWpUz9bS5+syzIEYDergFkA5jbcNpQg5lQuBeApi76idz5aRLwK2Km+Uxn7ogrA8jrj68NC2HRq66aMhd3Fmw/QpPmraM3u45YHl7EwznXd2FTrpGV8TZPmr6a5q7bT+5+s9NxetRVOmvvkVczsA/vixcb702dKTVacb968SVeuXKGWlhaqr6+n6upqqqiooOLiYuK6Xmxz3afGLaChM1dQc1uHsJ93rpBeemMUJd39KP3qd0/QY8+8QVuy9tOFunrKK62k16cvFW289jPl80wa9MabNGT4SBo/5wuavnQbTVuymcbNXEBD3npblE1Z6LxtOQRgiH89XvyDMBMHYSbB7ruuIiLCz64rVGOeicM8AwEYAjA4AA6AA+AAOAAOgAPgADgADoAD4AA4AA6AA3HnwM9fci+y8crPv67+2hCA5apW/awKwywAc5tIV6pKAXhc+lKaMD8yMZl94dW/Ez5eTmv3nBC+cZ48vIqBen0WdZdtP0RjZy9xPD7buMezAMwiI2M6f/1OWr4jW6T52uqY9Okamr5su2cRldtM/nyDpU3ZD69k/mjZV6LO9C/cv0/33UnTDAH4gZT3ycuh46xfj5izlh58cwYVllcbfUjx9+E/v0bPpLxNdz3wLN3z6Mt04mwhFVfV0K6jOaINt9Xt2V3zyt/XB79Jw8dNsmzzwYosGj72fVFn+lJ7bCAAJ5gQBZEgDiIBONDjfwQAYbXrCqtdJXaY2+Mwt+MLXty/4OGXzvi1OzgADoAD4AA4AA6AA+AAOAAOgAPgADgADgz/+EtLEctK/OKVn3NWbhOinyryOqVZMOQ2ka5UZQH4/c82iNW/M1ZE9t5W9oUFYBZ/V+86Rrz983tzlwUd4/+6nNKW73CNj8SMff18015igXdB5m6x0pdX+/JK6HlrvxErd9NXbBUCqhS2ZVun8+TPMwX2bJMFZqeD68z8YhON/2sGcTsnu2rZlEWbRB/sH4/BqQ8u+3jNDk99jBw3QYizBw4coPueG0mZZ2rEsfJ4FS0+XE6f7C+mWTsLaNq2s/TepjM0cu1JGrr8qKir+mmVfnrkHJqxaCNdu36drt+4QZcbm4yVvxdr66ihpZUGDnmPft9/CH2+dhsVXrhIOcXl9M7sDOK2Vjat8njb5zeGpdKMDHtu8IpgrsN1rWxwXvwF4LG5tMXQyjnRQrPm7gsIUnNLKV/PC2pDtGW10oYFPad2ObkB+37x747dLYG+LexvXqX7qfhqUV/4Y5evC45O9VbXKOi00EdzQvlRQ6+O3Ue9pM1QY5W+6HjJ9krvRmxEmb8f2d7kJ1H+7u8DGEtbqi8iT4u1tNXDzq/mWPCX8awupTs4loyHHh/Os8JQjY3EXY2hGgOJs27bqp28B1X7sn03iH28RMTKykxKTUqi3r17G0dqZiVlpydTUmomSb8qM1PFtV4/KSmZ0rMrSc9ne2zHLp/t+spSKbMyUE/tU/YtfHHZj9reZz+ZZh/eEDRG6bfsI+BPAAtZR9rhcar1RZvMVAM3HnNyeraoYzVuaU+3EavrRBGAneab28fw54v2GaLMH/y5FtRezAnaXK7PX3KuiPUZAjAEYHAAHAAHwAFwABwAB8ABcAAcAAfAAXAAHAAH4sqBf312mq04ZSVa8YpZ3vpXrgJ1e+Y23NbKptu8aZ+vozGzlggR2G0bu3rsN4u/7JM83p2z1LQtNF+zgPve3AzPIjBvKa2Lvx8u/ZLkwcKsPDhv5qpdrrCZ9NkG4S+Lrku2fOvq4G2ieSxutszmOlyXxeMvth50dbCgzRi+v2CdqzH85e13iLd93r9/P/0++Q1Ph108Zf59A8fSzkMnqbXjCrVduUJtHVeotaODmtvahfh7qbGZXkqdRvc+P4oydx6i/PILdCy/iBas/Zq4rbQT6sxbP7+XvljUT3ntNUpJSTEfr70mysakzROrgO3sJYgArDw8FmJSQFxkYXZLTo2FoGjfhh+027fjp9kB++Kh/NjvaZZYse23afVAWz64tiqzyuP6er42NkMQ0OvJvnRhTuZb2Tby9If3Icbqt2mJl2FTwdrIC9j1ieeB614STyk2+seXX63YsRuz3x8Dm55wzbyQWPnHq4sslvGxwlDkqRxQMffzXOvL0rYRZ6W9kReIdXeJfaxEQL0fO3GzsjKb0pNVcVcVan35bEsIw0mptKGCRdZAvuxHty/rB0Rf1W4SJSX5rgPt2Q/OV32x7yfZ77PwTYjbgbq6L7IPedbLpa92Y/MJ0wF/fZglmYVzzQfZVzzOCTOnOc03TvOHnIv19qtriOd29Uc/PC+o13EbO77gxfULHn7hjV94gwPgADgADoAD4AA4AA6AA+AAOAAOgAPgwEtpq12LXixi8SpZ3vaXt3T2cnAbbmsnhLnJZ5GRBeAPVroTS51s8qrYVTuPipW//N7fpdu+E1s1q+8F5u2b+ZqFXN522smeXsZbSbOIyqt++eDtmlnolSulefUxHx8s2Sh8+Chji2sRePLCjTQu/QviFbqLvtov0nytH4w3rzjmOuzP+I9XhBwD1+EVydyG2zLmul15zXXYB75mYVrHwPL648/Fu3H5nb8HDx6kCRN8q4HlGhen9wFzXUubq/cY+X8ckErHcguE2NvY0kp88Krf+qZmmjlvGf150HtC/B3w9kd0qrCUTheV0benztFna7cTtw1lX5a/9tprNGPFN6L+6KnpZvE3JYU4j+vy1tgpKT4xWLZVz4knAJseQLNgxWJTLm1RV0OKOoowpbYRIpVzuy052sNpfoC9u5S2mFY5Kvblg29DANPKdH9kfT1f99OunswXAnBAbDM9RNdtG76Zxb+QYxXtbPAybFqNV/bDbbVybqf6Ln1dXUr5Mo4yT13tze164qHzIujaJj5WGKptbcuVeAmx3uIe62Gxj4cgyH3qoqfqh1z1y0KneWWrLqp6EICFIKqKvmo6mVJTA30J/zJTKTk93RCX7fw18jPTKTk5nbKNVcW6r4FrdaxWWPhsWo9NFchVO5XZ6ZSsiNiGXxarh9V2sUgnzNymzhHGfS7nc30FsDJXyLmZ53Y5j4/b71sRvFvJE3OKRTvZPpZnCMAQgMEBcAAcAAfAAXAAHAAHwAFwABwAB8ABcAAciCsHBs1a71r0YuGKxT4WLcM5uK0qfnlJT/1iq9j62bXQqIiCVv3wKld+f65c/cvndz5aJETZt6bOE6uD+Vo9rOzY5fEKYyn8svjLYipjpgrA6/aepBmLM0Xe8h1HaMaSTa7xmbp4sxCl2eaYWb6VqKovLJJP/HSdEN1ZwJ6VsdmyntqG02yLVwzz1s8cL7ZhJbhzPdk3+6LbsbueMXcBrVu3jt5++2165ZVX6J133pHar1gVzMJwS0sL1dfXU3V1NVVUVFBxcTGdO3dO1LWzK/N5RfHuQ8eppqGRahuaxFFzuZEu1jeIbZ955W/awg1C/M0tqaDDuefpm8OnaMGabWIlsrQT6swrftMyvjbGzSuC5SpgTsv2XU4AFisK5cNlftDsX61oWhGpCVumNvxwOWQ7s6D8ag4/rOYH3/6H1sK+wQvzimGtb/FQ366+VjfIT/kg3K69fyUzexK0xbVmO+CH+iDfPy6Jp3hYr43VCS8uC9WPKvTK8Yh2LFr6/VZsGHFU8hJGGFH9j3HawIX71VfYheSzsv25wFXngFquxIX7srPNZVYxUu13o9jHQgC06sMnUKrbHlusaPULqtxeFzTFKtjkdDosVgAH27GrHxBozQJwenYmpSr9ZaayYMvbVPuEWzt/1X4yU5OU7acDgq9axx6LQH3z2AL5AgdN6JX25Cpg3v7aCi9ZLx7nRJrnbOcb9f4WaYvPQVXgNX5AIn+kss83pyifOXEdN77gxfULHn7ljV95gwPgADgADoAD4AA4AA6AA+AAOAAOgHvTJn0AACAASURBVAPgwE+fTzPEKilaOZ1Z+EtbtEEcnHZzqPWdbNuVTc/4Wqz8Fe/jXexeJLWzx/ksbvIWx7yNMq9kZZF01MzPg94LzO+45Tpc5mRPL+MVxlL45S2SectmXlnLAjALrHywAMx5vLU1YzR9octVtH5xW+Iy+sOFlr7xds5cxkI0b8FtV0/1netwXW7jVJ/LeDU2+6C2D5UeM2EKjRn3njiG/OUteuutt8QDTqeVvyz+njlzRtQNZf+3j75MG3fso8raOqq8VC+Oito6Kq+5JFb+3v/q+3S+oopySsrpSG4B7fr+DG3ck01TPs4gbhvKviwf9MYQevejACcmL1hnCMCTFqw17Iyb+WlX2ALa4iGzXFkk3+2rimL6g2ltS1vnh9s+kdeoIwUwYVMVgP1pXQhU68kyqzxDQFPGpvlpPBi3a2+yT+Z3wlq1EXnB4p/jWJ1wNsagYaH24ygCWuDJbYU4oAjucpw9+azw24iXHw/TtVIvpEBryRGzAGxru4fFPh6CYCiBUoqZSYog60aAVccSVF99r3DQamCfyGoIuCyypmaaRGc7EVfNF2nhc0A4DjXWQHloEVvUdRSAA2Kx6peKSzzSxnyfCPOcMo+Y5gB1breaP/y+G1s8y89P9XNE7KihvAM+nuOFAAwBGBwAB8ABcAAcAAfAAXAAHAAHwAFwABwAB8CBuHNg5Hz3Kzh/+ctfUqSHFNGszpHa5vZWdmUe7AOfUByQXHE6vz1hOg156236YEWWwbdho8YRH7Ld9GXbiYXiEeOnG3myTJ4Tbwto+bBYPHxWxFORDBY35ftmjRWybtv5H1zzg2zRVn3YraalP/JsVWaVx/XVfLFSymIlr15P9qOf9faqbVlX5FlgFHKsNjjb+WbXj/SDz6owrPnqEw+ULbfVdj01bayqkwK5f9WuwM4mPhquQmAKFZuguNjY5jiEY7+Lxj4egqAQMh3eUctbQPPWz05bQEu/7YRONV8KyubVsfoK4EoS2yinZop+ua7ZhlnUtevf53Ng6+hQY3UqV/u368/I14Rhq7aybqzPCSUAO843Fp8h+rzM80h1Kb0qPz+53C8qmwRlvV2sr/EFL+5f8PBLb/zSGxwAB8ABcAAcAAfAAXAAHAAHwAFwABwAB371+mxbgUoKVfLM4llDQ0PYhxuBFvYD77SVuMsz8A8tYHcmf2Qcpi3ZIt5lPHzs+zR96bag+4fF32Gjx4s6XFe208+JKwArK5Tkg3PjwbIuTKmiltt2/gfg+TmldMfYfWaxS7evPrS2KrPK4zZ6vupnKJtqubBlXrkZZNvoz+LhvdNYnfAybDqsADa2qfb3q/iav9u/CkzHwX+db/XuYG7fQw8hjFcHv5+atJXjtveBES8LDhhlREZcEHuDa7EWA2V/dgKlL18VZ9V0YIWrOzuB+uo7coP78NWT79dNTg1+l6+zv0o/fmE7OTk4L93mfbxubcsxiy2iTe/7zab05CTjfclcz86mtBHLc6LNa5bzjZibbeYPdV6WnynV6rzPP15poXxS8tQ28UhDAIYADA6AA+AAOAAOgAPgADgADoAD4AA4AA6AA+BA3DnwH/7wNr27aLutSKWKVhAg4ytAAv/44q/eC1MWbhTbO78xLJV4q2d+3y8fnOaVv/wu4CkLMx3vq4QVgA2RS31oLAUrXVCUImR1KU04Y7HK1q6dulWlalOkzSsjDdFMrSd9s6tvUZcfupP+fkS79kIwVvxQhUAL2z5R2Obhvc1YHXHm8YXqx4+BGJfiqoGXnQ2OiXznssSxp59FvM1iu2N8dN4wP0SeygElKNq7pB1t28VNte+PV3eIfSyFQLUvn0AZ2Pa4d+/eQsDkbZh59a+sy6uBk7TtmGUZn+3sWAmg5nfrWgvLcvVxwLYUh3kFcLC/Vv0In/3vDtbtqL7LtJWNQLtAn4yDbMNjYczkoWIWaBsQoWW7eJwTTQD27dJgnm9CzR/qvG71WcZziv6DlbiOG1/w4v4FD7/yxq+8wQFwABwAB8ABcAAcAAfAAXAAHAAHwAFwgDnwx9T5jkKVFL4gQMZXgAT+8cVf3gfyPP2LLcTbQb8++E1KSXlNHJzmPKeVv7J9/AXgni76YfzGKsy4CgWIQ4+OQzwEQfR5wRByewIWmN/isLsDBGAIwOAAOAAOgAPgADgADoAD4AA4AA6AA+AAOAAOJAQH/q8/jaZJS78JKQJDgIyvAAn844u/FG6jdYYADOGvRwt/EGXiIMok4D3XEwRIjDG+gjPmmjjMNfiClxBf8PBLb/zSGxwAB8ABcAAcAAfAAXAAHAAHwAFwABwAB5gDfccuikgAPnHiBPXp08fx/cAsYDqJZ1YC56JFi2jgwIF022230e23304jRoyggoICy37Csb9w4UJ6/vnnhX3uY9CgQXT69Omo2VffSbtmzRqyGqOsE47/3MbqkDbVczj2uf3x48fptddeMzBSbarpcOxb+c55ql2ZDsc+c2XIkCGG7ykpKZSbmxuWfSfuhlMGATgBxSgIBXEQCsCDHv1DAIij8RVHewL+mNfjMK9DAIYADA6AA+AAOAAOgAPgADgADoAD4AA4AA6AA+BAwnDg7x55l2as3O1ZoGVxThXxpFhndQ5HwHvppZdo586dVF9fT3V1dTR37lx6+umnwxLwrIRF1T73wYLzo48+GjX7Eoe9e/fS4MGDO0UAln2EOoeD/7lz5+ixxx6jffv2WWKi9hmOfbU9pwsLC0V/ej5fh2P/8ccfp6VLlwr+cHxZ8O/bt6/lWELZD0fkdWoDARjCX48W/iDKxEGUScB7ricIkBhjfEVuzDVxmGvwBS9hvuDhl974pTc4AA6AA+AAOAAOgAPgADgADoAD4AA4AA4wB56dsiIsAViKdSygybTVOZTAFqq9tHnrrbda9pOo9nlFMa9irqqq6nIC8MSJE2nr1q2WeMt4yHM08B8/fjytXbvWsr9w7POqbhZ+pY98Dpc/TmJuOGUQgBNQjIJQEAehADzo0T8EgDgaX3G0J+CPeT0O8zoEYAjA4AA4AA6AA+AAOAAOgAPgADgADoAD4AA4AA4kFAd+2H9SwgvAu3fvJl61qwp6Mh2OQCjb8plXGC9ZskRsCa3my3Q49ktKSmjAgAFUVFQkfGYb0p5+Dsc+t2FBk497772XZsyYQTU1NZZ9hGP/wQcfJBaBefttFlPfeOMN4jHpvvN1OPZVO7w18xNPPGFpO1z7vKJ7zpw5tHLlSsrPz6cNGzbQmDFjLPsI5X84Iq9TGwjAnSz8cUAjPSAcxEE46GRexCKmkfJOto+Fr/HuoycIkF7GKGMfydlLfz2hbrw5rvcfSWyd2ur9xPUaX/AS6gsefumNX3qDA+AAOAAOgAPgADgADoAD4AA4AA6AA+BAKA7wcydVsNPTbsqd+gjVfvPmzfTkk086vgM4XPvymdqwYcOorKzMcpxcx6v9l19+WbxDV2LlNMZw7Eu7fObtk1kAHj58eNT8v+WWW0xbcLOYyu9JVvuV6Uj9Hz16NHGMpT39HI59Fn2fe+45IfqyQM7vAy4vL7fsI5R9p9iHVRbXh7PdQGQLhR8HVCeRl2tBiB6AUygcUe5dBI+Ue8zTnsK/niBAehljpNzh9l766wl1E20OizTGVp9jCTdfQAB2/MIQ1n8agSkwBQfAAXAAHAAHwAFwABwAB8ABcAAcAAfAgU7kQKhnVm7KnZ55OLWfNWuW4+pT43m5w/id7HP72tpa8Y5YFgxtn695tM99Wh3Rsq/b4e2OeaWuns/X7IdX/FkAVm1F2760feLECdt3O8s64fjPq6+PHTtmjGHBggViO25pUz2Hsu+EXVhlPeHBezzHyAFVA+w1ze3j6T/67rpb40bKPeYq+Nd14x/JvRspd8CbxOdNpDG2+ixD3BM/7pHMC2iL+IID4AA4AA6AA+AAOAAOgAPgADgADoAD4EBncyDUMys35U4+2rXfu3evWIVq9cxLzQv1/MvOvmqD004Cajj+q/adfIiG/+zfPffcY6l7hWO/b9++YmWxOoY777wzavalXV6Zy9t7y2urczj+W73v1yqP+wtl3yn24ZT1CqcR2rif6DmgVkRymxdrQiC27mOb6FhFyr14TEiJjmlP8S9S7mDeSvx5JNIYW32GIe6JH/eeModhnOAiOAAOgAPgADgADoAD4AA4AA6AA+AAONA1ORDqmZWbcqfYW7Xfvn277Ttn9WdgoZ5/WdlPSUmhffv2Ea9sra6uFu8A5vfc6rbdPI+3sq/bcaoTjv/8PuSdO3cK/xnb999/n2bOnBk1/z/99FOaNGmSEQMWaadOnRo1+4wPr9B9/vnnLW2q+IWDD8eXt4FmOxxjuZJctSvToew7cTecMgjAFzp3InS62WTQnc6xJkQ4JEKbzuVQuPhGyj3mJfiXmLENlxNu20XKHfAm8XkTaYytPrcQ98SPu9s5APUQS3AAHAAHwAFwABwAB8ABcAAcAAfAAXAAHIgHB+yeWXG+foTzfMrKvm5XXkfL/po1a4hFVF4Vevfdd9PEiRPFrq/Rsq/bsRqjrMNlTnG1arts2TKxpTFv1fz73/9eCJzSnn4Oxz7bmD59Ot1+++1iZTSLwbxVtm6br8O1z/gfPHjQ0qbaTzj2S0pKiN/rzKu6+RgzZozjO4Cd8I92GQTgMATg77//3vEmUYNkdcNwHh98w/BSef7FRFVVlSX5QhFO7Qtp34eyl/h0Z8ysuPfEE08EvWCeX0jO+epEJ9OSf10R067oc6Lw0Yo7nGd1SK6oZ8mbRBkP/Aj+wmIV44cffphOnTplzAXZ2dki5rm5uUYe/5rtwQcfNK4R92BswTd3mGCOdocT8wlYuccK9x+wAgfAAXAAHAAHwAFwABwAB8ABcKBrc8DqmZX6/ClUOtRzSdj3LgCHwlwtB/4Nls9NJUah8In2/AUBOE4CsAw4/zqAf90wcuRIS2IwIXgJfE87li5dSllZWUKs9Ep6PCj1fchbfZjNnj2bVqxYYeIa/wKJtyWQnFTPckLqiph2RZ+9cr2z6ltxxypP5YqalrzpLP9gN/L/yFvFk3+dtnLlSmMuWLhwofiREs/HMr4bNmyg0aNHG9cyn8+Ie+Rx6Uncxhztni/Ayj1WPekewljBC3AAHAAHwAFwABwAB8ABcAAc6I4csHpmpT5/CpUO9XwK9iEAO3Eo3vyJ9j0NATjOAjCTjZezO730Oy8vj3rSwavN+GEnCw0sRpSVlblecc03CB6U+v7zY/VhxnvdDx482CTe8PsGjh8/bsqTk6Cc8Loipl3R52hP8OHas+KOVZ7kiX6WvAm3f7Tr/C8wVvHcuHEjjRgxwpgLhg4dSmvXriU+yxi/++67xPXktXpG3Ds/bt3p3sAc7Z4vwMo9Vt3pHsFYEHdwABwAB8ABcAAcAAfAAXAAHOiJHLB6ZqU+fwqVDvV8CvYhADtxKN78ifY9DwE4AQRgDurvfvc72wfqr776KqlHTxKDMzMzxQvGvRAfD0p9/zmy+zB79NFHqa6uTvCNz3xtN+nJCa8rYhqpz2np8yiSwwtnE62uFXes8kLxJt7jiiR+3Dbe/ndm/1bx5O3g//CHPxjzwYABA0T6ySefpPr6eiPNP8qxir2cLzrTb2kbse36X4IjnaMlF3rCGVh1fb73BJ5ijOApOAAOgAPgADgADoAD4AA4AA5EgwNWz6ysnkPZ5YV6PgX7EIDtuMP58eZPNO4h1QYE4DgLwLzald8BPGfOHNsH6nV19VRZWUWFhSXiZeE9SQDmFav8knGVtKHSeFDq+8+G3YfZ1KlTafPmzYJvW7dupRkzZlhyT53wuiKmkfo8ZeYc8vJ3k4g6rlylpuYW4raheJrI5Vbc4Tyrw+oDk+slwvg4Dm1le0zHyeW32Ya1O8UwFP5WMeZYPv7448SfSzz3ys+luXPn0t69e8UPRx577LGQ80WovqNR3pPvz2jglwg2Ip2jE2EMsfIBWOEhSqy4hn7ANXAAHAAHwAFwABwAB8ABcAAciDcHrJ4/es1zGoNXW1b1Yd/6ObHECviEj48TduGUQQCOkwDMN8Mtt9wiVl8uWLDA8YF6fX0DVVVVU3FxGQ0cOLDHbQfN7z/2Qm48KPX9R4U5ZiXOHTx40HiHJ7/Lk6+t6nEe22DsuyKmkfo8Me1DW6HQquDmzZvU0XGVGptaiNt64Wyi1bXijlVeKN7Ee1wch7ay3aZDFYBLaxtNoexOMQyFvV08+QdJvO0zv/c3JydHzA3nzp2jjz76iLZv307jx48POV+E6jsa5fr9eT3rPdIPNbg9KbbRwDcWNiKdo2PhY6L0AazwACZRuAg/wEVwABwAB8ABcAAcAAfAAXAAHAAHwAFwoOtwAAJwnARgO+FEz/c9pG+kixdrqKSkgp577rkeJQDzamcIwOFNKHYCD3Osb9++QsTh1X4659RrtsETeld8+Bypz+9OTiM+3P7duHmT2juuUENjs2jXlT8IrbhjladyRU1L3sQbAxnDttIskocUgFn8fSBtlSm83SmGobC3iyfvDjBy5EjiVb9qTCdNmiTyvvzyS1O+WieWcZex5QAu33OCpsyYQCdPHzfiyWKw+teTYhsq9olSHukc7XYcEyaMp8443PYfjXqxwioavsJGeP9nA27ADRwAB8ABcAAcAAfAAXAAHAAHwAFwABwAB6LNAQjAXUQAXrZsOS1atISeeeYZWwE4NyuN+iUlUe/evcWR1C+NsnJzg+r76vWjtCyLstwMGppkXRavrachAIc38dkJPCzY8Cq/WbNmEYs6qoCjp6Wg4/Xh88SJE6gzDi8ToFefddvvTJgs9KN5Ww/Rg+9/QXeO+lScWWyy+rt+/Qa1trVTfUMTcVvdXmVlJqUq9yffp6mZlUH19HbxuLbijlWezhd5zXUrM1N981ByOmVXxmecHIe24u2mQwrAGQfOBAnA7mKYTOnZnT8enS9JSdHt1y6e1dXVdP/999PKlStNcwNvxf/8888Lvso462e2GSu+cmxPlVTR0zNX0f6cEqrb+h5NXbxKiMF8f+oCsLvYBj4/E/X+9PHCPRd0HvG4ktOzYxYnJz5EOkc72VbL3n13nNWU7SmPV5Bfu3aN2tvbqbm5mdim2kdnp2OFVWePA/bD+/8ccANu4AA4AA6AA+AAOAAOgAPgADgADoAD4AA4EA4HIAB3AQH48mXfCuDS0gp66qmnggRdFmatRN2MoUMpw0IAdhJycyEAx/Shbjg3rds2dgIPiza7d++mu+++W5x1EUe9loKO14fP7733rqeH61aVm6oOUdWpBVSwcwjlZD5MbNPt2LmeV5912yPGTRCiLwu/m4+cFSITi798zUdDa7vJ7atXr1FzSxvV1TcSt9Xt6cINC6RJSamUGSdxVPdPvbbiDudZHSpfZJrrsdgdjsCt46T65TXNcWgr2mw6WABuaO2gfxu5gPqM/yKiGHr1x0t9HYfs9GRKiqKYbhVjGb8BAwZQQUGBSQBm35988klTnqwvz2zTyxgjqTt0zATxgwx5H7Lge7O+mKat2yPuVV0A7i73p86LUBjq9X3XSZSUmukYK71dqH7CKY90jnbb55gx75ju83AudAGYbbrtPxr1YoVVNHyFDXwhBQfAAXAAHAAHwAFwABwAB8ABcAAcAAfAAXAgMTgAATgOArB8WO7mzA/U6+oui3cAl5SUU//+/YME4NzcLErrl0RDM4JX9DqJvVZlEIAT48aMxgTpJPC44R7XkYKO14fPY8aMCecZOzWU76SKI9Po7FePiaMw61W68H0aHfp6NrFNL7h49Vm3PWz0WOJD/2PB6fVPNppE4Bs3blB7+xXa/n0e3T5inmin29MFFf1arx/P60i5w+1Tw1yxGk1cZAzbCjeRPKbN7C/E35Nl1fTU3EyS7wGWMWxoaqGaS5ddxbAzY6TjoF9H2nekMbaaQ+R8EalvbtoPfnsc8cFCrzxYAOY/vj9VATic2EYbbzdjclPHq19W9Suz0yk5xI9PrNq58c9LnUjnaLd9jRo1kvjgv6b2a1RY00L5F5upvL6NOq7dEPmh/mEB+OrVq9TW1kZNTU3Cntv+o1EvVlhFw1fY6D7/j0QsEUtwABwAB8ABcAAcAAfAAXAAHAAHwAFwoGtzAAJwFxCAa2ouUUVFFRUVldITTzwRLACLrZ/tV/tKUXfo0H6UlDSUluUsM23zrG4d3S8tzVRmJRLHOg9bQIc3yURD4JGCjteHz+oD91AP1jsai6jqxBzK3/6MEH3LDrxNl3IWUOuFXXS5bC99tX4RHdqzxvMDd68+6x9mb44YJVy/WfYd3Ti6iG4cnifONy/43jM66ovt9MOX0oTYNHn1Lrpj5Cf0gxen05gl24jb6vZ0QUWsAFZWdPpEGd8WtHJlsNEmkwUbXxmvquXVoHKrd3U7V9WG3MK2sjKb0pPNq3HVvtU2st9IucPtVf+kDzJPrgzW+95QscG0TXaoVYo6xvo1x2HikoXieGX2fLr9nTnUf+wbhujL20BP3fQtsbhzRa7g5h0XaupcxVDtTx2LxJ7LM1MD2Bvx9G8hLdrYrMQMqiu2EA9s/ct2JZ4SJyucrfLYr0hjbCcASw5J/1NTkztlpbu8P63mF962/fjq8YYwLAXiusuNlF9aRSnDo3V/+u4tGQfJa+vY8BbwyZTu4l6W2Kl15X1ulKkc8s8NEnsTLzXecJnkhJ2/vj6C+WU1LrUvr+lI52i3/aWmDhc0KbhQT9nFl+lsVTNVXm6nk+WN4rq2+YoVjUx5/CMCFoBbW1upsbGR2Kbb/qNRL1ZYRcNX2Ajv/2zADbiBA+AAOAAOgAPgADgADoAD4AA4AA6AA+BAtDkAAbgLCMBVVdXE2z8XFBRTv379rAVg5X2/WWn9fO/e9L/L1ycAJ1G/tCzRVgrC/A5gWSZXD3PbJLwDOKYPdqN9U0t70RB42Abb8/rwecSIVNPDc6uL1kunqezgOCH6Fux4gWpOzaG2qt3UUXNQHO01B6kkZzt9tX4htVzYR2xTjs3N2avPus1Bw1J9ou/heXSzJk9sL8virxCCD88jutZOp4qriMXfiSuzaPXe41RQfpEqLtQQt9Xt2YkqXC9I1MlMFe/plG3k1r/yvbqGGKRsIy3rSlHHJ0j6BEMh+CpCoxQl7fqNlDvcXl0BrPcfeswBoVPH0cs1x2HRhkWUtXMpZR/IoLbza0i+A5g5yVtB8zbQl5paqbWtgxoam8XqX+cYBvvmFnvGITk52XgHKwv5Mpb6uPTY2G0BrdazxJk5osRe9hNpjO0EYDHG9Gw/p5Nsxyf9CPfMsbX741X6/AMN/rt27bqILYvAvLK735Sl9PJfRkTn/rTBVo7JFBv/O8C93MtGXbFi138vK4Kuap/7lNjL/kWeUl/m6wJwIN8vUmdXBs1Jso6dTbXcbTrSOdptP8OG/YXqWq7Qd4X1VNPUYaJNQU2LyG9ou2rK1y9YAL5y5YoQgJn7bNNt/9GoFyusouErbODLKjgADoAD4AA4AA6AA+AAOAAOgAPgADgADoADicEBCMBdQAAuL78gVv+ePVtAjz76qLUAnGReARws8vYjFnx59a6pjFcPK+KxWhbrlb52/WEFcHiTRTQEHrbBk7XXh89vvTVMf35uXKvCb8neodRQsNoQfaX4y+f26m9p84ZFVHxmGzVf2Eds08sHh1efdduvDhlGfAT9XWunGzkbhBB8vaOF2to7qLGphS7VNdClopPUfmCOaKfbU8UanzgbeP+vvnqUVxSyaKe2YXtO17pNrm8Wen39CRv+lcd2/UbKHW5vEoCFgGUWA+361seo4+jlWsawLX8lyUMVgDm2kzMP0CsLNhsxrKq+RCXlVSFjqPrhiD2P3Y93Zqp/Bai45tWjflHPj4+Iu39rXh8OyipMbcteFvvkytMk/3bbElNVVLbKY98jjbGdAGzHXRWvaKRlbIPuT3/G1LV76HhhpXF/sgA8ZP5G2n7oTMjY6vGUGEq8jTFa8JrHZhkbTYjVea5eq2mJlfleDuaN9E0X+61s+QTgwA8Z3PhrNy7pXzjnSOdot30OGfIm8VFU22pJl7wLTXSk+DJdu269HbT+/t9LdfXCntv+o1EvVlhFw1fYCO//bMANuIED4AA4AA6AA+AAOAAOgAPgADgADoAD4EC0OQABOAYCMD9oj+TgrZ/nz/+MPv54Pj388MPBAnBuRtC2zaqQq6YhAPecSSQSzqltedLx+vB5yJAhxIf6d+Nqi/F+XxZ+m0o2Wgq/UgRmATh771pav34Zpc9fIOx5mQC9+qzbfnHQm6r7prQQBPK20PU9U6nj5Fpqzd1OV76dS1d3TaFLRzcRt9Xt6UKMuvpTF5xkW72N07WVDSkasT3ZnzxznlUbzlfjH25aFYDleLhvFqp4lbJd3/oYZdtwzhyH9vwM0yEFYJ+oc51a2zvopflf0cBPNontgcsqqqmwpNJVDKVPVmOR2AfEtkxKNYTfVMpUhGFpRz074aD2F7BfaXBOxVna1PPCjWuodrI/J/9lnUjOIe/Pa9cpdeEW+vzrw7RyzzF6csLHtHfPDqrMO0JvDB1iYCV90P11c5/Itiq2drHR7TtdB5cFtnFXy9S+pC/6Wa0vy9R2prTYLj54pTG3s6snbYZzjnSOdtvnoEGDaM+5S7YCLwu/B87XUfEla4FYbv8s3/9bcqGW2Kbb/qNRL1ZYRcNX2Og5/89ErBFrcAAcAAfAAXAAHAAHwAFwABwAB8ABcCCxOQABuJMFYL4BeAWrurr1wQcfJF7Ny1s6FxeXie2dy8oqiVf68sFp3vK5qKhM1OG6Z86coxMncojbqrZk2rd1c2AVsCr6qukgAViIx0mELaAT+0aN90Tq9eHz4MGDTIJpc9Uh8Y5f3uqZV/yW5X5N1YU7gwTgmuI9tHHTKho5eTbd3X80/d2tKXTXk6MoZdR0YptecPDqs277P+SBCwAAIABJREFU+ZTXTWPgCxYNr1+/QR1XrlJLazs1Xyyilpxt1HhqC9Wc/Y6Ki4rpXEEZcVvdni7EqNe+tHmFLLdX64S6ljbMW0Brq4yTUyk1Wcnzb0urrhjV/Rb9KltNB/wI+BvKT9WmFNakv3rfui21rdc0x6H97BLTwQKwGkOxeru+kcasyKJbxy6k1xd8RalLttHTrw4OGUPpjxyLHfZizNrWz6mpvm2+pQ397IQDr9i02h5YtSFxDpVn14+ab5dm276yABdkf2obmRfNs5v7k2O771QBbfr2lOl9wFPGhhaAVf/txqiOR+JtFxvVHrdzutb7M4uv+jbNwdirfln3o7yX2oZLQe1s6ql9eU1HOke77S8lJYVyLzQFzedqRv7FFvq2oE7NEmnfnH+dOjo6qKWlhXjl+/GCC8Q23fYfjXqxwioavsIG/j8JDoAD4AA4AA6AA+AAOAAOgAPgADgADoAD4EBicAACcBwE4D/96U9CzD19+izl5uYLMTg/v4jOny82Dr5m4ZfLT5/OE/WPHz9D3FaKvvo5N2OosSUor7KzeuevLgCLa6Vdv7S0oNXEej+xvsYW0PGfLLw+fH7ttRTjQXpD+U7xnt+cHSPoq7Wf0PpVC2jLhsV0ZN86WvHFPCEGs+g7YMhkIfiy8Dt51jzasCGD9u1YIbZ/bqrcS2zTyweHV5912wNeeoX4uH7jhniP6NWr14Tw29rWTk3NrXS5oZlq6xqoqrqOyiurqaj0AuUXllHOuSLRTrenCypczqKRWchTtvz1uAU02/MJRT4bcltg6Yd872fQFrHK9sNya1vZRj2r28TKVbyyXB9b0LVpu2JFgLbpm1fPOvki+w11ljFsz1tI8mAB2CmGK3Z9T/O+OkCPvRj8gwPfuAIxYh+lgO2IvRinsuWudm01Dh1DtY6MpcBIiPr+VZsWOKtxS9K2kWabdv2o+Wqa2+jxUccu46a3Uf2PRlrGNq73pxXeYhWtn79qbMLYAjo11bdinjE1flyg27G5hyTGvjgEOGs3L+hc0uNsxznZTzjnSOdot32+/PJLxIfTX9uV67Qjp4aa2q+Zqumrfy9fvkwHzpQJe277j0a9WGEVDV9hI/7/Z0MMEANwABwAB8ABcAAcAAfAAXAAHAAHwAFwABxgDkAAjoMAfO+99xKLufKYM2cenTqVSywInzlzVpxPncqjuXPn0YkTgXpcn9vGWoCNd38QgOM/WXl9+Pzyyy8TH1L83b1hAn3y1w+DVv2+/d50+skfh9I//WYQzV3wOZ0/vYMuFu6kqoIsmvVhGu3dsdwQgNmelw8urz7rtvs/P5Ba2zqEWChW+7a0ivfEXm5ookv1jVRdW08XLtZSacVFsWXwOb/4ezLnPHFb3R6uY89jjkN77gLTwQIwYhj7WESb/935/uxs8TzasQjXXqRztNt+Bw58ga7avN9XVXv3na2lgovNImvdzmP08PCP6Z8ff5fuTPlQnO9K+YCmLd5Mq/fm0AMDBlP6iu0xm+djhZVbTFGv68+hiCFiCA6AA+AAOAAOgAPgADgADoAD4AA4AA50fw54EoA/XPoVuTm6O3G8PohjATMnJ8cQbu+++25D/GVRNz39Y9O1FIat8rltvAXZWPcPATj+E5FXzg8cOJB42+ezXz1GqxcMp9OHN1Jj+T5jy+fdOzfQLx4aLo65n35KWVuWiWPRgnQ6tCuD1nz+Dp35ZjQV7BxEpzc8RKfWP0hs08vc4tVn3fbDyU+KVb71DU3EaRZ9ecUvpy9cvCRW/XK6oLiCzhWUivyTZ/Lp6Mk8X50wflyi+4DryLjP8WnP+UQcMs0CMGIYGa6JwEuOIa/C7473JwTg6PLz2WefVXVe23ReRSNtO1pGb81aS70HptGcjd9RYX0HlTVeoQst12h/XgU9//4y+t/PTKYfPPIOPfPuZ54+kyK5byL9PIukb7SNLh+BJ/AEB8ABcAAcAAfAAXAAHAAHwAFwABwAB8CBWHHAkwA8bWGm7YMzWcB1YuV8vPrx+iBu+fLllJ2dbQi3d955J0VyxFqAjWd/J06coGXLlnnilNf4xItHXalfr5g+99yz4p2/vO0zi7/q+35HTZ5N/3TPm2LFb0fNQUMUbihYReXfjaWzm5+k3I2PUMHut6nk2OdUlrudSvJ2Edv0gplXn3Xbv7nvTxTJodvDdew/2COJH7dFzGIfM7eYd+fYQgCOLu+efvpp4iPUX1vHNer3ziK6/dUP6duCWsqtaaWFXx+jMZ9toxmr9tCxklqqbb9Bs9fuo+1HC+jH/cbFbI6I9PPM7X2FetHlHvAEnuAAOAAOgAPgADgADoAD4AA4AA6AA+AAOBBPDngSgN+Zs8L0/OzGzZvUcfUaNbS0UUVtA+WVXiSuE88BxaJvrw/idu3aRWvXrjUE4HgKql2p77Nnz9KmTZto586dnjjlNT6x4ExX78MrpgMGPE18ZCyaRQeyVgqRt6Z4D/H7ffngtBR/GwpWU8meIZT3ZV8q3DWUqs9vpYb6i1RfX0+1tbVUVVVF5eXlwp4XHL367MU26uKDGxwAB8CByDgQqzm6f/8nTf93tbvYd/w8/euTEykr7yKtOZhPP+k/kfq8nEYTPt1ET46eTz94ZAzN/+oQXeq4QXUdN+mOVz6g3YdOevr/SbiciRVW4fqHdpHdC8AP+IED4AA4AA6AA+AAOAAOgAPgADgADoAD4EBncMCTAPyXGYvpJhHdvHmTrt+4IcTfprYOqrncTEVVdXSysJK4jpOjvpUtSdS7d29xJCUlU3p2pWWbyux0SnYod+qnM8u8PogrKyujVatW0bp16+jIkSOUm5sLMTgvzxEDXvnL4i+vnmb8vMTTa3y82O6pdb1i2r9/f8rbNdbY+lmKv6+PnmGIv21Vu+nCkclim+iSA2OooeoYtbW1UXNzM12+fJkuXbpEFy9epMrKSiotLSW26QV/rz57sY26+EAGB8ABcCAyDsRqjn788cftNF8jn/9f++d3PqWxS3bS1zlV9OPHx9HnmXupoaGB6urqaE/2Kfqbu9+k3adLxSpgFoGHzFpHUxdu8vS5FC5nYoVVuP6hXWT3AvADfuAAOAAOgAPgADgADoAD4AA4AA6AA+AAONAZHAgpAK9cuZImTpwY1rF58+agB2P61obZ6cmUlJxO2ZXWIrCbQes23bSJpE44D+JYxNyzZ48QNPmdtjicMeBtn7OysjyLvxzXcOITCR96QluvmD7xxBO0f8tHtH7VArHSl4VfdeVvU8lGKtjxAuVvG0B1xTuoo6PDEH/5gTuLv9XV1WL+4HunuLiY2KYXrL367MU26uIDGRwAB8CByDgQqzm6b9++xIfVHwu/4keN16/T39zxKm08Xk7jFu+gWwZMpG3fnqWzhRV0rrCcXnjvc/rh/cPpv947lB4bMZfmZe6n6Rk7qO9fPvT0uRQuZ2KFVbj+oV1k9wLwA37gADgADoAD4AA4AA6AA+AAOAAOgAPgADjQGRwIKQC/9957YgUer8KTB2/HyivyWJQpKCigc+fOiVWtp0+fJl65efToUfHOW26rO62Ltfq1Xt/NtVcbL730EjkdofrEg7jEvhkRn+jHxyumjz32GPHRWL5PvOv3Fw8NN1b+XspZQGe/7Eu86re1sUKIv62trdTU1GSs/JXiL881cp5he6HuTbXcq89qW6SjzyFgCkzBAXBA5UCs5uiHH37YpP1K0ffGjRt0/fp1unbtGl25coV++sRo2pZbQy9PX04fLP6Kvv42j1ZsPUYZm7+nNV8fpaOnztGBw8do5sL19MO7nqL/8tsU+i+/fdXT55I6fi/pWGHlxSfUxf0MDoAD4AA4AA6AA+AAOAAOgAPgADgADoAD4EBicyCkADxq1CiqqKgQ72HlFZk7duygrVu3iu15eUvjFStW0OLFi2n+/PmUnp5OaWlpYrXw4cOHidvqBNDFWvVaplNTkykpKZU2VGygVP8W0LIsPT3V2D46OT2bfPnKltKpmUF96j7wda9evSwPq7p6Hh7EJTapEZ/ox8crpo888jAt+mwOnTm6lf7pnjfp6KHN1F5zkGpzPhXv+q34/iNj1W9LSws1NjZair8lJSVUWFgofmTCNvV70enaq89OtlAWfU4BU2AKDvRsDsRqjn7ggQeIxV4p+ErR9+rVq+JzqL29nfhHSD/p+xZ9daaaXpy8hOat2Ew1NTXiHfQFRaXiR49FRUV0/vx5Onv2LLFN5m/mjv2ePpfC5XyssArXP7Tr2fcy4o/4gwPgADgADoAD4AA4AA6AA+AAOAAOgAOJyYGQAvCQIUMoJyeHUlJSaNu2bbRlyxb68ssvacOGDbR69WrirXoXLlxI8+bNo1mzZtH06dNpwoQJtHHjRuK2euANIdf/3l91C2gp5rKwy+3UurIsyS/wVmamCpE4U6xMzjSEYr0/p2tdBHaqq5bhQVxiklnGCPGJfny8YsoPx7P3raWHXnyPJs+aR+3V31LtmfmUt+lRqj67Xmz3zMIvr/rlLZ/r6+uptrbW2PaZV/5K8Tc/P1/sMCAfuMs4hzp79TmUPZRHn1fAFJiCAz2XA7Gao++9917ig181wAcLvnzwO+f5c4jfO88/QvpPP+tLGQcLacS8jfTbZ94W/w/lH0Dyjjeq+Mv/J2Z7seRurLCK5ZjQV8+99xF7xB4cAAfAAXAAHAAHwAFwABwAB8ABcAAciA0HQgrAL7zwAu3fv1+Ivps2bRLC7vr164X4m5GRIVb/8vts586dSzNnzqQpU6bQu+++Sx9//DFxWz2QUsjt3bu3WMnLK31ZxOV6quCrX3sp0/t0upYisFMdvSycB3G8jS2vnmbM8P5f5/f/Mj5Lly7tsu8AjmasI8FB520k1145f9999xEfP39oOFUV7qKa059Q7sZHqCp3rXjYLoXfy5cvi/f98kqrixcvim3m+Z2/qvibl5dHvL082/MyBq8+e7GNurH5gALOwBkc6L4ciNUcfc899wihl8VeKfjyZxCLvvwDJP4cqquro0dfHUtDZq+hFYeK6Ae/eZZmL1wlPouk+Ltp20760W+epnVfbie2GUtuxgqrWI4JfXXfexuxRWzBAXAAHAAHwAFwABwAB8ABcAAcAAfAgcTgQEgBuG/fvrRmzRrq/+Z79Mu+g10dv/nzEEpNTSVuqwdaF3LVcr1MvVbT3Ea9VtOqvc5Ke30Qx4LgqlWraO3ateLdyLx6hEUtHNYY5ObmEmPMq8xXrlxJLAh6iaXX+HixHapuNGMdKQ6hfPVS7hVTfjj+8weH0+KMJVRfuJ7yvkqm4kMzjIftvOL30qVLplW/cqUVY2j1bnGvD9y9+uwFD9RNjA8wxAFxAAe6LgdiNUf/6le/Ep89LPZymgVf/gzitPwc4nTmtl30/93xJH1x4Dylf3mYftCnP/3nn/6G3hr/Id3/7F/o73/5MPV7czL9/S8eoJ/d8mtP/y+JlKexwipSP9G+696PiB1iBw6AA+AAOAAOgAPgADgADoAD4AA4AA50Pw6EFIDvvPNOsc3zC2Nm0+HcEjp+voJOF12gM8VV4szXh3JLaPeJ87T5uxxa+vVhSn4rjd5KHUHcVieNk1irl6nXapptqtdqWu+vM669Pojjlb8s/krBl7fTjuSQdnrCOTMzU7x/2kscvcbHi+1QdfVYRytG4eAQylcv5V4x5YfpLAA3ln8jHrKf3TFYrLDifN7qmVf8cpp9qKysFGle9csrrTj/3LlzYttnTp84cYKOHj1q1Hfrt1efdbtp6fMokkO3h+vYf4BGEj9ui5jFPmZuMUdsEzc2bmMY6Rzttp9///d/J7fH3//LrfQvv31aiMBfnr5I4xd+RQPfnUtDZyym9d+do0OlDfSH51Lpb350e0znh1hh5RZT1Ov69x9iiBiCA+AAOAAOgAPgADgADoAD4AA4AA6AA92fAyEF4KFDh9Itt99JH2VsobNl1VRUdYnKquupvOYylV6sp4LKWsopqaIjZ0tp9/HztOnb0/TOX1dRnz88SNxWJ5GTWKuXqddqmm3q15mpSb4tpf3vCNb7jea11wdxvO1zdna2IQC/8sor5Pavvb2DLl9upKqqGiouLiduGy1RsSvYOXbsmPgBgpf4eY2PF9uh6uqxjhbG4eDAvh7NK6KUz3fSC/O/oVEr9lFOQQntP5kvzqHGopZ7xfRnP/sZdcah+hQq7dVn3d6UmXPc3qai3k0i6rhylZqaW4jb6vZwHfsPVLcxPLn8Nmor22M6EMPYx8vLPeI2tvImxv2ZePGMdI72whe3dc/mn6eHnn2D/tst99OQmUtp46mLtCWnmnacraXPth2m3z71Jv3oVw/Qzr0HYzrHJyJWbjFFvcS79xATxAQcAAfAAXAAHAAHwAFwABwAB8ABcAAc6BkcCCkAMxHWbN9POw6fpspLDVTb0EL1Ta10ubmNLjW2UFVdIxVX1YkVwd/lFtPXR/JoztosWvrlrpg+HIslYb0+iON32qrbPr/44ovymXTI85UrV6mxsZlqai5RWVklcdtoiYpdwQ5vg8z4eYmv1/gcOXJEvHM4PT2d5MHv3uV8L/1yXT3WKsZ79+6lJUuWGH1wX3zN+Wo9q7QXHN5dsYeeTt9ML87bRpzedrxI8Gz0in0if9L67+jNz7+hM+eLXY/PK6ZeceuM+pH6PDHtQ9/9ea2dbpxcQTeOLqKbNXm29+zNmzepo+MqNTa1ELftjDHBprcPZiOGNlErrW0UJT4BeDe1lQUOxNAb1rHmZqjY6iHH/Zl48Yx0ju5Mzs1ZsJR+8bvH6T/+91/Sv97tO//oV3+ityd8QCwSd2bfVrYTGSsrf5GXePcbYoKYgAPgADgADoAD4AA4AA6AA+AAOAAOgAM9jwOuBOAPl24SQi+Lvq0dV6jj6jVxtLZfEULwhUuNdL6iho7ml9OuY/m0avdRmvLZ+pg/IIsVgb0+iGNRUBX1XnjhBePZdOqhS8THoH1VdN/6HCNfJq5evUbNzS1UW1tH5eUXiNuqtnpCujMF4O3bt9Ps2bPpwIED1NHRIWDnM19zPpd74ZUeaxmfTZs20axZsyz74Xwul3Xtzm5w2Hs8j0YsyRLjWPNtLiXPWEdnymrE9fiVe2nNgVwjzXXdjs0r593a7cx6kfr87uQ04uP6gY/oRs4GIf5e3zOVbl44LjDU/7lx8ya1d1yhhsZm0a4zxwbb7j6sZQz1WPE1i78PpK0SRUIALs2iNuXgtsDZHc7xwEmN7fI9J2jauj10qqTKKtQiD/dn4sUy0jk6HryLV5/AKvH4Gy8uoF9wARwAB8ABcAAcAAfAAXAAHAAHwAFwABwAB9xywJUA/NSImRTO4daJrlbP64M4XRR89tlnjYfULP6+eaCa+m8tpDuW+4SlwYMHk35culRPFRVVxG11gTA3N4OGJvWjtKzcoDK9biyuo+2PG+FT5ZDb+Bw8eJCmT59OVVUB0eDKtevEP2xoab9CZeUVopzrqfad0nqsGe+srCyaNm2aYz9czvWc4uMGh+wz+TRswVbBr6KL9dT3/eV0uqRaXI/9IosOnS030k9NXy3KB3+8MeT43GLqhE2syyL1+Z0Jk+nGua1i5a+8YW/WFxOLwNR+WWYZ5+vXb1BrWzvVNzQRt7Uab2Vmqtiqvnfv3pSUlEqZlZWW9azayjx9+3uZb3f21fdtkc/98pGcnu25Xzv7iZzPcbD7yzhwxiwAF2+nNuWwiqEd9mp+ZXY6JSclU3q2c2zVNm4w1OOY5KIPN3b1Ono/ki/quLz6rvcRjWuODwu+T89cRftzSqihtV2IwCwGW/2Fuj+txp2a6RxDp3F0NkZW/na1+zrSOdoJ/+5WBqzwxa67cRrjAafBAXAAHAAHwAFwABwAB8ABcAAcAAfAgc7ngCsBGIEwB8LrgzhdFBwwYIDxfLrvl/n0UOZZunPFCfrnTw4Y+TLBW0A3NflWALMAzG11kTDagqtu3+t1tP1xI3yqHHUbn48++kisyGWsr9+4QZdb2qhXr15UWl1PJRfrqaK2gXbs3E1cT7XvlNZjzdjNnDkzqJ8LdY1B/XA9J6zd4vD4xKVCwOZxPTkpg04V+QTuUZ9vNdIDP1hDGw/m0JUrV+iBsYtCjs8tpk7YxLosUp9HjJsgxN7LFXk0b+shQ1yqP7JSrAiW96g8i9X6LW1UV99I3FYfr09AC4i+fJ0ehsDkVVjS60vhKCnE+9L1dvp4usI1x8Hqr6G1g/5t5ALqM/4LUSxWABdtpjblsIxhZSalWgiv4WDltY1ePzs9mZKS0yk7jB8ROMVO78eqrlpHTVvV7aw8js+D738hhF81xrwSmAVh/S/k/anFln+sEe6PNHjMnY2Lbt93nURd6b6OdI7uLG4lol1gZf5/eCLGCD4hRuAAOAAOgAPgADgADoAD4AA4AA6AA+AAOJBoHIAAfME7Kb0+iNNFwT//+c/Gs+l///wQ/XTBQfrvc/fQ3334jZHPiRs3blB7ewc1NjaJdwDzFtDcVhcJoy246va9XkfbH7fCp7y53MZn2LBh1NbWJjCvb26jkot19Ld/+7eUW3rROM4UlhPXk7ZDnfVYM3ZW/ah9cFr244S1WxxGzc8U7+LmgY1fss1Ip36ykZrbr4jx/nHEPGpu66DqusvE6VDjcotpKDuxLI/U52GjxxIfP3wpTawyZGGJVxv+8PmJtOyzaUTX2gWW/I/vXr1CDU0tVHPpsminj1UISlEQ7HThR+9Hv7aqr4vRehu+tmpnVS+R82QMjUAREa/8ZfH3ZFk1PTU3U2wFLQTgwk3UphzcVh+bHSZ2+Xp79dprG72+fq3ajiTtxq5aR01H0q/Xtlax5Tjf+fs/0oA/3CvOnFYPx/tTF4C1a6/+dTYuVva72n0d6RztNSZduT6w8v5/9a4cb/iOeIMD4AA4AA6AA+AAOAAOgAPgADgADoAD4EA0OAABOA4C8JNPPknXrl1TNYmgNAtKvDqzpaWV6usb6OLFGiorqyRuq4uEToJrblYa9Uvybf+alDSUMnJ920Sr+f3S0kxbSKtlso3RR9pQYwvbfmmBLYvVNro93V+v126FT3lDuHlQmpubS6+//rrAva3jqlj5y6t/1UOKtFxP2g511gXgw4cPe+rHCRsnHOas3kHJYxfQ85MWUeqc1TRt2ddibGt3H6PFW78T6b+krxVnFn7HfvYl8ZaoG/YcpdS5a0KOzw2mobCJdXmkPr85YpQQf/X3ivLqQhaFP/5yj8Dz5s2bdIXf1c2rfy830iebvyVuq4/XJ9gkWW6/XFmZTenJgW2a5dazmamBPLmyTxd+fKKPvMcDK4xl/3p9zpf92fUjfZVbRsu+rfyR/STimeMwddO34nht4Tax4pfP/P5f/mMxmMt9AvB6aisMHPYxDN7eWcVYTQusxZbQvvgkp6cbK4iNepm8ZbQst9+a26jv31pav7aKjYyzjCPH2ypPjZ1uV5ap+TI9+/AGSvX7zn1InlhxUrZJTU2OaGWt9IfjY/X32B/+SFVvDKa2gwdNxSwE8/2ZX1rlcH8GYqv/YMNpTOkWMZTjlVuBW8VH8MPm3rfqT47d1y54NbqMbVe5ryOdo1U8unsaWOFLX3fnOMYHjoMD4AA4AA6AA+AAOAAOgAPgADgADoAD0ecABOA4CMCPP/44NTe3iNW9vC0lC3EsIvHBwi+Lwx0dPvG3oaGRamvrqLLyIhUXlxO31UVCQ5zV3gGs5+dmDCUWbX35STQ0wycGZ6X1oyT/O4RDtUkamiH6Z1tmcdjanu5rONdOwqfVpOD2QenAgQOptbVVbP18vrJWrPq99dZbqa6p1RAOzpdXEdez6scqTxeAebxW/bC4bNWPEz5OOPRJmU5Vlxro2LkyemHSIrrvL7PEGPLLqunzL/eLtDwfO1dKW749RW1t7TRu/npavmVfyPG5xdQKk3jlRerzoGGpQdvLSmKcPH1crATmFcF7ThdR1vF8+nz7Yfq3N2bRnW9MIG5rNW4p0LBYJkUamef0/k5VTLJLc38sWul21PrSJ9mn9CGQHxCVrNpZ1ZN5iXjmOLDIu+9smVjxK+Mnz7wVNG8D/e0Xd1Lb+TWmwyqGPkwCorwUVoX46d8aWsVN1pc4i22bTfWSjG2cQ205rNplrO22gFbrCZvaVt9WeWrspM/q2Nh/k11ldayaz3aCrv2clHZ1fqp9e0lzfKz+WOi9dvEiVY9621TM+bw6v9+UpZb3p/RPjluK2W7GJLfi9om2PhFZx0GOTc2X96GOiVpH9N9N7+tI52iJaU84A6vofwHqCbzBGMEbcAAcAAfAAXAAHAAHwAFwABwAB8ABcKBncwACcBwE4Mcee0yIupcvN1DF8ulU/ulIKpsygErfuktsScyrfpuamonLWfy9cKFarP4tKCghbquLhLpoK8vVVbnGQ+2hGSTy+6VRllwNnJthrAC2baPUYftqn072pC+RnJ2ET6sJzO2D0hEjRtDWrVuFEHu2vFoIwPfee68hGty4cZOWr91Aw1OtxTyrvq0E4OHDhwf1U3nJtwKRO5P9DHvrraDYqrg54XBPylT6at9x4XtTazs98+58Olfqe/cvX6t/fM0/Mqirr6cH//Ihncg5ZylWquNzi6naJt7pSH1+dcgw4sPy71o71e2YSiPnLqY/jV8khN8npi6jj7/cT1f2fiDaOY1fru4TwppYIRq8cpfbs1hn3Lsm4dAvMimrS416uuCniHXSJ5/wZF7taLS36MdoZ+GPLEvEs2MM/YGdnHmA+o99g9ryV5oObquPSRfmZLmab0pzfJRtv01lWlxMZUpc5XtofeUB8VnmGz5YxEbyTBUYrfKkDT6rftjlq3XUtGiv+G5wKjXT1q7ah5e0XWxZ6OU/FoA7Tp00bl/OHzJ/I20/dMby/lTH4cMocE9KzOR4+MwCsdpG+s4rfXXBXOBiG59AP9KGXX+yXNjT+OPL452p0b9lAAAgAElEQVQEus59HekcreLR3dPAqmd/Wevu/Mb4wG9wABwAB8ABcAAcAAfAAXAAHAAHwAFwoHM4AAE4DgLwI488Qvw+XxZ2y9PfoPIPXqKycQ9T6eBbxHbPd9xxB+lHYWEpnT1bQNxWFQU5rYqxaplPzA1s+yzLnARb2zbdUADetm0bDRgwgE6eyaP8ihohANc2tAjBgEXZwydzqH///rRhw4YgIchuQrISgNevX09PP/10yH4yMnyrq2Wc9LOTAHzg+1PUZ+B42rT7e+E/i7y7juQY4oea4FXm/F7pY6fPijZ2Y1Hzu+LD50h9fnHQmypspjSv1r9W/C1d2/8hNV2uo0v1jXSxpo4aTm6mtn3pxG1V/KzSYgUni0hCMLMTgXz5qmCrik52bdX+1PoyX21nSovtaK1XMNrVkzYT8RwyhteuU2t7hxCAX5n1MV08tZTa8zPEYRVDKyx53Gq+KR2mAGyFpWpXLw8VG+Yai5ZyJTK3t8rTx6L2o/Zvlxbt7fhsIViq9r2m7WIrBWBeBXxh4PN0tbBQrAjm/B3ZOVRYUml5f6pjYl8YHymcq/iqfupt5IpeXQBW25vuZTusbPKd+uYyUz+KDVOfWhxMbZT7X+2rs9KRztGd5Vci2gVWnfMlKBFjDZ8Qa3AAHAAHwAFwABwAB8ABcAAcAAfAAXAAHIgWByAAx0EAfuihhyg/v4iKikqF8Fs2+j4qHfJrKnnt50IUvnDhIlVUVIlVvyUl5cQrf1n8PXPmLHFbXRi0FYCFaJsktn1W2/jqW2/ZLMvU9/tyW70P9Vq2sdpSWu033LST8Gl1I3h5UPrJJ5+IbbX/Ov8zOppXRCXV9VRyoYbmfbaI+vbtS7fffgf97ne/o/z8/JCCHvtiJQDzuGfPnk39+vUjp37uueceYt/tcAqFw/7sk/TrZ8ZQU0ubSaxUL3i78abmZrpwoYo2bN9HT4+c5WpcXjC1ikk88iL1+fkU3zuiVfxY+GUMO65cpZbWduo4sYau7Z5CzWe2UvP3K+nqrslUnHucuK0+5srMdJLvA5VCEQtMalptI7bq9a8e9Yk0wcKsT4Cyfq+wtBUsUvE2z75VilzHTT9O9WQ/iXh2E8PGphbxDuD3F35Mt4+eRanz/krvL5xHT786ODiGmngmx6xiHJwOYC1Ef5sV1mo7aVc9O5XbxVBtrwqaMt8qz64fNd8uzXZ9ZcGcVNvI/iM528VWCsB837L4W/v+RHHwu4GLSivpXEGZ9f2pxVb113lMgbGaxVRlO/XM1MBW30KYlfey793fUmiWeNj1J8v5rPoXuA5wzY4TQe1sfFP76qx0pHN0Z/mViHaBFb74JSIv4RN4CQ6AA+AAOAAOgAPgADgADoAD4AA4AA4kNgcgAMdBAL7//vvp1CkWVfPFqt/SQUlU/Or/poLn/4WKi8uoqKiMeMVvQUExnTtXSHl55+n06bN0/PgZ4ra6QCgFWHV7Sing+lb0KtuGKu/wlfX7paUZW0Czbas2quAr6ugrgjOGGlvV6vZ0f71ehxI+9UnG64PSTZs20bPPPkt33XWXcTzz7LO0atUqIf7++Mc/FuLt+fPngwQhvW87AZjHvHLlSrHiWO3n6QEDaNGiRcTiL/fDovPRo0eDYszt3eAwdf5qGvnhUlWzNNJXr12jxsZGIf7mny+gMR8upjEfLQk5Jh6jV0y5jRQxJM/0FYgSO1WQUIVOWR7uORyf1b4GvPQK8XFdvJf7OvH7uln4bW1rp6bmVrrc0Ey1dQ10qegkXT7xFdUd20RFZ3Mo51yRaKfa4rSOR/A7RgP3qW8FoU8cYtySklMp1b+1q4qXsCsEpUBb1a5lv34BUvonBWi9Hy7n7WxFvtju1tofaScRz25jeHL5bdSet1AcWTvm04YvP6HHXhwUdG/o2Msxq/lqmstZiGMM+UhOT6fUzhCAxcpNf6xUrih9yy2jVX9knhyH8FcTQmWZOi41zeUqT4QNC07qbaTdcM92sWUB2O7ILywLcX8Gtk9mv4Rgb/oRhvk+k2NKTfWtsOYYy1XWsox/9OF0j/nqBewa7S0wVLHS2yV1wfvazRztNE4VYxUbL2lpX583pQ31Rxsyz83ZjW9u6si+3GAl6+Kc2F+8EB/EBxwAB8ABcAAcAAfAAXAAHAAHwAFwABwAB2LFAQjAcRCA77vvPiHmsqB74kSOEHdzcs4JQZjFXj5YHOa806fzRB2uywe39Sqghqpvt+1zqHaxKncjfKo3TDQflPLKX165e9tttwnxtqCgIEgUUvt2EoCd8GKfWfzlfp566ik6duxYUJzd4JBfUES3/3kEfXf8rCH8Xr9+nVpb2+hSXR2VV1TQ2XP5dPTYCXp93CyatWid43jk2MLB1O3Dbbt6dvnSp1DncHxWbfZ/fiC1tnUIwZdX+za3tBKvFr3c0CS2fK6uracLF2uptOKi2Fb2nF9cOplznritagvp+Hyou42hEIBzF1C7cnRGDNUVouBEZJxwG9vOvD8jnaN6OgfczNE6xiZR3ubHCjquug21XJYlK+9OluW+siTSxXVZ7nSWduWuD1Z13dSR7dxgJeviHNncAvyAHzgADoAD4AA4AA6AA+AAOAAOgAPgADgADnQXDoQUgHfu3Elej5MnT3Zr8cPrgzgW7nJycgxBj7cUloKu1zO3dRISwynLGJpESf3SKCs3N+q2w/FHb+NG+FRvSK/xUdtapXnlL78rmFfpvvjii47cDlcA5jH//+y9C7AcxXm3v1Uul+NyUokrropDJS6X8/cln7Hr00eKcGwXKP5s4882Jg7CwYQImcsxBHzBsi0CGIOMBRg4RkGBQBwQsgCBAZmbMCAuFrIBIQHiJnS4Cx0JCSGEhK4g3n+9M6d3emdnZmd2u3d3dp5TNZrenp6e2V8//c5s/9QzOvNXzV89zuGHH97UFnl1uPiKG+Vzh58k23fsCB73/OqrG2VszVp59rkX5PEnV8iSpcvknkWLZZ+DviP3/GFp5vcxerSjad7B7bRyafnmnFqt2zlnu86vTDo4mOW7cdNm0bS+51dn/Gp6zcsb5KWxdUH6medXy8pnXgzSyx8flWXLV4Rl2vjPJfbxSXd+o5G3DQMD+ImLgnbb/sRFokvQzo7bUGfKThifUUr7dta+edvWZ//sNEZVnYE8MTqusf3ZTmdpmVXObNNZ3E2P4tbHY0+dWp+1n3WM+DZTLwZwZ/08riuf0RMGYAAGYAAGYAAGYAAGYAAGYAAGYAAG8jOQywA2UwnfFpHdu9+WXW+9Jdt37pIt23bIa1u2yfrXtsjqV16T59ZsCMzizZs3yyCbwHkGLW0Ir7jiClmyZEnd0Pv0pz8tnSxxg7To5yefXChnfy165OSECd+RuX1q/j7yyCPyq1/9KpdJaTQv2j5mv6y1zvxV81cfwZ1VLm72F20bnfmr5m/So77zGsB6fl/65knyX3N/I6teWi3PPPecPLniKXnokeXyh/sekLvuWSRXXXejfGi/yZnfxf6e7WiaNQAezoQMGUx6LO75D1wfvKfWPDo37fGc9jnG0+2cs13Hvl/YXzpZ7LpI578oudSqk/bTfTs9F/vRv8py0iOXOz1GVffvdduq7lkxrqrtUuR754nRcY3tz3Y6aI/YY7PDR+mH7zxPu5ZEdWi5qTJ/bCzo92Hf1UeCR+9yTjuG+c5p17X4fiYORMcOj2nqSVrn0SppP/J6c+1Bd3SHARiAARiAARiAARiAARiAARiAARjoBwZaGsC33Xab8X/l7bffDt6HuevNyADeuHmrrNu4WV5a/5o8u2aDmPJqAj/wwAMdD6D3g0jxcyg6EHfXXXfJr3/967oBXNQUrGr5p556SvT9vDoDPd4GWZ+Ltk9WXUW3xc1+V21X1Ai/e/GD8r7/c1DmcuSPzsmtazuahoPb9n80CAfXTb5516X9jkV7QNxOF20HLd/OObdzHPbhYg4DMAADxRnIE6Pj14G0R0DHryv2++TjddhtZW/TGfrmuhTsH8zWjwzg1seI9k+7rumx9T3cOtvYPrZ9TknpPFol7UdecS7RDM1gAAZgAAZgAAZgAAZgAAZgAAZgAAYGhYGWBvBNN93UZAAfcMABkrQ8M/aKaHl7GRSh7O9RdCBu1apVMm/ePLn22mvlwQcflCf7dLatK7PSRT1qeKr5q4aq6mfr3ypdtH1a1Vdkuw+zv10jvMh5tyrbjqZpg9vRwLqZaRUfYNdZV2OFBseTzr+dc06qhzwu+DAAAzDgnoE8MdqYrvUZvA2zdK1rRzD7N5rBq+1lDN20a5GWsbfZ16akfUNTOeUYenzr8e5N9U6I/jNU8DSAqfMbjt2KrzxataqD7e4ZRlM0hQEYgAEYgAEYgAEYgAEYgAEYgAEY6GcGWhrAalrq39tvh49/fvOttwLzV2cD7969W97YvlPGXtkU5D29er08/vxa+c0di+S62+8NDM/4l28ezAvNnni5dj6Hg3Pu6ks7h3YG4tTEvOeeewJDUx/ly5KtgT72eeHChYXNX22zdtonra2L5rs2+zsxwouee1b5djS1B8Dtuu1Bds23y6Wl7f3zpts557x1U44LOwzAAAx0xkCeGG1fE+J629syzdmxyCjOrGNsicycNElmzo/M3NzHaGkANxrHeh523fHzin/Oo1V8Hz53xif6oR8MwAAMwAAMwAAMwAAMwAAMwAAMwEDZGWhpAF955ZWi7/41j3/e+WZoAJt3AOvjn1euWhcYwCtfWiePPjcmD65cJYsfe1Z037hA8QEv+3F+8bL9+pmBuP7u+L1uH5dmfydGuMv+046m8b5uzifMb/2ozLT9TT2t1u2cc6s62d7ffZ/2oX1goDwM5InRWdcBe1v8umIbwna5OB/xbfp4Zp2hq49o1rL29tbHyLquTajXac7Brtvkpa3zaJW2L/nl6RO0FW0FAzAAAzAAAzAAAzAAAzAAAzAAAzDgkoGWBvDs2bMD8/e73/2u7LHHHrmWE078sSxa/ozovvGTjQ94xT/Hy/fjZwbi+rsT0j7u26cdTc1guXl0Z8Og+vgge5g3U6ZOSH7ssz6GU8tMmDq/KZa0ig3tnHOrOtnuni00RVMYqCYDeWJ01j1ifFto+o5fM8avKYattGtJUx3BLOBotm7T9uBR08nHMOZx/Lqm52Cfm7mmxes255q0zqNV0n7kVbNv0e60OwzAAAzAAAzAAAzAAAzAAAzAAAzAgDLQ0gDWRxW/tXt3YPyeP3OmPLniKVn+6GOy5MGl8rt7F8tvb7tDrp9/g/xq7lVy0cX/LQdNOjgoe/fDTwePOY6DFh/wsj+b9NSpk2TC+Hve7EEzzbt+9QMyc1I0y0Lr10G3CZNmygOrr68bSUF+w0BdOKBn3usWbI89FjA4Vg6jiYG4/u48tI/79imjpmU853i85LN7ltEUTWGgPxggRudvB7TKrxX9G61gAAZgAAZgAAZgAAZgAAZgAAZgAAZgIGSgpQF8wQWzZNebbwWm7iPLH5NarSZLHlwmi3//B1l4591y080L5OpfXyeXzf6VXPCf/yXf/u4JQdmFy1aK7hsX2pi8M5eMBdvsR0CH26LH5MXLqtGrj+ULDF/LqDWmrl3eTus5JO0b5E2aVH8sn56Leexf/LztzwzE9XcAoX3ct08ZNS3jOdtxhrR7jtEUTWGgfxggRudvC7TKrxV9HK1gAAZgAAZgAAZgAAZgAAZgAAZgAAZgIGSgpQF87rnnyY6duwJT9777l8iPf3xq8EhWfYRdfDnwwH+Ufzvu20HZ2x5cIbpvXGhj8pp9zUxfLddk2lozeOvlp84fLxfO6A32mTRTloyNNexvzxxu2FfrHC8/f+okmTnffF4iMyeFj6GNn3P8MwNx/R1AaB/37VNGTct4zvFYw2f3LKMpmsJAfzBAjM7fDmiVXyv6N1rBAAzAAAzAAAzAAAzAAAzAAAzAAAzAQMhASwN4xs/OlDe27wxM3e9857vy6U9/Rk776c/kljvulht+u1Dm3XCrXHLVb+SUn88KDOEv7P/FoOwt9z8hum9c6LjJa2+PbwtN3OhdbHZZM1vXrHWbvX/avmPB+93U6J0vUwMjWI3fqTLfMobt4ySlGYjr7wBC+7hvnzJq2uk5n33+hdLOkhQzyHPPZB5Nz555oXSy5DkGZXrTtuheft07jdFVYgCtys97lXjlu8IrDMAADMAADMAADMAADMAADMAADPQHAy0N4NN+cppsemO7HHvc8fKRj3xE9ttvPxl7+RV5/Y3tsv61LfLcmg3y4FMvys33PS4HHvwN2XPPPWXSv0yRG37/qOi+8Ya2TdpW28Ky0SOh7fKBwTtpqkxV83YsfJy0XXfWvoFpHHv089Sp4eOl7WOkpV0PxD355JOBTkcffbTYix7fbEs7F/KbO5Lr9kHjNVJGTTs95zPOnSl5/3a9+aZs3rJVdB94ae6TvdLkZ+f+R1MTLr9ib9m26p6GRfP0722R4IkXm7e8Ibpvr86b4/YPQ7SFv7boNEZXqW3Qyh+HVeKI7wpHMAADMAADMAADMAADMAADMAADMFAtBloawP9+4kmy4fU35LmX1sq+++7X9Nhn83hle33B5b+Wa3/3iOi+caBskzbPtvijnCeMv/s3nMk7QcxnrSted+q+waOlo8c9h+Wiz/Hzin92ORB3wQUXyDe/+U2ZPn16sL7xxhtFFztPy8TPgc/pHdVl+6BzqHMZNe30nH9y5jl18/DRF9aKLml/u3apAfyG6D4wk943u63N6Wef19RkoQF8t2xbdbesfPS2YF03gN9+W3bs2CWvb35DdN9uny/H6x92aAv/bdFpjK5SG6GVfx6rxBPfFZ5gAAZgAAZgAAZgAAZgAAZgAAZgoBoMtDSAp37/B7L21ddl7JVNsmrdRnlu7QZ5evV6WfHiy/Loc2OybHSV3P/k87Lo0Wdk4bKVoo9+nn/vcrnqrmWi+w4iSK4G4n7xi1/Iv/zLv8g555wjp59+utx7773y8ssvy+rVq+X222+XU045JcjXMlp2ELX08Z1ctY+PcytrnWXUtNNzPnn6DNm0dbscc9Fv5Ip7HgmWb5w7L8izXcW33w5njW56fYvoPmVt40E87x+fcbboYv8FBvCLC2Xl8gWy//SLZNuLC8UYwLvfflu279gp2pa63yBqwneqxs1dGdq50xhdhu/o6hzRin7riiXqgSUYgAEYgAEYgAEYgAEYgAEYgAEYqA4DLQ3g44//dmD8Pr/2VXlm7BVZ+dI6eeKFtbL82Ubz986HVsqCB56U3yx+VK6++yGZc/sS0X0HESYXA3FPPPGEfP3rX5cZM2bI5s2bg+WBBx6QM844Q0477TS57rrrZMWKFfLwww/LSSedFJRNO6553LWZhT1hQv7ZzL7bp+jsahfnk6aTi7qrWkcZNe30nH906nTRRU1g86ezgM+89h7zMVjv3v22bNu+QzZu2hyUT2Mk3k+1v06dHz6+Pm2fbuUnndukmUtKH7///bQzGtpKPwQG8PO/lUt/c5Xsf/qFsu3539YN4Lfe2i1bt20P2lL3jeufpJPLNgzrT4/f8eP7ivXx4yiryoMdz1uda1w7PlfnxjJvW7cTo5PYdNkH8557t8u1o1W3z5Hj0cdhAAZgAAZgAAZgAAZgAAZgAAZgAAZgoL8YaGkADx/9LelkGcQGdzUQ96Mf/UhOPPHEwPxVI3iPPfaQiRMnBoumf/CDH8h9990nxx9/vGjZNC3jA/H6juMJk2bKkvF3I6ft5yM/fi4+jtGqTlft0+o4VdpeRk07PecTTjwl8bHPagC/uP61urH45NqH5OcLvycvrRsT3SeNi6J9o2j5tOOa/Kz64tvCz42P2Df12Ov4fva2fkj/4JTT6u1kEmoAr33yRvnb758v+/z7BbLtuZvrBrA+ynvLG9vk1Y2vi+4b/w7x7xsaotF76OPli36O1x/fP77dV6yPHyd+HvrZLmOnk8qS1183fv3SHu3E6DhrY/OnyoQJ7vpgv2gTP492tIrXwWf6IQzAAAzAAAzAAAzAAAzAAAzAAAzAAAxUi4GWBjBANAPhYiDuS1/6kuhy5513ysKFCwPz95JLLqkbDppWE3j27Nly4YUXBmW1fFJ7NA2Ijs2XqT2aBRw/l6Tz9Z3non18n2PZ6i+jpp2e87d/MM14hg1r81hozdy9e7csX/WgnHDNwXL6jcfJv52S/tSDon2jaPlWTGXVl7Qtj7mZtF+r8+jm9u+deLLoYv+dee7X5W9POF+W/OFqOfjsi2TlQ9cGBrC25fbtO2XT5jdk/YbXgv3i5xr/vvHP8fJFP7eqL749/rno8dLK56nXLmOn0+okv/leouqatBOj46zFPw+qpu1oNaha8L2IJTAAAzAAAzAAAzAAAzAAAzAAAzAAAzCQjwEM4DX5hLKBcjEQ9/nPfz6Y3bt27drgsc8689c+hqY175hjjpFrrrkmeAew7hMvo5/jA6D2Z5OeOnVSfZZMaOxMEPPIaPP4RFN25vyZMmlCuN1+DKy9n5lxY/bR+v/3/z5cDh/fT+ueMHV+87ktieqO6lgiMyc1n0/Sd82T56J98hynSmXKqGmn53zs96aKLkl/0y7/razbtFZuWHq1nH/rT+XEaw6XJ9bcLd//1WT53SMLc/VT5WdsLGTf9LNgNtukmfLA6utlakpfsvvy/KlRv9H+Zpg09Zo+/v3rm+szZcPzaP5PI6YOEx/ixwr7fvPx4+Xs43Q7ffwPpsmMG34fLN/6n1vlUz+5XL5+8nGyctnVsu3Z6+TS+bPl9Mt+GRjAO83s39del5fXvyq6b/x8TbybuSR8dHfQXpbuSd+9vs/MqfWYa9o70N6KiZNmzsz8zzv1uszxY//ZJ/n4zfHVtK3hw7Sx+b7x4yTlmzLnP5DMVqvrhYn/pm7Wxe9Fyq5ZOzHacNfQB60nniRzl9QHxmNejvsd7Semj9SPn9Cf0/pV0jkVbbt2tCp6DMpXrw/S5rQ5DMAADMAADMAADMAADMAADMAADAw2AxjAPTKA99tvP1m8eLGsWrVKzjzzTPnyl7/cZDZo3nHHHSdz5syRs846S3SfpA5ZH5AcNwXsx4KG2yYE72/Ufc3n+mBmYD6E75w028zjo8NBS3tb9G5KNT6Cd0IGBkS8fqucZVDEz7Nehz7C0TJRkr5jkTwGSt0HrTJq2uk5H338d5O83yDv5CtPl8kXHiC/uHWa3PLIJXLfM1fL0lX/IS++ukjOuP4Hcs3vrmzqq6Z/GdPNGGBhvj7CVA2J6FGmTf0l1tfsPmGXNSaEbTJGfT/qm2n7m3xTj4kVUX5kFtvHNdvNOmubKeN7rQb+3MWPy6KnVsnyVeuCtgveAfz0NbLt6Wtk7ePzZJ9/nym/v/zTsnXbDtn0+pZg9u/qNesD8z9+fuF3skxvq73ssvZ3N/uYGBeYxuP7mW1G4yB2Zzy9wa5Xj2fH+tTjJ8TXuHFt76tpc16GVWOA2cdPS0f7R6zVY30Gw/Fz4LP7ON5vmrYTo+Nsmn6VyV1SHxhnMf1+Z0Jk+ibdJ43fszT059TjNPeFom3RjlZFj0H5we9ztDFtDAMwAAMwAAMwAAMwAAMwAAMwAAPVYgADuEcG8NDQkOgyf/58ueeee2TfffeVq6++um4aaVrzzj33XDn99NODslo+qYM2DYhapoQ9SK/7hqZuZDJpns4aUwMiXrZhmzVLzZgCOvAa3yfrsz0LpqGO8brjhlXSd82Tx0Cp+yBWRk07Pecpx/xbogE8a8H58uN5x8uTa38rT6ydK8temiX3Pf8zueOp4+Tup38o1z7wH/LN/zi0qa/G+4bNspoIxmQz+fHy8c9azuyn+04YNw6T+nhQNjA8IiPCHCdtW2gAR+UTj5VQZ1I5+1jdTB/97e+JLvZfYACPXiXbxpfTL704mBX8+uY3ZMOrm2Ttug3ywktrg/3i5xpvA/s/yQQ6jrdjQ3vENLLrCPa3Zy9aZe142fifBdIN6CTtTT12fE3Ks7+rfY5p+XYZOx3okPN6YddN2n3c7ndN24nRNmshx9H9jOHa3F8E/VDvUxLuMex6jE71e6GgfFSvbq9vs/qo5tv1JB4npS+YY+Zdt6NV3ropV72+R5vT5jAAAzAAAzAAAzAAAzAAAzAAAzBQDQYwgHtkAGsH++Y3vymTJ0+WFStWyNlnny2TJk2SE044IVg0ffLJJ8vll18uX/3qV4OyaZ3SHoCMl4lviw+Yavn0gc3wsYmBOZwwIKr7NtXfcnC0cVDVPl+dzaYDtmY2nL2tSJqBUvfBq4yadnrOhx01LLq8/fbbsnv32/LWW2/Ji+tWyZT/OESWvfRrufGx78k5t0ySb138Rfne7C/Lb1ccLWfeeJB875LvyDMvPOPdALb7sm3W2vl2v4n31Vbb7Hoa0sFjq0NjOF5nWjn7WN1Mf/PY423vN0irAbx9dG7Doo+FnnLRDTL64lpZtXqdPPvCmOi+8XNt+r7jj/COx8iG9mgVE1MM4Pix9XP8+HaZVtonxdekvKzj2MdPSwf757xe2OdP2n3c7ndN24nRNnf6/ZRh858b7D6Q9N1t3uP12E88SKon/T4peiKCOWbDcVL6gimbd92OVnnrplz1+h5tTpvDAAzAAAzAAAzAAAzAAAzAAAzAQDUYwADukQH88MMPyyc/+Uk54ogjRNP33XefzJs3T84777zADP7v//7vwPy95JJL5MADDwzKarmkjhkfyLTLxLeFn+OPNgxNWbMtaTA1vs0cI7l+a9agZX6k1WHq0rU9mGvnF0kzUOo+eJVR007P+Z+nHCHbd+wMlq3bd8gbW7fJGfPOluuX/rf88r4j5WtnT5QfX/5T+eUtv5IDZ0yUwy/4gvzDt76Y2EeV33hfMUyH+doH8zwC2upb+rjRcfMwNCyMKdv4XuHG40T7m/ykczN91fxnDJ1ZmnysRvMjrZx9rG6mJw8fk2wAPzVbtr5yKvwAACAASURBVFuLmsInXblQ/u7k/5FjLrlJps6+Vb5x9L81tWW8DRt0z6tRQkw0Omv8MzO5k3SKH98uk0f7pPialJd2HDs/La3nFG6LXg1gztPex+Sxdh+vy6JpOzE6zpD9OY07Ww/De7ysbfqabaZfNm+L4qh9/DzHscsUSbejVZH6KVvdfkjb0/YwAAMwAAMwAAMwAAMwAAMwAAMwMLgMYAD3yADWTqWzfT/2sY/JoYceGszyPeeccwITWGf96uzfz3/+88G7gbWMlk3riGkDkFo+aVs4mBk+RtQ2G0zZqVPDmbjx2bj2fvVHK1pmhjk/nSmTtj2xjobHpqbPEDb1t1ozUOo+YJVR007P+cB//oa89voWeW3TFtH0ho2vy3cunipXPvQz+cYF/1e+c+GP5OnnXpJr77pFPn7sXnL+NZcE5dL4DPtX9Phe7SMHnX+jzJwUGWWBAWjNCM3sS+OzT4O+NmmqTJ0UNyWiYxkjw67PPs/4udlxQcuZ2XFJx7LrzCpnH69b6UOPOEp0eWv3bnnzzbdk1643JZgBvOJ/ZLu1aN5LY+vkuRfXyJV3LZULb1os//jNY5tibpZOad/dxNWZ4+9ob/psxb9JM2fK1ALvALZ1TD2+VX/9UdIJeY11NRr7Zpt97nZat9sc6OfEWJ9wvTB1s3Yft/td03ZidJw7/Y523EzkLoF3U0+e+x07Hpr9kvpz4yPYo3uZpHMq2jbtaFX0GJSvXh+kzWlzGIABGIABGIABGIABGIABGIABGBhsBjCAe2gAa+f69re/LX/zN38TPP5Z1zNmzJDp06c35GmZbnTE+MBmN47p4xgMlLoPWmXUtNNz3m//L0p8OfCMSXLGwiPkE8f9nez7/74QbP/Mlz4vn/rK/62X9cE0dbbH9NcnT5Gt23bI1m3b5Y2t22XLG1tDA/jJS2S7tagBrI99XvnsKnli5XOy/ImnRfdF9/Z0Rzd0y8NApzE6zzHSypTtfqeXWqVpSD79HAZgAAZgAAZgAAZgAAZgAAZgAAZgAAb6mwEM4B4bwNpBHnroocBo+Ou//muxF922aNGirpkQZRsQTQsuDJS6Dzpl1NTHOX/59H+SQ2d/Qb548kFd65dpnJPfmvOvTDo4mMG9cdNm0bTO4lazV9Pbn7goWDSteSufeTHIX/74qCxbviJIo3FrjdEIjdplwEeMznsuZbvf6aVWeTWlHLEABmAABmAABmAABmAABmAABmAABmAABvqLAQzgPjCA+6VTlG1ANE03BkrdB5kyaurjnP+/oybInt/+Ozno9MkYwG3EzrQ+6yt/3y/sL50svs6Let3HKDQtn6Y+YnReDsp2v9NLrfJqSrny9UHajDaDARiAARiAARiAARiAARiAARiAgcFmAAO4DRODgbj+7hS0j/v2KaOmZTxnLrju2UVTNIWB/mSAGJ2/XdAqv1b0d7SCARiAARiAARiAARiAARiAARiAARiAgZABDGAM4IGbychAqfsAX0ZNy3jOXJjcs4umaAoD/ckAMTp/u6BVfq3o72gFAzAAAzAAAzAAAzAAAzAAAzAAAzAAAyEDGMAYwBjAbTBQtQBSxsHnMp5z1bji+3IzBgPVZYAYnb/t0Sq/VsQUtIIBGIABGIABGIABGIABGIABGIABGICBkAEM4DbMPwbi+juA0D7u26eMmpbxnLkwuWcXTdEUBvqTAWJ0/nZBq/xa0d/RCgZgAAZgAAZgAAZgAAZgAAZgAAZgAAZCBjCAMYCZAdwGA1ULIGUcfC7jOVeNK74vN2MwUF0GiNH52x6t8mtFTEErGIABGIABGIABGIABGIABGIABGICBsjNw0X/9l+RZHn3ssUx/DwO4DfOPgbj+DiC0j/v2KaOmZTznsl+YOH/3fQ9N0XRQGSBG52cbrfJrNaj9he8FAzAAAzAAAzAAAzAAAzAAAzAAAzBQHQbymL9aBgO4DYO3VUdiIK6/Oxrt4759yqhpGc+5Vexhu3u20RRNYaA3DBCj8+uOVvm1oj+jFQzAAAzAAAzAAAzAAAzAAAzAAAzAQNkZUGM3z/Liiy8yA9h1YzMQ198BhPZx3z5l1LSM5+w6VlGf+76ApmgKA24YIEbn1xGt8mtF/0QrGIABGIABGIABGIABGIABGIABGIABGAgZ4BHQbcwQZiCuvwMI7eO+fcqoaRnPmQuTe3bRFE1hoD8ZIEbnbxe0yq8V/R2tYAAGYAAGYAAGYAAGYAAGYAAGYAAGBo2BWxYsEF2Kfi8MYAzgwtAUhazb5RkodR/gy6hpGc+5232F47nvK2iKpjCQjwFidD6dlCe0yq8V/Q+tYAAGYAAGYAAGYAAGYAAGYAAGYAAGBomBxYsXi3kn8F133VXIz/NmAI+NLZSRww+XKVOmBMvhh0+TuY+MSTxft48sHAtOOtw2IgvHonKHjyysf6Fw+zT51cN3NNStdZj6u9Gw/TgQt3Dk8LqORoOxhSNy+LS58vBq1atRV9MuRv/4/kZrbbN4fY+MRXlmWz+t09rnkbnT6jya79/A18KRhu3T5j5S/+7m+6mmZl9d22UM23adZj89dhqjY2OPyNxpYV9JK2PqMccw5xAvP/bIXJk23tfi+9jnldS+pnzSOk3TeNn4+el5av9Oym8+nxG5I2A1ihu6f/w7xo+Z9jnvOaftT/7g3Ci04s+0dbz/JO4X718Jfc7Up+t4HYbneL7pKw37ZsQbUy4pJmXVbZc35xKcp3Uskx/W03jtaO634bW9fj6BHlEfPnz82mO2sx6cftVpW/qM0fE+0Mh0I7Pme9h9Q/ujub7H6+rkumSOVXTtU6ui50J5+jAMwAAMwAAMwAAMwAAMwAAMwAAMwAAMdIeBZQ89VDd/jQl8//33N/lWae3h2QCOBtl0YE0HgkODpzk/Mn3tweZpMm2aVTYwldM/p31J1/n9OBAX6GuZ5fqdjanbPIgfaWi0ie+vn1V7MwCq5dTEtD+bffttnad9bE3Md7ONCmPK2mZHaOKGfOo+8TJmkNiup6FczDgyugVaj5vNdtpst9fhMaL2C9rNMlj0HEdGRhrayeyT1ZfsYySl82iq+5lj2f9xICk/WTtbW/0PJNH3TDqnVnl5z7lVPWzvzsXMp85xLuP8mWMn9R/dFt/flNd12j6mTHxf02ezroWmXjuWJJ2zqUuvn+Z4uo4f02yLG9wt84NrboFr8vh1Pn4+5jisy9+XXLahzxgd7wOmr8T7nfk+ra7vWi5ep9m3G2ufWnXj/DkGfR8GYAAGYAAGYAAGYAAGYAAGYAAGYAAGijGwYsUK+eX//E+TAax5ui2Pnt0zgMcHkuODb+GAmj3AbKenydyFc2XatLmis07jg2/xz3m+sIsy/TgQZ+uo39H+3JxuNtYCY2BcZ90/MI/n2trrLNXm/Vzo6bqOPO2j38+Y2aGx0vzdQrPE8Jj8/RvLhKblyEijUa4Dz9Pmzk01NIM6xs37yLTX44XHtvWJM9/YtmafhTJitWV9n4y+ZB8jKZ1HU92vfixr5nhavl3W/h5p5ZPOKysv7zln1cG2YhelftXLZs2cYzwvjAPa5xr7j5aPl43qSO5zZnvSvob17GthnniTXCbpmOZ87Hhl8oLywazdtHhjYuD4f8pIiSNpcdQ+DunB6E+u2tFnjI732bR+F/AfPIUj+x4gLNf5f0xqVzufWrV7TuxHf4YBGIABGIABGIABGIABGIABGIABGIABPwy8+OKLcvmcOU3mr5kFrCawlmmlf9cM4GB2Rf1xxNFAm8mPDN7YYPMjY7GZrNG+8QG+Vl/W1fZ+HYgz5qF+z2C2y7ipaAY+o1nWzY/ntAfvIyPEmBtjEhgHlqnoSksf9bRqn/h3STVFxh/NHDzCONUgUY3Cx29HPDYaSAtHlNnsgWNtu6ZHTiboHR0jnPHX0H/0HGNGcsCCNXPeMBKvp1U7tNLU7B/Wm8RX8/cPObO1iwyooudnjm+v856zvQ9pPxesXuuaxJPNn55fEAcS+k+wzepD9nfJ2seUix/b9Nnw0fzR9czkB9fCPPFGyyTEiOh8m/uhbtPjJD1uOik/PPd81+R4XDXfn/Vg9ikX7eozRuftd/o98twDBOVS4oALLVrV4VOrVsdmO30YBmAABmAABmAABmAABmAABmAABmAABrrLwJVXXZVq/hoTWMu0MoE9G8DNA9DhoJyVPz7grgClDTYH+cFAd6OJFB/g6xaE/ToQZ5u+xujL0jWulxoAOis2ydQIZ7E2vxM3Xkc/fM5qH9voNueaPfgbGjS5yliDw0Z/o2Uaq2F+9P7mwAQaWRi0wUjSO4iDY1j9x3r8szmmfi+bBfvYQTqhLxkt0tZZmtr72MdqlW8bcOF+GMC2ZqTdXVSTuLT5U63T+o9uS9q/1T6m/cJ9m/tsU759Lcw0gK2YlGkAR+ayORezNsfWd8Tb73SP54efmw3gID8WR4JYZ9VnDGXz7lVzbNbuuC67lnmvK+18T8Oy/meH8J29zRybevNc37VsWGd6vzL1+Vj71MrH+VIn/RwGYAAGYAAGYAAGYAAGYAAGYAAGYAAG2mfg0ccekzxLjw3g5oEyewAtPgAfbksepAvNycbH6Np1dROmfh2Ii8zNxhmoWbraupkB/IX6HtmF4QxTYyTa5oi9Tz+ms9rHGKz2eadxZA8KFy0T7DuyMHw/6MLmx5eb4wf6WqaJ5qvW9rs/TVldp55HzBjOGvBO6kv2MZLSWZra5bPPrzEeNOuLAWxrSbr9C2RcuyQum/mLTFq7/2hdiftn9Dn7+En7xutMvhY29pdgH8sYTqs3Xrd9LnY6fkyzzc4Pj5Hvmpx0Pkl55jis3fFdVi3zXlfa+X5p7CXlJ+XpMe0YEXy2/pNXO+fUyT4+terkvNiXfgwDMAADMAADMAADMAADMAADMAADMAAD/cuA5xnACQPYsQE0e4AtHIRLHmw2A3TTrPfQmry5sfeN+gaunwfiAnNvWuwdtIHmybraWhkDeZr17tlAY63Pmmlq79OP6bT2sVmLn3dgDFvf0Zgg5j3BWr5VGZvHupYjye+vNscPz6mxn4QGcGNevXys/9TzF47I4dYMQs03pr19XppvPtt9ydSTtk7TNF7e1B3vk/H88LP9Hmad3Y8BHNeTz24uni35y+g/2gbx/YO8FvuYtkvaN6nOeHxqFW+0jqCM9R9I9Fhz9SkOKXHCnFN4/Ojx9Wn5YT3J1w5zDDuOJJ3PyOHJscw+Jmk3nJdNx7zXlXa+l+Gz1bXI1J2nv6XVaerwufaplc/zpu5q9m3anXaHARiAARiAARiAARiAARiAARiAgf5goOcGsIJgBo3DdyImDzZruWC2pDWY3KvBuH4eiEsyFEOdbF0bZ7o1mZyWoaC6B4ZkzFzs5w6c1j76PczjIM3aNk2VQ5Ova1sX832zysR5VF5NHfFtpj5dx+sM3jm8cCR8bGWsLdLqMWavXa+ZvZ20T7wv2fslpdM0jZcNj9Wos2qQlG9mmWsd4XYM4LiefHZzoWzFX1b/ifhsNDJb7WPaLjx2475pdZproXksczw2mHhi6ta1XcY8OSDp+wb9MJhBHPVPE//C60ZCfov/PJQUR+zzSYuj9vmTdsN4GXXMe11p57tl97tm1vUYrdhNq7Od8yu6j0+tip4L5avbZ2l72h4GYAAGYAAGYAAGYAAGYAAGYAAGysWANwN4kEFgIK6/Iad93LdPGTUt4zkPctzku7nvl2iKpmVmgBidn1+0yq9VmfsE5047wwAMwAAMwAAMwAAMwAAMwAAMwAAMuGQAA3hNcaAYiCuumUtoW9VF+7hvnzJqWsZzbsU2292zjaZoCgO9YYAYnV93tMqvFf0ZrWAABmAABmAABmAABmAABmAABmAABmAgZAADuA0DGHgIIDAAAzAAAzAAAzAAAzAAAzAAAzAAAzAAAzAAAzAAAzAAAzAAAzAAA/3IAAYwBrD0I5icEwETBmAABmAABmAABmAABmAABmAABmAABmAABmAABmAABmAABmAABoozUPv5z38uLGgAAzAAAzAAAzAAAzAAAzAAAzAAAzAAAzAAAzAAAzAAAzAAAzAAAzAAA+VnoLZp0yZhQQMYgAEYgAEYgAEYgAEYgAEYgAEYgAEYgAEYgAEYgAEYgAEYgAEYgIGyMiDW36xZsyrtfwYG8NKlS6UKS1mB5bwJtjAAAzAAAzAAAzAAAzAAAzAAAzAAAzAAAzAAAzAAAzAAAzAAAzCQzoDl/woG8KZNgfm7a9cuGeRFDW46RXqnQBu0gQEYgAEYgAEYgAEYgAEYgAEYgAEYgAEYgAEYgAEYgAEYgAEYKCsDGMARu/UZwINs/up3wwCOGr2sHZfzpg1hAAZgAAZgAAZgAAZgAAZgAAZgAAZgAAZgAAZgAAZgAAZgAAaSGOi2AXzjjTcGk0/bXSd9B1d5pTGA16xZIzNnzpR//dd/lW9961vBomnN022tDGwMYIKBq05DPbAEAzAAAzAAAzAAAzAAAzAAAzAAAzAAAzAAAzAAAzAAAzAAA/3FAAZw1B6lMICfeeYZOfzww+XKK68MnHRj9mrH0jzdpmVMftIaAzhqdAISWsAADMAADMAADMAADMAADMAADMAADMAADMAADMAADMAADMAADAwSAxjAEc+ZBvDOnb+Tn+63n0ycOLG+HDnn2UyjNcl87SRv7dq1cuSRR8pdd92VelzdpmW0bNqxMICjRh+kzsx3oV1hAAZgAAZgAAZgAAZgAAZgAAZgAAZgAAZgAAZgAAZgAAZgAAa6bQD3M3M5DOAjZc6zOwNj1RjC+/30d6lGa5oB227+xRdfLNdee23L42kZLZt2HAxgOn4/d0TODT5hAAZgAAZgAAZgAAZgAAZgAAZgAAZgAAZgAAZgAAZgAAZgoH0GMIAj7QoZwGqu7nx2jhy530/ldztDUzjNcHWV/53vfEdef/31wNg95phj5KCDDmpYNE+PpWW0bNpxMYCjRid4oAUMwAAMwAAMwAAMwAAMwAAMwAAMwAAMwAAMwAAMwAAMwAAMwMAgMYABHPFc3ADe+azMOXI/+envQgP4dz+NHhHtY2bwySefXDd1H330UZk8eXLDonnG9LXLmjyzxgCOGn2QOjPfhXaFARiAARiAARiAARiAARiAARiAARiAARiAARiAARiAARiAARjAAI4Y6NgANgZr+Hjo6HHRJr/T9U9+8pO6wat1XXTRRXLccccFi6bt+uNl7W0YwFGjEwTRAgZgAAZgAAZgAAZgAAZgAAZgAAZgAAZgAAZgAAZgAAZgAAZgYJAYwACOeG7TAI6M3p2/+6lMnDgxWPbbL8q3zddO0j/+8Y9l8+bNdaN3/fr1ctpppwWLpk3dWkbLms/xNQZw1OiD1Jn5LrQrDMAADMAADMAADMAADMAADMAADMAADMAADMAADMAADMAADMAABnDEQHED2HoHsP0+4J3Bo6HdG8BXX3213H777Q3G7p133im62CavltGydp6dxgCOGp0giBYwAAMwAAMwAAMwAAMwAAMwAAMwAAMwAAMwAAMwAAMwAAMwAAODxIBtAF944YXy6quvyiB9vyLfpZABHD7mOXr/r87+3e/IOfLszp0SmsGhAWw/DjotbZuzWelXXnlFZsyYIWrgppXTbVpGy2aVKSIMZQl6MAADMAADMAADMAADMAADMAADMAADMAADMAADMAADMAADMAADMFAOBmwD+PLLL5eXXnoJAzjJODWGb9ojnsNZv/uFj38+8qfy0yPdG8B6XqtXr5azzjormPW7ZcuWusmraZ0JrNu0TNJ3MHnMAC5H5ySI0k4wAAMwAAMwAAMwAAMwAAMwAAMwAAMwAAMwAAMwAAMwAAMwAANFGbAN4GuuuUYef/xxDGBjlPbresOGDXL99dcHZu8vfvEL0UWNX83Tba3OGwOYQFE0UFAeZmAABmAABmAABmAABmAABmAABmAABmAABmAABmAABmAABmCgHAzYBvCyZcvk1ltvxQBuZaCWfTsGcDk6J0GUdoIBGIABGIABGIABGIABGIABGIABGIABGIABGIABGIABGIABGCjKgG0A79ixQ/Qx0LfddpusWLEieJJwld4JnPkO4LKbvvb5YwATKIoGCsrDDAzAAAzAAAzAAAzAAAzAAAzAAAzAAAzAAAzAAAzAAAzAAAyUgwHbANa0msA6E1gfB61m8IUXXiizZs0auGX27Nly1VVXyaJFi2T9+vXBrGcM4E3lgJbgQjvBAAzAAAzAAAzAAAzAAAzAAAzAAAzAAAzAAAzAAAzAAAzAAAzAQDIDcQO4Cp93794tW7ZskVWrVsldd90ll112maxbt07qBvDKlStlkBdmACd3BoIEusAADMAADMAADMAADMAADMAADMAADMAADMAADMAADMAADMAADJSdgSoYvq2+48KFC+Xuu++ODOB58+bJoC4qBgYwgavsgYvzh2EYgAEYgAEYgAEYgAEYgAEYgAEYgAEYgAEYgAEYgAEYgAEYSGaglTlahe0vvPCCXHHFFY0G8CB+cTW19Q8DOLkzECTQBQZgAAZgAAZgAAZgAAZgAAZgAAZgAAZgAAZgAAZgAAZgAAZgoOwMDKLPWfQ7bd68WS699NJmA7jsjRs/fwxgAlacCT7DBAzAAAzAAAzAAAzAAAzAAAzAAAzAAAzAAAzAAAzAAAzAAAwMFgNFzdJBLK/vBJ41axYGMJ17sDo37Ul7wgAMwAAMwAAMwAAMwAAMwAAMwAAMwAAMwAAMwAAMwAAMwED1GChu6C6Q4VpNatYyvKB4LT72ePa55+WVVzY0Va15ui3rDwN4U/XgJ+DR5jAAAzAAAzAAAzAAAzAAAzAAAzAAAzAAAzAAAzAAAzAAAzAAA4PGQJYpmrxNDeAhGRlN3tqrXDV4r7r613L5nCsaTGA1fzVPt61YsTL19DCAMYBl0Do334cLFgzAAAzAAAzAAAzAAAzAAAzAAAzAAAzAAAzAAAzAAAzAAAxUj4FURzR1Q38awK9s2CDzb7hJVo+NyZy5VwUmsJq/mtY83aZl0v4wgDGAMYBhAAZgAAZgAAZgAAZgAAZgAAZgAAZgAAZgAAZgAAZgAAZgAAZgoPQMpBmi6flJBvCojAzVZMhMC14wLLWhEQknCY+XXzAiQ+OPja6XSz9IW1s2bNggN9x4s4yNrZG5V84LFk1rnm7L+sMApjOXvjPzP3iq9z94aHPaHAZgAAZgAAZgAAZgAAZgAAZgAAZgAAZgAAZgAAZgAAZgIM5AlimavE0NXfsdwMMSvgJY8zVt1mbv8fLGEB5VI9jfI6TV6L3x5gUytmZNsGi6lfmrZ+rNAH7ttWtlSoNge8uMZa/1xGycN29e0CpLly7tyfHj8PGZgAQDMAADMAADMAADMAADMAADMAADMAADMAADMAADMAADMAADMAADbhkwNm3+tRq6KQauzvyt1WQ4dITHq2wuv2A4Xib/0VuV3LDhVbly3q9lbM3aYNG05rX682wAR6bvshl7S23vGbLste6bwBjAbjsPwQg9YQAGYAAGYAAGYAAGYAAGYAAGYAAGYAAGYAAGYAAGYAAGYAAG+o2BuDG6e/duyVreeutmObq2j5z31FtN5d66+ejAAD765mhbvPxbbz0l5+1TE7tM1vGKbFv/yisy7+prg0dA37zgt6KLPgJa83RbVl2ZBrC62nmXeAOHM4AjAzj+OV7e52cMYAKQT76oG75gAAZgAAZgAAZgAAZgAAZgAAZgAAZgAAZgAAZgAAZgAAZgoPcMxA3gN998S7KWXbtulqNq+8i5K95sKBfmHy03B9t1HW4P82uyz7lPBeV3rThX9qmF2+260tJZ52JvW7/+FZl3zfXy0uqxwPh9ZcMG0UVNYM3TbVrG3sdOZxrACmoeAzgJ6LjhG/987RTLXJ5ybfBoZlNmypS9pVabIte+9poklUs6XlYeBnDvO1xW+7CN9oEBGIABGIABGIABGIABGIABGIABGIABGIABGIABGIABGIABGOiUgbgBvGvXm5K17NypBrDlWdZq8vc/v1XO2acm+5yzItj3yXP2kdo+58qTO3dJWH4fOeqofeoe6lE37QrKmW3nPBmVi6ezzsXe9tzzL8j8G26SW269TV7Z8Gr9O2ha83TbypWj9Xx7X023NIBV6CwTOK0hjJlr3vub9ghou1yYrsneM5Y1vavXLpd2zLR8DGACRhob5MMGDMAADMAADMAADMAADMAADMAADMAADMAADMAADMAADMAADAwGA3EDeMeOXeJy2b79Jjmyto/8/PGdTuuNn+POnW/K008/G7zvN75N3wGs27RMfJv5nMsAVuiTTOCszmDM3Gi/cEav2ee1a6dYdYaPik4yeZPKmTryrjGAB6PT5m1vytHeMAADMAADMAADMAADMAADMAADMAADMAADMAADMAADMAADMFA9BuIG8LZtO8XlsnXrjXJEbR85+9EdTutNOsft23fJ9u3N5695ui1pH817441t+WYAmw4Smbm1phm6poxZJ5m59W3LZsje4494fu21ZTJj72QD+LWUcqaevGsM4Op18LxsUA42YAAGYAAGYAAGYAAGYAAGYAAGYAAGYAAGYAAGYAAGYAAGYGAwGIgbwFu37hCXyxtv3CBH1P5ezl6+3Wm9Ls9x3bpX5NJLL5WaQr106VIxRmkW5GoCZ2032zINYJ39u/cMWfbaaxKavCkGcI5y9nHstDkPXZvvpd/Rzic9GJ2ZdqQdYQAGYAAGYAAGYAAGYAAGYAAGYAAGYAAGYAAGYAAGYAAGYAAGfBvALo1aX3WtXPm0XHHFFcUM4LydJ82M1f3DWb/jL1Tee4pMSZsBHMwOzi5nH8dO2+eJAUyHt3kgDQ8wAAMwAAMwAAMwAAMwAAMwAAMwAAMwAAMwAAMwAAMwAAMwMHgMYADvkNtuu03uvvtuPwZwP3UaDODB68D9xBfnAl8wAAMwAAMwAAMwjbZlQAAAIABJREFUAAMwAAMwAAMwAAMwAAMwAAMwAAMwAAMw0HsGqmgAb9myVfSxzzrzV83fyy67TNatW4cBTIfsfYekDWgDGIABGIABGIABGIABGIABGIABGIABGIABGIABGIABGIABGICBThiIG8AbN26SP/zhvuB1sWqMXnjhhTJr1qyBW/Sdv/rYZ535q+avaljoHcCdiN6rfZkBTLDoFXscF/ZgAAZgAAZgAAZgAAZgAAZgAAZgAAZgAAZgAAZgAAZgAAZgoDsM2Abwjh07gtmwCxYskMcff1xeeuklefXVVwNztArtgQG8qTvQVQEmviMswQAMwAAMwAAMwAAMwAAMwAAMwAAMwAAMwAAMwAAMwAAMwAAM9IIB2wBetmyZqPnbi/Poh2NiAGMAVxb+fuiAnAMXQRiAARiAARiAARiAARiAARiAARiAARiAARiAARiAARiAARjonAHbAL7mmmuCmb9V1RUDGAMYAxgGYAAGYAAGYAAGYAAGYAAGYAAGYAAGYAAGYAAGYAAGYAAGYAAGSs2AbQBffvnlwWOfMYDnzQtegqzvzB20RRt86dKlpYa2qoDyvTv/Hy9oiIYwAAMwAAMwAAMwAAMwAAMwAAMwAAMwAAMwAAMwAAMwAAODzoBtAF944YWVeudvvG3rM4BtUQYxjQFMYIvDz2eYgAEYgAEYgAEYgAEYgAEYgAEYgAEYgAEYgAEYgAEYgAEYgIHBYMD2N2fNmlXpiaF1A3j6mefLIC8YwIPReQnCtCMMwAAMwAAMwAAMwAAMwAAMwAAMwAAMwAAMwAAMwAAMwAAMwECcAQzgiIkGA9gWpp/S8QYs+lmNbQzgqNGL6kd5tIMBGIABGIABGIABGIABGIABGIABGIABGIABGIABGIABGIABGOhnBmxvkxnAmzYF5qiapP361ylMGMAEpE4ZYn8YggEYgAEYgAEYgAEYgAEYgAEYgAEYgAEYgAEYgAEYgAEYgIH+ZcD2OTGAMYAr/QxwAlX/BirahraBARiAARiAARiAARiAARiAARiAARiAARiAARiAARiAARiAgXwMYABHOvEI6E2RGHQgtIABGIABGIABGIABGIABGIABGIABGIABGIABGIABGIABGIABGICB8jGAARy1WQ4DeIEM14ZkZNSWzUqPjshQ1naraLvJTjsZj4COGrxTLdkfLWEABmAABmAABmAABmAABmAABmAABmAABmAABmAABmAABmAABvqNAduH5BHQLR8B3cIAttX0lO4UIAxgglCnDLE/DMEADMAADMAADMAADMAADMAADMAADMAADMAADMAADMAADMBA/zJg25QYwCU3gKdMmdLyHb4YwP3bGQmUtA0MwAAMwAAMwAAMwAAMwAAMwAAMwAAMwAAMwAAMwAAMwAAMwECnDGAARwwlPwI6eKxzTWq1mgyNjGQ/AlrsGcLj6ZHhYN9w/7RnR9vNkJ1Oa3A1f82SVkbzMYCjBs/SiW3oBAMwAAMwAAMwAAMwAAMwAAMwAAMwAAMwAAMwAAMwAAMwAAMwUEYGbLeRGcBNM4DVxK3J8IJQptGRIallvuM3bgDXpGZ2XqBG8LCMV2XrXiidBJkxfu11UjnNwwAmUKWxQT5swAAMwAAMwAAMwAAMwAAMwAAMwAAMwAAMwAAMwAAMwAAMwED5GbDNRwzguAGss3+HRiSat2sbvLZ0Jm1vt9O6Pf7Z7FNsHe90cdM3/jleHgO4/J023qZ8pk1hAAZgAAZgAAZgAAZgAAZgAAZgAAZgAAZgAAZgAAZgAAZgAAYMA7b7iAFcYgPYNKiujQls55k0BjCd37DAGhZgAAZgAAZgAAZgAAZgAAY6YeDggw+Wr3zlK6lLJ3WzL2zCAAzAAAzAAAzAAAzAAAzAQPsMYABH2iW8A1hn7XbyCOghGalPH7ZnAOdJ200TpeOwq9kbz9PPafkYwFGDJ+lGHvrAAAzAAAzAAAzAAAzAAAzAQD4G/viP/1hqtVrqgo75dEQndIIBGIABGIABGIABGIABGHDNQOQsijADOD4DWNUJ3t0b/qAdGhmR4ULvAPZvABcFAgOYIFKUGcrDDAzAAAzAAAzAAAzAAAzAQBIDxgC+6qqrZP369U1L0j7kwRIMwAAMwAAMwAAMwAAMwAAM+GcAAzjSOGEGsC1Pf6Q77RQYwFGDd6ol+6MlDMAADMAADMAADMAADMBAlRkwBvA111yT+GSqSy+9VPbff3/5x3/8x8AcVq2mTp0a5J166qnBPl/60pfkq1/9qtxyyy3yyU9+UrTOL37xi/LYY48l1lllvfnuxBsYgAEYgAEYgAEYgAEYgIG8DNiuJjOAk2YA2wrV0+GjoRsfdTUsC+rb/SXyNmxaOQxggkMaG+TDBgzAAAzAAAzAAAzAAAzAQBEGjAGsJu/RRx/dsPznf/6nvPzyy/LRj340eET0D3/4Q5k3b16Q/vM//3MZHR0NDN53vetd8s53vlP+6I/+KDB+P/axjwVl/uqv/krWrl2LCbwJJoswSVl4gQEYgAEYgAEYgAEYgIGQAdupxADObQDbsnU33Sm4GMAEv04ZYn8YggEYgAEYgAEYgAEYgAEYUAaMAdz4n6PDVygddNBBgXl73333iZq873jHO+Qv/uIvAnNXHxltGNJtuv/IyEiQt2HDBtlzzz2DvIsuuqhezpRnDXswAAMwAAMwAAMwAAMwAAMw0JoB273EAMYA5sc1/7saBmAABmAABmAABmAABmAABmAgFwPGAD7xxBNFHwNtL/fee2+9jp/97GeBoatG75QpU+r5OmhjDGB9h7AZxDn++OOD8vGyZjvr1oM9aIRGMAADMAADMAADMAADMFBtBjCAo/YvxTuAly1bJu0u2tmZARw1OMEPLWAABmAABmAABmAABmAABmCgfQaMAZz2DmCj7Zlnnlk3gD//+c/XjV7dnmQAn3LKKUH5yZMnN5Q19bFuv83QDu1gAAZgAAZgAAZgAAZgoBoMYABH7YwBzP9yZ3ABBmAABmAABmAABmAABmAABmAgJwN5DOD7778/MHn1Pb/mEdDnnntuXWNjAM+ePbuep+8Uth8LzQBVNHCBFmgBAzAAAzAAAzAAAzAAAzCQhwEM4IgTDOCcP/LzgEWZCCy0QAsYgAEYgAEYgAEYgAEYgIFBZMAYwJ/85Cdl4sSJTcvtt98u/+t//a/AzNVZvTpTWI1dNX2XLl0aGL7GAP6zP/sz0TKHHXZYUEbrHh0drZvCg6gf34m4AAMwAAMwAAMwAAMwAAMw4IsBDOCILQxgDGAGF2AABmAABmAABmAABmAABmAABnIyYAxgNXWTlgMPPDDI33PPPeuaHnLIIfW8jRs31h8BfdZZZ9XT73//++Wmm26q7+NrQIR6owERtEALGIABGIABGIABGIABGBgsBjCAo/bEAM75I58gEEGDFmgBAzAAAzAAAzAAAzAAAzAAA+0zYGYAr1+/XjZs2MCsX36XY/zDAAzAAAzAAAzAAAzAAAw4YAADOPqdmsMAXiDDtSEZGbVls9KjIzKUtd0q2m5y2bJl0u6igxLTzzy//qgtBimixkcLtIABGIABGIABGIABGIABGICB7jNgG8Do33390RzNYQAGYAAGYAAGYAAGYGAwGbB9yFmzZlXaVO/cALbV9JRu1/zV/bQTYwAPZkcmQNOuMAADMAADMAADMAADMAADZWRAHyOtJrDOAC7j+XPO9DsYgAEYgAEYgAEYgAEYgIF+ZMC2KTGAN20KZseqSZr812IGcPJOTnMxgAkk/RhIOCe4hAEYgAEYgAEYgAEYgAEYgAEYgAEYgAEYgAEYgAEYgAEYgIH+YMA2JzGAkwzg4LHONanVajI0MpL9CGixDeLx9MhwsG+4f9qzo7UZxssv0MdIm+M1l8cA7o+OQwCjHWAABmAABmAABmAABmAABmAABmAABmAABmAABmAABmAABmAABvqRAQzgiMuER0CrKVuT4QWhTKMjQ1LLfMdv3ACuSc3svECN4GEZr8rWfTwdHqs2NCKB7ZvyPmEM4KjB+rFDcU60DwzAAAzAAAzAAAzAAAzAAAzAAAzAAAzAAAzAAAzAAAzAAAzAQC8ZsI1IZgDHZwCrCWsM2UAp2+C1pTNpe7ud1u3xz2Yfs27evmA4Mp9NKQxgAkYvAwbH7j/+7r//fnn00Udl69at8swzz9TXmvfGG2/I4sWL5aGHHpIlS5bIc889FywrVqwI1rpdY8rDDz8clF25cmV9f922ZcsWefzxx4N9ly9fLtu2bQs+67F0H61H859++ulgP93nzjvvDMrrvmvXrq3se9y0XTZs2BB8f9VLtdU20bXmq37aXqqd6mbaq6p9TPVSnYwOqo9+Hh0dDXRK4lh1UwZVx40bNwZrTe/YsSPQXbebRfm3GV61alXwWfnWuvV4WkYZ17ThXhlWlsvYLv2sqc289gFdVHvtH6r35s2bS6F5r+JvnFv9rNza7KqGqrOJMaqrYaIs+qb1u17prloqo8qqxpNBiBNo3Nv7Olj2rz8a+9dY44i5vnT7Pk6Pp/FYr2t6ndMYXfZrXL/FZaOxuSfW+/NB1ThN+yL5+rtCOSyyD2WLxSllUMcw0C2MvdpHVZNujgXpMTXu672x/v7Q4yv3mm9+f2ie2a5rXV588cWg3TRel22sqBf3E6ql6qjjFEZPvebpGIjqp7FYdddy2v66HoT43I9aq/5l5JY4Wez6Msh6GV9R1xjAfWUAj8rIEAbwIHc+vhuB2AcD69evz/wxpMaXfdzVq1c3fLa35U3rzWe8njVr1nRcb97jl7Fcq3Yq43dyec5Z+sQZ1uPG+XN5LoNSF5r6v+ZkaawcxdmFWzdtgu5udMyKdWjsX2PVH53964zG/jVuxXL8WqjluR4WbxdYLq5Z1nWObeXSk5iR3F79HBdsw3cQxor6WetBi2f9oHWrcxg0zfk+yTG2zLpgAEdt6uER0EMyUn+Nb/MMX1v8cIawvmd4fIfgEdDNj4xmBnDUYGXueJw77dgOA+eee64MDw+XdtHzb+d7d3MfNPbfN9EYjVvFMWKF/ziPxmis19ayx2ONJbAMy4PAMhzDMRz7vz9GYzRu9RvEbCcmE5OJF8QLEw+y1mWIFcoyCxrYHiQzgOMzgFWd4N29NanV1JwdkeFC7wAuagAPyfCwvmc4PJ55fbDdSBjAdFoCd3UZ0BuPXvy5Oq7W0+/8uvquRdvJ1XHROF15NE7XxtUWNHalZHo9aJyujastaOxKyex60DlbHxdb0diFitl1oHG2Pi62orELFbPrQONsfVxsRWMXKrauA51ba9RpCTTuVEGRww47TD7ykY+w9KkG2j55/7Q/9PsYJ+dXXQ/BbnubaQzgJAPYVshrutUM4fDgGMB0XLsDk64WD65utouGMlfHLcPNkavvisbpfRON07VxFdPRGI1bxSDicbpCrvoPGqdrrFvQOVsfF1vR2IWK2XWgcbY+LraisQsVs+tA42x9XGxFYxcqtq4DnVtr1GkJNO5UQQmM385roQZfCqg5n/dP+4OrMRzq8T+GU2WNbaYxgHMbwGrWhrN0zWzdWq35cc22uFE6ed9bBAO4yh2R706gz8OAq5vtKB7lS7k6bhlujlx913zKRqVcHReNI03jKTSOK+L+Mxq71zReIxrHFXH/GY3da5pUIzonqeI2D43d6plUGxonqeI2D43d6plUGxonqeI2D43d6plWGzqnKeMuH40717KIwdj50aihqAJF2kf7Q56xXMow5t9rBux+gAGc2wC2ZXOVxgDudWfg+ATkfmfA1c120ajl6rhluDly9V3ROD2eoHG6Nq5iEBqjcasYRDxOV8hV/0HjdI11Czpn6+NiKxq7UDG7DjTO1sfFVjR2oWJ2HWicrY+LrWjsQsXWdaBza406LYHGnSrIDODOFfRbAwaw/7EUV+Ne1JO/rexegwHcUwPYbor0NI+Azg83gQCtBo0BVzfb6REmeYur42o9/d4mrr5rspLpua6Oi8ZorH3MFU/paiZvcXVcOE7WV3PROF0bV1vQ2JWS2fWgc7Y+LraisQsVs+tA42x9XGxFYxcqZteBxtn6uNiKxi5UbF0HOrfWqNMSaNypghjAnSvotwYMYLyEfh+3buf87F6DAYwB3PfmTDuQsw/Be1AYcHWzbQf+PGlXx9V6+r0tXH3XPLraZVwdF41tVRvTaNyoh49PaOxD1cY60bhRDx+f0NiHqs11onOzJq5z0Ni1os31oXGzJq5z0Ni1os31oXGzJq5z0Ni1osn1oXOyLi5z0bhzNYsYjJ0fjRqKKlCkfbQ/9PsYJ+eHJ6IM2H8YwBjABK5NBAYuDv3LgKubbTvw50nPmTMnT7GWZcpwc4TG/vlHYzRuFSyIFekKEY/TtXG1BY1dKZldDzpn6+NiKxq7UDG7DjTO1sfFVjR2oWJ2HWicrY+LrWjsQsXWdaBza406LYHGnSpY7hnA27dvl6OOOkouuuiiJiHmz58fbHvzzTebtvVjxooVK+S8885rOjUMYP/jVfgO3dfYBh0DGAMYAxgDGAb6mIFeGWfPP/+8fa1oO42pky4dGqdr42oLGrtSMr0eNE7XxtUWNHalZHo9aJyujcst6OxSzeS60DhZF5e5aOxSzeS60DhZF5e5aOxSzeS60DhZF9e56Oxa0eb60LhZk6I5RQzGonX7Lr9lyxZ5xzveIX/6p38qu3fvbjjcXnvtJbVaTXbu3NmQ368f7rjjDvnc5z7XdHpF2qcMY5yYrd03W/tRcxt0DGAMYMy/Pjb/+jGAcE7dvZBgAPvXG43R2L4xSkqX4SYfjuE4iV07D45tNRrTDGw16uHrEzr7UjaqF40jLXyl0NiXslG9aBxp4SuFxr6UjepF40gLnyl09qluWDcad65xEYOx86O5rUEN4He9612BcXrrrbfWK3/66adl4sSJTQbw4sWLRWcGv/DCC/WymlDzWA1Y3Xb//ffXt61fv15uuOEGueWWW+pG8saNG2Xp0qX1MvZnTS9fvlwee+yxoD5TKO24ul3PW+vHAPY/ZoJn0D8am76hawxgDGAMYAxgGOhjBjB1/F880RiN7RujpDTGWZIqYR4DAunauNqCxq6UTK8HjdO1cbkFnV2qmVwXGifr4jIXjV2qmVwXGifr4jIXjV2qmVwXGifr4joXnV0r2lwfGjdrUjQnbgCf9tvnpPb9O/t20fMzf8YA/uUvfylTpkwx2XLGGWfIxRdf3GAAf+1rXwtM4RNOOEE+/OEPy7x584Ly+hjpCRMmyKGHHirHHnusfPSjH5VTTz1V9JHMH/rQh+S73/2uHHbYYUF669atTUatbdxq+hOf+ERQ37777hsYy2nH1UdTf+pTn5IDDjhAjjjiiKB+ZgD7H//DBO4PjeudFQNYagql/q+S6Weeb+tipRfIcG1IRkatrC4nly1bJu0u+v30u+l3pAP2RwekHWiHIgxgTvrnBY3RuNVlHQM4XSEGBNK1cbUFjV0pmV4PGqdr43ILOrtUM7kuNE7WxWUuGrtUM7kuNE7WxWUuGrtUM7kuNE7WxXUuOrtWtLk+NG7WpGhO3AAuun8vyxsD+PXXX294DLSasDob1zwCWmfY7r333vVTXb16tbz3ve8NDNqHH344MIzNRi27//77y+zZs0XNW/Ons4PXrFnT0gB+5zvfKXo++pd1XDWgP/vZz5rq5YILLuAR0H08AarIWDllW4/j1sHHAHZhAPs3iNs1f3U/7RAYwK07BYEDjfqVAcxJ/2yiMRrbN0ZJaQzgJFXCPAYE0rVxtQWNXSmZXg8ap2vjcgs6u1QzuS40TtbFZS4au1QzuS40TtbFZS4au1QzuS40TtbFdS46u1a0uT40btakaM4gGMD6nb/85S8Hj1PWxy/rrFr9Mwawzvr9wAc+EBi6aurqou8OXrVqVVBOH/v8wx/+UA455JD6TNyXX35Z/vZv/1be9773BbODb7vttqCsPeNXM+zPmv74xz8elNN/so6r4zjHHXdcvaw+OpoZwP7H//p1fL1q51UHHwMYA7hq8PN9CfRlYwBz0j+zaIzG9o1RUhoDOEmVMI8BgXRtXG1BY1dKpteDxunauNyCzi7VTK4LjZN1cZmLxi7VTK4LjZN1cZmLxi7VTK4LjZN1cZ2Lzq4Vba4PjZs1KZozKAbwnDlzgsdAn3LKKTJ37txABmMAn3TSSTJ58mTZsGFDw7Jz587ANN5jjz2CffQJpTpr156ZqzOEzznnHHn/+98vV155ZWD46gxj86fljXFrm8G6Peu4ag7b431Lliyp12Pq1nWR9inD2FDZxr05Xz9jsjbjvAM46RHQoyMyVKsF/4tlaGQk4xHQOvs3LKcBrza8INQ29/52U6SnmQHspyMQYNC1DAzYNyvpUcL9Fm7y3WsarxGN44q4/4zG7jWN14jGcUXcf0Zj95rGa0TjuCJ+PqOzH13tWtHYVsNPGo396GrXisa2Gn7SaOxHV7tWNLbV8JdGZ3/amprR2CjR/rqIwdj+UfzsaR4BrbXr+3n1sc46a1eNXf0zBvCiRYuCGcD6WGj9U6NXDV19D68asWoOmz+dCazb9D3C+v5f86fvCJ4xY4boDOP3vOc9ou8O1r9p06bVjdu4AZx1XN2m7xvW76B/ahYbIznIGP+nSPtgAOMllMFL0HO0/zCAmwzg0NSNvNwhqWW+Azj+COii+9vNkZzGACa4lCW4cJ7uWcUAdq9pnFM0RuPkq2+UW4abfDiG44jY5BQcJ+uiuQxspWvjcgs6u1QzuS40TtbFZS4au1QzuS40TtbFZS4au1QzuS40TtbFdS46u1a0uT40btakaE4Rg7Fo3b7L2wawHksf7ayPcTZ/xgDWz2eddVZg7OrjoXXG70033RQUW7lyZZB/4IEHysSJE+W0006Td7/73bJ+/XrZa6+95DOf+Yzsu+++wVpnEOvfwQcfLB/84AeD7VreGLdxAzjruLpt+vTpQT3mGKae4CDj/xRpnzL8po6PefLZ/1hRP2psM44BHDeAdfbu0IiM1lWKG7z1DeOJ2PbC+8fra/6MAVzNjtqPwYNz6j6LmDr+NUdjNG6+8jbmlOEmH47huJHa5k9w3KyJyWFgyyjhd43OfvXV2tEYjV3+XuPegnuLVj2Ke4t0hYjH6dq43ILOLtVMrguNk3UpklvEYCxSbz+W3b17dzBTOOnc1EzW7fE/nelrZhTb2zQvKd8uY9JZx9VZyFn1FGmfMlz3XN4LUpf/e0FfGpu+oWsMYAxg8QUa9ZY3SNB2/dN2DLz4bws0RmP7xigpXYabfDiG4yR27Tw4ttVoTDOw1aiHr0/o7EvZqF40jrTwlUJjX8pG9aJxpIWvFBr7UjaqF40jLXym0NmnumHdaNy5xkUMxs6PRg1FFSjSPmX4Tc2Yvv+xoTJobPcDDOC4ASxFH+EcmwGcub9dNi1tN0+YZgYwHbcMgYVz9MMppo4fXW1e0RiNm6+8jTlluMmHYzhupLb5Exw3a2JyGNgySvhdo7NffbV2NEZj+x630zT3FtxbtOpR3FukK0Q8TtfG5RZ0dqlmcl1onKxLkdwiBmOReinrRoEi7VOG616n93/s7//+rxsa270DA7jJABaRBcPBS8z1OfZDIyMynPkOYC1eC8ubFwen7p9m+tr5dvOEaQzgweh43ejcHGPwWGHgxX+bojEaN195G3PKcJMPx3DcSG3zJzhu1sTkMLBllPC7Rme/+mrtaIzGLn8Pcm/BvUWrHsW9RbpCxON0bVxuQWeXaibXhcbJuhTJLWIwFqmXsm4UKNI+ZbjuubwXpC7/94K+NLZ7BwZwkgFsK9RpWt8JXBuWBR3UgwFc3s7mqxNTb3WYYODFf1ujMRq3ukSX4SYfjuEYjlspkL6dga10bVxuQWeXaibXhcbJurjMRWOXaibXhcbJurjMRWOXaibXhcbJurjORWfXijbXh8bNmhTNKWIwFq2b8p0rUKR9yjA2hGfgf2yoDBrbPQMDOLcBrLN0x2f61tetjd1gdvDQiIzaqhdMYwDTccsQWDhHP5xi6vjR1eYVjdG41WW5DDf5cAzHcNxKgfTtDGyla+NyCzq7VDO5LjRO1sVlLhq7VDO5LjRO1sVlLhq7VDO5LjRO1sV1Ljq7VrS5PjRu1qRoThGDsWjdlO9cgSLtU4axIXu8k7T/caJ+1djuGRjAuQ1gW7as9KiMDNlGcWuTOKs23YYBXN3O2q9BhPPqHpOYOv61RmM0bnUdLsNNPhzDMRy3UiB9OwNb6dq43ILOLtVMrguNk3VxmYvGLtVMrguNk3VxmYvGLtVMrguNk3VxnYvOrhVtrg+NmzUpmlPEYCxaN+U7V6BI+5RhbIgxe/9jQ2XQ2O4ZGMDODWBbXjdpDGA6bhkCC+foh1NMHT+62ryiMRq3ulqX4SYfjuEYjlspkL6dga10bVxuQWeXaibXhcbJurjMRWOXaibXhcbJurjMRWOXaibXhcbJurjORWfXijbXh8bNmhTNKWIwFq27G+W3bNki06dPl4MOOkgOPvhgmTlzprz55pvBoVesWCEnnHCCk9PQus4777xcda1ZsyZXObtQWv1F2qcMY0P2eCdp/+NE/aqxzT4GMAaw9CuonFd1gxRtH7U9pk6khS8u0BiN7RujpHQZbvLhGI6T2LXz4NhWozHNwFajHr4+obMvZaN60TjSwlcKjX0pG9WLxpEWvlJo7EvZqF40jrTwmUJnn+qGdaNx5xoXMRg7P5r7Gvbdd1+ZMmWK3HTTTTJ//nz57Gc/GxjBeqQnnnhCjjvuOCcHveOOO+Rzn/tcrrre85735CpnF0qrv0j7lOE3ta+xU+r1P+bkUmObfQxgDGAM4E3l6sAugwF19X/bY+r4byM0RmP7xigpXYabfDiG4yR27Tw4ttVoTDOw1aiHr0/o7EvZqF40jrTwlUJjX8pG9aJxpIWvFBr7UjaqF40jLXxB3/qVAAAgAElEQVSm0NmnumHdaNy5xkUMxs6P5raGrVu3yjve8Y6GSnVG8Pve9z7ZvXu3bNy4URYtWhRs1/Ty5cvl5ZdfDoxiNYf1T/NuuOEG2bBhQ73c0qVLg7T+o/vp57hBq/VrnprO999/f738ww8/LLVaLdimZfRv8eLFQbkXXnihXs4kbr31Vrnlllua6jfbi7RPGX5TM9bvf2yoDBobvnWNAYwBjAGMAQwDfcwApo7/Czcao7F9Y5SULsNNPhzDcRK7dh4c22o0phnYatTD1yd09qVsVC8aR1r4SqGxL2WjetE40sJXCo19KRvVi8aRFj5T6OxT3bBuNO5c4yIGY+dHc1uDGqwf/OAHg1m+tmlrjqIGrZrB+qfpj3/84zJx4kQ54ogj5L3vfa/ob9Cvfe1rwbLHHnsEpnHc6DWfzVrr2r59u0yYMEEOPfRQOfbYY+WjH/2onHrqqcFx9BHUagAfddRRwaOotX49pj6K+sMf/rDMmzcvKKePqf7Upz4lBxxwQHA+H/rQhxJnGBdpnzL8pi6DOck5+h+/CjrB+D8YwCUwgDvtFNPPPD/4nzSd1sP+/jsnGqNxnAFMHf9MoDEa2zdGSeky3OTDMRwnsWvnwbGtRmOaga1GPXx9Qmdfykb1onGkha8UGvtSNqoXjSMtfKXQ2JeyUb1oHGnhM4XOPtUN60bjzjWOG4wbrj5XVh70l3276PnZfzqrVh8B/e53vztY1JQ1s3vVtLUN4He+852iM4T1Tw3aAw88sF6VGsk6U9c2enWj+WzWmqezfM8444z6vjqDd//9969/VgNY/zR/7733ruevXr06MJ7VuFYjWB9Xbf4uuOACDOA+ngAVHw/nc2djXIZ7XWMAYwAz+5PgBwN9zACmTmcXvDw3DGiMxvaNUVIa4yxJlTCPAYF0bVxtQWNXSqbXg8bp2rjcgs4u1UyuC42TdXGZi8Yu1UyuC42TdXGZi8Yu1UyuC42TdXGdi86uFW2uD42bNSmaEzeAi+7fL+XVVNVHMU+dOlX+5E/+RNRsjRvA73//++unq+8Gtt8PrO/31fK20auFzWezNhXosX74wx/KIYccIvHZu8YA1lm/H/jAB+qzjHU2sD6yetWqVcHsY/v4+ijqpHcMF2mfMowN5RkHpYz/cdBea2z6ka4xgFsawAtkuDYkI6O2bN1NdwoMM4AHv1N3ygj79y8jmJP+2waN0bjVVb0MN/lwDMdw3EqB9O0MbKVr43ILOrtUM7kuNE7WxWUuGrtUM7kuNE7WxWUuGrtUM7kuNE7WxXUuOrtWtLk+NG7WpGhOEYOxaN2+y99zzz2BCRs/js7Gve6665oMYH3Ms/nLMoA/8YlPmGLBLF5jDhuDVt/bq3XNnTs3eKqpzvS1Z/MaA/ikk06SyZMnB+8X1ncMm2Xnzp3BI6HtcZIlS5ZgAPfxBCi8CbdjWvUOhgEsNYVLn2GvJmnyHwYwHdBtB0RP9CzCgH2zkhyj/ORyk+9HV7tWNLbV8JNGYz+62rWisa2GnzQa+9HVrhWNbTX8pdHZn7amZjQ2Svhbo7E/bU3NaGyU8LdGY3/amprR2Cjhd43OfvXV2tG4c43LbAA/++yz8q53vSswe40Sjz32WPDY55UrV7ZlAOv+73nPe4L3/Gqd06ZNC4xZewawzuxVY9f86Uxge3axGsD6jt9FixYFM4A3btwYFFWPR8uZbfruYPNIajWLjcFs6tV1kfYpw+SAImPOlB1cj8JmnBnAGMA8/pf//QIDfcrAq888ETyyRG8wkpY5c+YEN+N6Q+56uffee3PXqeeRdH4mr59vKNDY/80OGqOxiU/EivZiNfE4vAZyzes8lmg8/sa3Tki9ZvvUWOMALMOyq3tC7i06jwet2gKN0Zj7t/bu24xuXPP8X/OqdG+hMfsHRx3Wk3u4qrCsGpsxLL1fPmPKJLn+0L3ry9ITJ8nTZx7ZsDxz8SmSZyliMNqmTb+kdfatPoJZTdv3vve9gcGqvxv0T01b+x3AeWYA634HH3yw6DuB99prLznttNOaDGA1l9XI1XcIT5w4MSij7yDWx1Dr32c+85ngfcQrVqyQs846Kyh7wAEHBLOGb7rppqCM/jN9+vTgOFp+3333TTWATezWdZnHLVrd37Hd//1dv2hc7wTMAE6ZATw6IkO1muj/JhkaGcnxCOhRGRkKy+s+wwvGJbbqaci3WyBHulNweAR0dTp3p6ywf3+xsvryM+Syw/bLESXcF9GbHhd/egPdz1ytveWy4IbexXctWkdVNH7giovR2PN/MkFj/7Ebjf1rzDXPv8Z6zbv8sH8oerlyVr4q1z3uLbrDsg7K9uKvKhwTk/1zjMZonCeG9fvv6V7eI6t+VYnJ6x+4XeZ/4+/zIOO8TFU01nEr7W/6d+2Mk2XD1efK63ddnbksv252UE7LZi1lN4ANVPpY5a1bt5qPHa+1Pl2y/nT2rjF94+V0lq/50zJp56blso5TpH36PSb38/gr5+b/vsfW2PQNXTMDuGkGsD7yOTJxR0eGpJb5DuDQ/B1qeklwYz0SmMHtvUvYbrx20hjA3e1g7bQR+9BGSQwwKOCfCwZp/Wvcy0GBqvxYRWM4tm/u09L9/mOVa55/jjGA/Wus93PcW/jXGY39a0xMRuO0+wk7n3sLW43GNL9DGvXw9akqOmMA+4/Jeg+nMW3XulWy8qC/dIpsEYPR6YGpLJcCRdqn3697SWPL5HUnfvSbzjb8GMBxA1iN2qERGa2r1OIdwIGxOyxm0m99t4T8BcORsVwvlyPRKUAYwNXs6J1yw/6954aBF/9twACif40xJ9E4x61O8GO7n687cOyfY655/jXGAPavscYx7i3864zG/jUmJqPxINy/wbF/jnt5j6yMYgDn6amdlamKxnoPp+aezvpde8F3OxMttncRgzG2Kx+7oECR9sEA9n9d6edxoTKdm911MIAxgPv68axl6licKxcB1wzwg9U/Uwwg+te4l4MCVfmxisZwbN/cp6X7/ccq1zz/HGMA+9dY7wW5t/CvMxr715iYjMZp9xN2PvcWthqNaX6HNOrh61NVdGYGsP+YrPdwGMC+emp/14sB3J3+5XrMnPqy283udRjAcQNYGh/d7PYR0GamsD2rOC0dNVOnQDMDOLtDdKov+6OvLwYYePHPFgOI/jXGnETj6I4mPdXvA4hw7J9jrnn+NcYA9q+x3hNyb+FfZzT2rzExGY3T79qiLf1+/wbH/jnu5T2ykogBHPVHX6mqaKz3cBrTzLt8Xep52GGHiZqMLP2pgbZP3r9+v+75Gp+mXv/XU9ca20xjADcZwCKyYFhqtVqwDI2MyHDmO4BVztA0NvsMm+dBB4+BDutpfI9wmulr50fN1CkAGMDl66Sdtjn7D0ab84PVfzv2cjC8Kj+kejkogMbRvYSvFBr7Ujaqtyoac80b7GueEl0Vlrm36A7L1x+6dxQou5iqCsfEZP8cozEa5wld/W429PK3XpXuLZgB7D9e6Diq9jd9/PPy62bn6Z7OynBv4UzK1IqqojF+QHdiRRl0tjsDBnCSAWwr1AfpTqHCAKbzd8oQ+/eGIQYF/OuuP1gvP+wfehLpq3ID2stBATT2jzYao7GrewSuef6veb00JrWnVCVe9FLnKmmMAew3ZhCT/eqr1040RuM8d5EYwNkqVeW6hwHsP15oXDYGsL4HuJt/VeGY6153OHb1+5x6yt1edgzDAM5tADfO8g1n+5pHOtuSuk932uEwgMvdYTttf/Yvb/tzc+S/7TCAu6Mxg7R+dcZk96uvXkfR2L/GXPP8a9xLY1J/IVVlcKuXOldJY+4t/MYMYrJfffXeAo3ROM/oIQZwtkpVue5hAPuPFxqXtb+tOvWf5MlFd2aD53hrVTjmutcdjvEB0FkZsP8wgHMbwLZs3U132nExgOn4nTLE/r1hiJsj/7pjAHdHYwZp/eqMOelXX70GorF/jbnm+de4l8ak/nqqyuBWL3VGY/+/06uiMTHZf0xGYzTOE7EwgLNVqkpMxgD2Hy/0Nx8GsF+due751Zexe/S1GbCvnhjAGMBiw0GaYAED/cMAN0f+2wIDuDsaYwD71Rlz0q++el1EY/8ac83zr3EvjUn9AVqVQdpe6ozG9lCHn3RVNCYm+4/JaIzGeaIUBnC2SlWJyRjA/uOF/ubT/vbcMXvL1sd/nw2e461V4ZjrXnc4ZlwfnZUB+w8DGAMYA3gTgYGLQ38ywM2R/3bBAO6OxhjAfnXGnPSrr14j0di/xlzz/GvcS2NSf4BWZXCrlzqjsT3U4SddFY2Jyf5jMhqjcZ4ohQGcrVJVYjIGsP94ob/5jAE8+tRoNniOt1aFY6573eGYMX50VgbsPwxgDGAMYAxgGOhTBrg58n/RxgDujsYYwH51xpz0qy8GsH99VWOuef517qUxqT9AqzK41Uud0dge6vCTrorGxGT/MRmN0ThPlMIAzlapKjEZA9h/vNDfI8YA3rVuVTZ4jrdWhWOue93hWFlmQQM7TGEAYwATFAiMMNCnDHBz5P+CjQHcHY0xgP3qjAHsV1/98YTG/jXmmudf414ak/oDtCqDW73UGY3toQ4/6apoTEz2H5PRGI3zRCkM4GyVqhKTMYD9xwsMYP8ac93zrzHGLxobBuyrJwYwBjDmX5+af6bDsq5u8ObmyH/bYwB3R2MMYL86Y0761Vevw2jsX2Ouef417qUxqT9AqzJI20ud0dge6vCTrorGxGT/MRmN0ThPlMIAzlapKjFZDeBf/ctns8XwtLUqGutvPmYA+43LXPf86ot/gL42A/YlAQMYAxgDGAMYBvqUAW6O/F+8MYC7ozEGsF+dMSf96osB7F9f1Zhrnn+de2lM6g/Qqgwg9lJnNLaHOvykq6IxMdl/TEZjNM4TpTCAs1WqSkzGAPYfL/T3iPa3lQf9pTz/6vZs8BxvrQrHXPe6w7FtApKuruZ2mMIAbmkAL5Dh2pCMdPf973YbdWzOTT/zfFm6dGnH9RA0qhs0aPvetD03R/51xwDujsYYwH51xgD2q69eA9HYv8Zc8/xr3EtjUn/cVGVwq5c6o3HDz2gvH6qiMTHZf0xGYzTOE6QwgLNVqkpMxgD2Hy/0Nx8GsF+due751Zexe/S1GbCvnhjAGMAYw306+9PutKSrGcS5OfLf7hjA3dEYA9ivzpiTfvXVazAa+9eYa55/jXtpTOoP0KoM0vZSZzS2hzr8pKuiMTHZf0xGYzTOE6UwgLNVqkpMxgD2Hy/0Nx8GsF+due751RfvAH1tBuyrJwYwBjAGMAYwDPQpA9wc+b94YwB3R2MMYL86Y0761RcD2L++qjHXPP8699KY1B+gVRmk7aXOaGwPdfhJV0VjYrL/mIzGaJwnSmEAZ6tUlZiMAew/XujvEWMAZ1PnfmtVONbr3gWTv+RewBw1VkVj2wAk3Z240a86290CAzjJAB4dkaFaTWq1mgyNjOR4BPSojAyF5XWf4QXjElv1NOTbLZAj3SlIPAK62h2+U37Yv3f8MCjgX3sM4O5ojAHsV2cMYL/66nUQjf1rzDXPv8a9NCb1J09VBl56qTMa5/hx3WGRqmhMTPYfk9EYjfOEIwzgbJWqEpMxgP3HC/3NhwHsV2e97mEA+9WYMXz0NQzYV08M4CYDWN/5G5m4oyNDUst8B3Bo/g41vSS4sR4JzOD23iVsGq7dNQYwnb9ddtivt+wwKOBffwzg7miMAexXZ8xJv/rqtRCN/WvMNc+/xr00JvUHaFUGaXupMxrbQx1+0lXRmJjsPyajMRrniVIYwNkqVSUmYwD7jxf6mw8D2K/Oet3DAParMeP46GsYsK+eGMBxA1iN2qERGa2rpEZuhnEbGLvDYib91ndLyF8wHBnL9XI5Eqbh2l1jANP522WH/XrLDoMC/vXHAO6OxhjAfnXGnPSrr14L0di/xlzz/GvcS2NSf/JUZZC2lzqjcY4f1x0WqYrGxGT/MRmN0ThPOMIAzlapKjEZA9h/vNDffD846jC5658/kQ2dh61V4VivexjA3WGZ8Xx0tkMVBjAGMO9/7dP3vxKsCdYMCvhnAAO4OxpjAPvVGXPSr74YwP71VY255vnXuZfGpP4ArcrgVi91RmN7qMNPuioaE5P9x2Q0RuM8UQoDOFulqsRkDGD/8UJ/j2AA+9VZr3sYwH41xktAX8OAffXEAI4bwNL46Ga3j4A2M4XtWcVp6aiZTMO1u2YGMJ2/XXbYr7fsMCjgX38M4O5ojAHsV2cMYL/66rUQjf1rzDXPv8a9NCb1l01VBml7qTMaR7+hfaWqojEx2X9MRmM0zhOnMICzVapKTMYA9h8v9DcfBrBfnfW6hwHsV2PG8dHXMGBfPTGAmwxgEVkwLLVaLViGRkayHwEdqBmaxmafYfM86OAx0GE9je8RTjN97fyomUzDtbvGAKbzt8sO+/WWHQYF/OuPAdwdjTGA/eqMOelXX70WorF/jbnm+de4l8ak/rKpyiBtL3VG4+g3tK9UVTQmJvuPyWiMxnniFAZwtkpVickYwP7jhf7mwwD2q7Ne9zCA/WrMOD76GgbsqycGcJIBbCvUB2nTcO2uMYDp/O2yw369ZYdBAf/6YwB3R2MMYL86Y0761VevhWjsX2Ouef417qUxqT+pqjJI20ud0dj/j/eqaExM9h+T0RiN80QsDOBslaoSkzGA/ccL/c2nBvBzx+ydDZ2HrVXhWK97GMDdYZnxfHS2QxUGcG4DuHGWbzjb1zzS2ZbUfbrTTosBTKfvlCH27w1DDAr41x0DuDsaYwD71Rlz0q++eg3UeAzHfnXmmudXX+W4l8ak/kKqyuBWL3VGY/e/xeM1VkVjYrL/mIzG3dEYs8Gvzr28R67SvQUGsF+O9T5ZNZ55+P/DAN7kT2uNF8Rkf/oydo+2NgP2bxgM4NwGsC1bd9N247WTxgAmALTDDfv0nhsGBfy3AQZwdzTGOPOrMwawX331etjLwS3MBv/33VXRuJfGpLYiOsOyq98XvWS5KhzzO6Q79xaXHbaf/8CQcIQqcYzZ4JflXt4jV+neAgPYL8f27z1mAPvTWuMFMdmfvq7us6lnMNrIvv3DAC6hATxlyhRJ6oxp+RjAg9Fxk9qcvMFuWwZe/LcvBnB3NMYA9qtzLwdeqjSACMf+OWYg3K/GvTTNqjRI20udqxKT0dhvrNDfmPwOQWN74DAt3e+PJ8Zs6A7HvbpHrtK9BQZw91jGAPanNTHZn7b4A2gbZ8C+d8MALqkBHDd79XM8zzQ8BjBBwLDAulwsMPDiv70wgLujca8GBaoyEK6xAo39sozGfvXV+xOuef417qVpVqVB2l7qXJXrHhr7jxfEZDS2Bw7T0hjAacpU56kXGisuP+wf0oXwvKUq1z0M4O7E5IWH7Cn3Hv8lz9Q2V18VjjVeMAPYP8uM/aOxMmD/YQCX2AA2hq8xf83neEfHAKbjx5ngczmYYODFfzthAHdHY8xJvzprrEBjNLZv8JPSZRikZQawX457aZopk1UZ3OqlzmicFP3c5lVFY36H+I3H+nscjbujMWaDX52VYwxgvxprvMAA9q+xsowB7Fdn1ZiY7FdjxvvR1zBg/wLCAC6hAawNaZu+Jm0aOL7GAKbzx5ngczmYYFDAfzthAHdHY8xJvzprrEBjNLZv8JPSGMBJqoR5VTF0emlMqtLonM6gqy1o7ErJ9HqqojG/Q/zeV+jvcTTujsaYDX51Vo4xgP1qrPECA9i/xsoyBrBfnVVjYrJfjRnvR1/DgP1rBgO4pAawNqYxftNm/poGxwCm8xsWWJeLBQYF/LcXBnB3NMac9Kuzxgo0RmP7Bj8pjQGcpEqYVxVDp5fXPFUandMZdLWlKhr38j8zVEVjfof4va/Q3+Vo3B2NMRv86qwcYwD71VjjBQawf42VZQxgvzqrxsRkvxoz7o++hgH79yUGcIkNYG3QVuavlsEApvObzs+6XCwwKOC/vXo5GF6lAUTMSb8sa6xAY/8a92pwq0qxgkdA++W4l9c8DGD7J7i/dFXiBQaw31ihvxn5HYLGeSJVGf5zGWaDX5Y1VvTqHrlK9xYYwH45Ntc9NYBXnfpPecKf0zJVuX/TeEFM9s8yY/9orAzYfxjALQ3gBTJcG5KRUVu27qY77bgYwHT8Thli/94wxMCLf917ORhepZt8zEm/LGusQGP/GvdqcKtKsQID2C/Hvbzm6a+nqrDcS52rojEGsN9Yob/9+B2CxnlGvTCA01WqSjzWWNGre+Qq3VtgAHcnJmMA+9VZ4wUGsF+NGb9HX8OAfYeCAYwBLAYM1gQJGOgvBhh48d8eDNL611g5xpz0qzMa+9VXr42qca8Gt6o0gIgB7JflXl7zqjRI20udqxIvMID9xgpz3SMm+9WZ33p+9TUcYzb41bmX98hVurcwBvDzr263x/S7kq7KvYWyjAHsP14Qk/1qzLg++hoG7AsEBjAGMAbwJoKDCQ6s+4sFBgX8tweDtP41Vo4xgP3qjMZ+9dVro2qMAexXZ655fvVVjnt5zavSIG0vda7KIC0GsP94QUxGY3vgMC3NDOA0Zarz1Ite3iNX6d4CA7g7MRkD2K/OGi8wgP1qzLg++hoG7DsUDOAkA3h0RIZqNanVajI0MpLjEdCjMjIUltd9hheMS2zV05Bvt0COtGm4dtc8AprO3y477Ndbdhh48a8/g7T+NVaOMYD96ozGfvXVa6FqjAHsV2eueX71VY57ec3TnzxVMSd7qXNVNMYA9h8viMlonGOoSjCA01WqSjzu5T1yle4tMIC7E5MxgP3qrPECA9ivxozjo69hwL5DwQBuMoD1nb+RiTs6MiS1zHcAh+bvUNNLghvrkcAMbu9dwqbh2l1jANP522WH/XrLDgMv/vVnkNa/xsoxBrBfndHYr756LVSNMYD96sw1z6++ynEvr3lVGqTtpc5VMRwwgP3HC2IyGtsDh2lpDOA0Zarzn556eY9cpXsLDODuxGQMYL86a7zAAParMeP46GsYsO9QMIAtA1iN0kFdli5dyqOeedQzDJSMAQZe/F+4GaT1r7FyjAHsV2c09qsvBrB/fY3GvG/Sr9a9vOZVaZC2lzpjANtDHX7SVdGY3yF+4zHXPf/6Go0xG/xqrbGiV/9Jskr3FsYAvvuZjX4ubhm1Vum6hwHsP14Qk/1qrNc+FjRQBuw/DOBxA9gWZRDTGMB0fi4A5WOAgRf/bcYgrX+NMSfROM99VRlmkPRqcKtKgy4YwH7jRS+veRoHqsJyL3Wuisa9NByqpDEx2W9M5reeX311/EM1xmzwq3Mv43GV7i0wgP1ybOLFgwf/jdw3/Vt5fr46LVOlewtisn+WGf9HY2XA/sMAHjeAB71zYADT+Qed8UH8fgwK+O+3DNL611g5ZgawX517OfBSpR+rGMD+OcZs8KtxL695+gO0KvGilzpXRWOue35jhf6u4ncIGtsDh2npMvwHPswGvyz3Mh5X6d6iXQP4+Ve3S6tFZxXHF93H5F21+Ml62uQlrS9bskaylon/dmZfz0xUljGA/ccLYrJfjQdxbJzv1B4z9r0bBjAGcF9fgOnk7XVydBsM3Rh48d+ODNL617iXgwIMhNu3fH7SaOxHV7vWKmmMAew3JvfymqdMV4XlXupcFY25t/AbK/S3JL9D0Ni+F0lLYwCnKVOda14v43GV7i3UAJ7/jb+XD57xe5n4n8vqi342S+37d0p8Mdt0H5OOr019U656sl6vydP1PudFx0wro/mtlr2On9nX48//P3vvF2pZft35XWiMhHCEwQ+yhRACxZIeFGMIqZGMcZwIYyIGP9go8ShmVI4nZYsYKwyxLQljhh67lAdjNDLGxC+edAhqSW1ZxLFwhKyBNEoY6ZbQIMv2CKfdCDwtibZKfjAGveyw7q1f3dW39r5/6p7PWfvs9blw++w659bpup/93eu3futT+1ZkWQHMrn3BWAHMMtYHyHdkIHcoCuAHAvjd7373tOVP7wC2AIwC4OPhZMHBC3+uHNLyjCuHAg7Cc8vHHMuY4ZrftRNjBTBbkyvXvMh0lyxXcu7C2N6CrRWxX3QfIuPciywdK4CXyPRZ8yrrcafeIgRw/Pu05++8zXf3LqfxZq906i0UwOzaF/VCAcwyduYv35GBXPkVwA8E8NNPPz1t9TNOuALYAjAKgI+HkwUHL/y5ckjLM64cCnTarPrjidksm2OWb/Qmrnk848o1L/YjXWpyJecujK3JfL2wJss4Dw6XjhXAS2T6rHmV9bhTbzEE8HLiuFc69RYKYHbti3qhAGYZO/OX78hAXhUUwEkAZzBbOQ6pHR8KYAvAKAA+Hk4WHLzw58ohLc+4cijQabOqAGazbI5ZvtGbuObxjCvXvNiPdKnJlZy7MLYm8/XCmizjq8zEFMDLlKzHy2x2+UoXzgrg/dRkBTDLOXoLBTDL2Jm/fEcG8lqrAD4ngAekrTwqgL3wt5Lljt+Hgxf++nVIyzN2SCvj3HguHR/CAFHJzmbZNY/lG31U5ZoX136XIW0l5y6M7S34emFNlvFSz5afP4T+TdnAZrmyHnfqLRTAbI6jT44sK4BZzsHYmswy7jg793uez1Tu1xTACuDJC2X+QpGLXKoz4OCFz2DlhtUhbW5HmGMZM1zzu8o402COOzH23wBm171KMRlXR5csV3Luwtj+ja0VsQdyHyLjq3Q1CuBlStbjZTa7fKULZwXwfmpyCOAXfvs9u4zold6rS46jt1AA81munmX7/1/HOc7FRwGsAFYAf2sdF6YF0vNwPgMOXvhMOECUcW6Klo4PYbjl3alslq0VLN9Y/1zz9sO4qlZEfe003KriLOOllXx3z3di7F/KYeuy6x7Ld/QWygaWc2WP3Km3UACzOR71QgHMco56YU1mGZ+fK/vrvrzz7kcBrABWACuAzcBKM+BQgF+oKzesnQaIDsLZLJtjlu8YCJhjlrNrHkOEdW8AACAASURBVMu3OsedhrTW5G1nuVP/pgBms+y6x/Id656ygeVcueZ16i0UwGyOR71QALOco15Yk1nGkWU/ZRAZyB8KYAWwhcHiaAZWmgGHAvyiXblh7TRAVJyxWTbHLN8xEDDHLGfXPJZvdY47DWmtydvOcqf+TQHMZtl1j+U71j1lA8u5cs3r1FsogNkcj3qhAGY5R72wJrOMI8t+yiAykD8UwApgC4PF0QysNAMOBfhFu3LD2mmAqDhjs2yOWb5jIGCOWc6ueSzf6hx3GtJak7ed5U79mwKYzbLrHst3rHvKBpZz5ZrXqbdQALM5HvVCAcxyjnphTWYZR5b9lEFkIH8ogAEBfP/+M9Pto6PpKH3efuZ+yQX49NNPn5zv4+Pjkv+/RceiYwYePwMOBR6f3VVzV7lh7TRAVJyxWTbHLN+oJzLeD2NlA8u5MsedhrSVnO0t8qiDOe7E2JrM12QZ84yVDTzjqr1ep95CAczmeOz3FMAs5+iRrcks46vOQv267Z+HvBNSAGMC+NZ0916N9M0XsQJ4+xd0Pt8eb+t8R3PkUIA9pw5pWb5Rk2Qs49x4Lh3fuXNn1X9RzRzvJ8eueSznyhx3GtJWcu4kJz/9U29eWlLQ5zsxtibzNVnGPGNlA89YAcwyjj21AphnHP2bApjlHIytySxjvYB8RwbyhkgBvCCA8927lx0PsOPx9A5gBfDg4aPFxww8XgaiOXIo8Hjsrpo5h7Qs3zgPMpZxbjyXjhXAS2SmSdmwzGZXr3Ri7JDWmnyV6+YQarICmM2y+xCW7+iR3euxnCPHygaesb0FyzjqhQKYZxz1QgHMcrYms3yvOgf163qch7znUwAvCOC4GC4Tv/H63EUzJ4Dv37833b11NN26e+/k99x/5vZ0dOvudO/+/enh1z9zd7r14MdGj6+be//rPOcdwD0u6utkwq89nEw4eOHPVTCu2rAqHHI7whzLmOGa31XGmQZz3Imxg3B23atc8+Lq6JRlews+ywpgnrE1WcaXdTaH8JdFFMB8jqvWvE69xfH/9X9Ornt8lhXAPGNrMsvYmb98RwZyD6cAvkAAB7CLJPAAev7x0X8D+Pb0zEPRG8fxbwSfPhe/9+HXDyF8L0Twbu4gVgB74Z/Pp78+nEwogPlzVTkMdxCe2xHmWMYM1/yuMs40mONOjJUN7LpXuebF1dEpy1XD8E6MHYTz9cKaLOPLOhsF8DKhTvW4as3r1FsogNl6HHPS6JP//U9+73T8u7++fGFDr3SqFwpgPsvO/WUcGcgfCuBLBHAAm5PAF11MD+/ovffovwF8cufv0dF0+5mz1+a+/pnbL/2ai/5/F72mAPaivygfvrbufCiA+fNTOQzv1ORXDQVknFs+5ljGDNf8rp0YKxvYda9yzYtMd8qy6x6fZQUwz9iaLOPcj8wdK4DnqJw+55q3zGaXr3ThrABm63HMRhXA+2GsAOY5O+uXcWQgfyiAryCAA1qWwJddSHNCd/yeqwjg8eOisyQev/+6jwpgL/rrZsavX09mFMD8uagchnfZrMrYHOfGc+n4EAaICh02y655LN/o7yrrcVz7rntLFXB3z3dirABma4Y1meU7arKSneUcOVY28IyreuROvYUCmM3xqMneAcxytiazfJ3nyzdnIO8wFcBXFMABcOnf/M1w43hJAJ8+v/wjoMe/+3v/5EdA5x8bffrjoPP75uPz///8awWwF3/Og8eHlQcHL/z5CsZVG9ZOQ1oZs1k2xyzfWDtlvB/GDsJZzpU57jSkreTcqbdQAPP1wpos4zw8nDs+hL/ApwDmc1y11+vUWyiA2RyP/Z4CmOUcPbI1mWXs3F++IwO5b1MAX0MAD4CXPZ7K2aOX3DX8n/3GH053bx1NQ/Leu3trOhr/5u/Jvwl8a7p9+9bD3zPu/s2id+n4oj+PAtgL/6J8+Nq68xHNkYMX9hw5pGX5Ro2RsYxz47l0fAgDxKrhVieh45rH1ovKetxpSFvJuVO9UADz9cKaLOOlvm08fwj9m7KBz3FVj9ypt1AAszkecwsFMMs5emRrMsvYOb98RwZGrxaPCmBAAA/QV33MYveqv+eqX6cA9sK/alb8uvVlJZojBy/seXFIy/KNuiJjGefGc+n4EAaIVcOtTkLHNY+tF5X1OK79Tlm2XvBZVgDzjK3JMl7q28bzh9C/KRv4HFeteZ16CwUwm+Mxt1AAs5xjL2JNZhk725fvyMDo1eJRAawAnkYwfLRImIF1ZSCaIwcv7DmpHIY7CM/tCHMsY4ZrflcZZxrMcSfGrnnbXfPi6uiU5apheCfGCmC+XliTZXxZZ6MAXibUqR5XrXmdegsFMFuPYxYasyEFMMtZAczydaYv35yB3KEogBXACuBvWSBygfB4PXlQAPPnQgEs49wULR0fwnCravDicGspNbt7vhNjZQNbkyvXvLgiOmXZmsxnWQHMM7Ymy/iybuYQemTvNuNzXLXmdeotFMBsjmMOGn2yApjlHIytySxjZ/ryHRnIPZwCeAUCeJwY4tEfAe2FT+TK99xPrqI5isFLbKznPp966qmTYWoMVHf9+eyzz175PePPMffnG8+tOS9jGD7+rOcfZXzzrMv45gwvu4ZkLOOxBhx6PXbNY7NcWSsio/YWp/2cvcXNcx5ZDgF8vm8bv5bxbhhbk2/O8aIeLnIsY55xyIZRG84/Wituzt/e4uYML6oT47UhgM9nePzaLN/8PESWQwAv1QwZ74bxEt/IsoxvznjUDB9lqQA+y8BRXBDHx8fTEKVbu0DG9xXf49a+N7+fsyDLYpssxlAgF+19Hcegdhcf0cStOZ9jw7qL7/W67yHj6xK7/tfL+PrMrvs7ZHxdYtf/+k6MYxBe8dGJsXfp8D2jvcV+GHsHMMvZfQjLN/ZHMt4PY+82YzlXrnnRM3bp4YYAtk/m8hxZ9g5gju9Y96zJLOM1z1/9s+333Of1wjuAFcCrljMWh/0WB3mvi7dDAf58VG5Yu2xWZWyOc+O5dOxfFlki02ew5Zq37VoRCXfdW77Od/VKJ8YKYLZmWJNZvrHvlvF+GCsbWM6Ve71OvYUCmM3xqMkhgF/8yG/uqi278vt06t+syXyWne3LODKQPxTASQDH3bJb/IwT7h3AXvwuAIeXAYcC/Dmr3LB2avKr7jiTcW75mGMZM1zzu3Zi7B3A7LpXueZFpjtl2XWPz7ICmGdsTZZx7kfmjg/hL/ApG/gcV615nXoLBTCbYwUwz3cwtibvh7UOQM65b1MAPxDAGcoWjxXAXvgW/8PLgAKYP2eVw3AH4fxqK2MZ72rts1bspx4rG1jOlTmOamRNtibvsiYrgPl6YU2W8WVVSwG8TMg1b5nNLl/pwlkBzNbj6E+iT/YOYJZzMFYAs4x31Wv7Pod/nvJaqwB+IICf/MAHpy1/KoAP/8K1+PY7h9EcOXhhz3vlMLzLZlXGbIbHZrXqb96b49xWM8edGLvmsfWish7H1dEpy9ZkPssKYJ6xNVnGl3U2CuBlQq55y2x2+UoXzgpgth6PPbUCmOUcexEFMMtYdyDfkYG81iqAkwD+2Mc+Nm3tM052iG0FsAVgFAAfDycL0Rw5eGHPV+UwvMtmVcZshqOmy1jGublfOj6EIa1rHpvlqBVV0ixy6bq3dHXu7vlOjKuy3ImxNZmvyTLmGSsbeMZVf+mpU2+hAGZzPPbUCmCWc+xFrMksY2f+8h0ZyDtMBbACeBrB8NEiYQbWlYFojhwKsOdEccbyjZoiYxnnxnPp+BDkZNVwS9mwlJrdPd+JcZU0i7PVibP1gl37oreoynKnHLsP4XMsY56xsoFnXLXmdeotFMBsjsfcQgHMco7+zZrMMnauL9+RgTwtUQArgBXA37I4jOLg47qyEM2RQwH2nCgnWb5RU2Qs49x4Lh0rgJfI9JJmrnlsvYh6XCXNIuGdxFnVMLwT46osd2JsTeZrsox5xsoGnnHVmtept1AAszkecwsFMMs59iLWZJaxc335jgzkCZMCWAGsAFYAm4GVZiCaI4cC7OKtnGT5jo1U1VCg05BWxmyWrRUs31ErXPNYzpHjKmnWaUhrvWBzPOpFVZY79RbWZDbLUStkzDNWNvCMq/YhnXoLBTCb49FbKIBZzrHuWZNZxpFlP2UQGcgfCuBzAvijH33f9Lajo+kofb7tfR892H8bOE62/wawF77F/zAz4FCAP28OaWWcm6KlY+9OXSLjHX3LZHb3irJhdyyX3qkT4yppFuw7ca4ahndiXJXlToyVk2yf7F6P5RszEGXDfhhXrXmdegsF8H6yrABmOVuTWb7O/uWbM5BnHwrgWQH8huldHzpc6fuxj33sobCOk60AtgDkAuDx4eTBoQB/roJx1Ya10wBRxmyWzTHLN9ZNGe+HsbKB5Rw5rpJmnYa0lZw79RZVWe7E2JrM12QZ84y924xnXLXX69RbKIDZHI/9ngKY5Rw9sjWZZezMX74jAwrgsywcBZTj4+MTSRri9PQOYAXwCIuPZ2GRhSz2nYFojhwKsLkLxlUb1k4DRBmb49x8zh17l/UcldPnOtUK1zy+VlRJs0hzpyxXcZbxci3d1SudGFuT+ZosY56xsoFnXLXX69RbKIDZHMesL2ZDCmCWswKY5bvvmbX/v3Wfz7z38Q7gKwjgj370Q9O73nA0veFdHzq5s/aj73vbdPSGd00f+uhHz4Tx+941veHBj40eX5fvxK06jpPtHcDrviAtmJ6fpQwogPlsKIBlnJuipWPl5BKZXkKnarilbFjO365e6cS4SkzGuZLzrhK7/D4yXmazq1c6MVZOsn2yez2Wb+yxlQ37YVzVI0dd71KTFcD7ybICmOVsTWb5Ls2Wfb4n97z3UQDPCuD8bwC/bXrfQ9Ebx/FvBJ8+d3bH8NGZEP5QiOD13EEcJ1sB3PNCt8Af/nl3KMCfw2BctWHtslmVsTnOjefSsZJ9iUyfwZZr3n5qhQJ425w79RZVWe7EWAHM1gvXPZavApjnOxhX7aeje+5SkxXAfJ6jJiuAWc7B2J/KwDLWBch3ZCBPmBTAswJ4XuCe3Pl7dDS97X1n/z7w3I+Mft/bXvo1VXf/xv83PhTAXvzj4vfxsLLgUIA/X8G4asPaZbMqY3OcG8+lYwXwEpk+gy3XvP3UiippFgnvtO5VcZbxci3d1SudGCuA2brsusfyjdlHMFY2sJwr93qdegsFMJvjUS9CAP+7P/jXu2oZrvw+nXoLazKfZWf/Mo4M5A8F8I4F8Phx0VkSK4C98Cy+ZuBxMuBQgM9N5Ya1U5OvZGezbI5ZvlG/ZbwfxsoGlnPkuEpMxga007pXxVnGedTBHHdibE3ma7KMecbKBp5x1ZrXqbdQALM5Hvs9BTDLOfYi1mSW8ePMnv092zwneSekAL6iAD6903f5R0CPf/f3oyc/AvrsR0RXyl/vAN7mBWxh7nNeozlyKMCeb6UOy3dspBTALGdzzPI1xzzfwdg1j2UdtcIhLct4ZLmKcyc5KWM2y+5DWL6jVrjusZwjx8oGnnFVPVYA5/E+d9ypt1AA8/XCmswyjv7CTxlEBvKHAnhWAOd/A/ho+o//6a9O73rD0TQk74fe9Yazf/P35N8EfsP0tre9YTo6Ov19a7n7VwHsBW/RP+wMOHjhz18wVk6ynGXM8o06L2MZ5+Z+6fgQfsy2g3A2y1ErHNKyjEdNruLcaUgrYzbLUS+syTJe6inG84fQWygb+BxX1ePIYZd1zzuA2RyP/k0BzHKO3sKazDLWA8h3ZGD0avGoAD4ngK97x+7cvwF83fcgvz5Osv8GsBf/uPh9PKwsOHjhz1cwVgCznGXM8o26LmMZ5+Z+6fgQhrTKBjbLUSsc0rKMR02u4txlEF6Z5U6MrclsvYgcy5hnrGzgGVetedHzdqnJIYA//47XL7X56PNdGEdNVgDz9cKazDJ27i/fkYG8MCiAFcD+aAB/PIIZWGkGHArwC3cwVgCznGXM8h2ywRyznCPHVcOtTkMXB+HbzXGnIa31gs3xWPesySznyLE1WcZ5eDh3fAh/uUzZwOe4qh536i0UwGyOR2+hAGY5R29hTWYZD/nno5xz36YAVgAr/1Yq/yzWFmsHL3wGgrHijOUsY5bv2KyaY5Zz5LhquKUAzlsX5rgT46ocdxrSWi/YejzWvaosd6oXCmA2y1ErZMwzVjbwjKvqcafeQgHM5nj0FgpglnOse9ZklrEuQb4jA3lyogC+oQAmf3zzLt47TrY/AtqLf1z8Ph5WFhwK8OcrGCvOWM4yZvlGXZfxfhhXDbeUDXnrwhx3YlyV4zhzcmbym99VxpkGc9yJsXKS7S/c67F8R4+sbGA5R47tLVjGkWUFMM84sqwAZjkHY2syy9i5v3xHBvJOSAGcBHAGs6VjBbAX/7j4fTysLDgU4M9XMFYAs5xlzPKNui7j/TCuGm4pG/iuvBPjqhzHWZSzWd7VXiTWvaosd8qxApjtLyLHMuYZKxt4xlX1uFNvoQBmczz21ApglnOse9ZklvGuem3f5/DPU955KoAVwP4IaH8EtBlYaQYcCvALbjBWALOcZczyHZtVc8xyjhxXDbeUDXnrwhx3YlyV405DWusFW4/HuleV5U71QjnJZjlqhYx5xsoGnnFVPe7UWyiA2RyP3kIBzHKOdc+azDJW3Mp3ZCBPThTACmDl30rl37hgfexbvB0K8Oc+GCvOWM4yZvnGGiHj/TCuGm4pG/LWhTnuxLgqx52GtFGTqzibZaZG5HftxFg5yfYXUStkzDNWNvCMq9a8Tr2FApjN8dhTK4BZzrHuWZNZxjoE+Y4M5P2LAlgBrABWAJuBlWbAoQC/cAdjBTDLWcYs37FZNccs58hx1XBL2ZC3LsxxJ8ZVOe40pLVesPV4rHtVWe5UL5STbJajVsiYZ6xs4BlX1eNOvYUCmM3x6C1CAP/dZz7CbDgueNdOvYU1mc/yEIA+9madS44CWAGs/Fup/LNQ9y7UowF1KMDmQDnJ8h05Vk6ynM0xy3fkuGq41Wkg4JrHZrlSTHYa0lZy7lQvrMl8vbAmyzgPD+eO79y5s+p5UtRjZQOf46p63Km3UACzOR77PQUwy9mazPKNHPspg5GB3LcpgBXAFgcLpBlYaQaiOXLwwi7ewVg5KePcGM0dH8JwyxzzOa4abnUSOq55281xpyFt9BbWi+1m2Zo81ynt9jkZ75bn3Lt1YqwA3m49jmx3ybICmM2xApjnOxhbk/fDekhAH/vyzv2fAlgBrPxbqfyzSPct0uPcK4D5DCiAZZyboqVjBfASmT5DF4XOfmqFApjlXJnjqCJdhrSVnGW8vF7t6pVOjK3JfE2WMc9Y2cAzrvpLT516CwUwm+OYwUX/5h3ALOdgbE1mGY95so9yznsfBbACWAGsADYDK81ANEcOBdhF2yEty3dspLw7leUcOZYxz7hquKVsyFsX5rgT46ocdxrS2luw9Xj0FlVZ7lQv3IewWXavx/IdtULZwHKuXPM69RYKYDbHo14ogFnOUS+sySzjyLKfMogM5A8FsALYwmBxNAMrzYBDAX7RrtywdhogKifZLJtjlu8YCCgbWM6ueSzf6hx3GtJak7ed5U79mwKYzbLrHst3rHvKBpZz5ZrXqbdQALM5HvVCAcxyjnphTWYZR5b9lEFkIH8ogBXAFgaLoxlYaQYcCvCLduWGtdMAUQHMZtkcs3zHQEABzHJ2zWP5Vue405DWmrztLHfq3xTAbJZd91i+Y91TNrCcK9e8Tr2FApjN8agXCmCWc9QLazLLOLLspwwiA/lDAawAtjBYHM3ASjPgUIBftCs3rJ0GiApgNsvmmOU7BgIKYJazax7LtzrHnYa01uRtZ7lT/6YAZrPsusfyHeuesoHlXLnmdeotFMBsjke9UACznKNeWJNZxpFlP2UQGcgfCmAFsIXB4mgGVpoBhwL8ol25Ye00QFQAs1k2xyzfMRBQALOcXfNYvtU57jSktSZvO8ud+jcFMJtl1z2W71j3lA0s58o1r1NvoQBmczzqhQKY5Rz1wprMMo4s+ymDyED+UAArgC0MFkczsNIMOBTgF+3KDWunAaICmM2yOWb5joGAApjl7JrH8q3OcachrTV521nu1L8pgNksu+6xfMe6p2xgOVeueZ16CwUwm+NRLxTALOeoF9ZklnFk2U8ZRAbyhwJYAWxhsDiagZVmwKEAv2hXblg7DRAVwGyWzTHLdwwEFMAsZ9c8lm91jjsNaa3J285yp/5NAcxm2XWP5TvWPWUDy7lyzevUWyiA2RyPeqEAZjlHvbAms4wjy37KIDKQPxTACmALg8XRDKw0Aw4F+EW7csPaaYCoAGazbI5ZvmMgoABmObvmsXyrc9xpSGtN3naWO/VvCmA2y657LN+x7ikbWM6Va16n3kIBzOZ41AsFMMs56oU1mWUcWfZTBpGB/KEAVgBbGCyOZmClGXAowC/alRvWTgNEBTCbZXPM8h0DAQUwy9k1j+VbneNOQ1pr8raz3Kl/UwCzWXbdY/mOdU/ZwHKuXPM69RYKYDbHo14ogFnOUS+sySzjyLKfMogM5A8FsALYwmBxNAMrzYBDAX7RrtywdhogKoDZLJtjlu8YCCiAWc6ueSzf6hx3GtJak7ed5U79mwKYzbLrHst3rHvKBpZz5ZrXqbdQALM5HvVCAcxyjnphTWYZR5b9lEFkIH8ogBXAFgaLoxlYaQYcCvCLduWGtdMAUQHMZtkcs3zHQEABzHJ2zWP5Vue405DWmrztLHfq3xTAbJZd91i+Y91TNrCcK9e8Tr2FApjN8agXCmCWc9QLazLLOLLspwwiA/lDAawAtjBYHM3ASjPgUIBftCs3rJ0GiApgNsvmmOU7BgIKYJazax7LtzrHnYa01uRtZ7lT/6YAZrPsusfyHeuesoHlXLnmdeotFMBsjke9UACznKNeWJNZxpFlP2UQGcgfCmAFsIXB4mgGVpoBhwL8ol25Ye00QFQAs1k2xyzfMRBQALOcXfNYvtU57jSktSZvO8ud+jcFMJtl1z2W71j3lA0s58o1r1NvoQBmczzqhQKY5Rz1wprMMo4s+ymDyED+UAArgC0MFkczsNIMOBTgF+3KDWunAaLijM2yOWb5joGAOWY5u+axfKtz3GlIa03edpY79W8KYDbLrnss37HuKRtYzpVrXqfeQgHM5njUCwUwyznqhTWZZRxZ9lMGkYH8oQBWAFsYLI5mYKUZcCjAL9qVG9ZOA0TFGZtlc8zyHQMBc8xyds1j+VbnuNOQ1pq87Sx36t8UwGyWXfdYvmPdUzawnCvXvE69hQKYzfGoFwpglnPUC2syyziy7KcMIgP5QwGsALYwWBzNwEoz4FCAX7QrN6ydBoiKMzbL5pjlOwYC5pjl7JrH8q3OcachrTV521nu1L8pgNksu+6xfMe6p2xgOVeueZ16CwUwm+NRLxTALOeoF9ZklnFk2U8ZRAbyhwJYAWxhsDiagZVmwKEAv2hXblg7DRAVZ2yWzTHLdwwEzDHL2TWP5Vud405DWmvytrPcqX9TALNZdt1j+Y51T9nAcq5c8zr1FgpgNsejXoQA/vP/+0+zN9nLcafewprMZzny7KcMcvFSACuALQoWRjOw0gw4FOAX7MoNa6cmX3HGZtkcs3zHQMAcs5xd81i+1TnuNKS1Jm87y536NwUwm2XXPZbvWPeUDSznyjWvU2+hAGZzPOqFApjlHPXCmswyjiz7KYPIQP5QACuALQwWRzOw0gw4FOAX7coNa6cBouKMzbI5ZvmOgYA5Zjm75rF8q3PcaUhrTd52ljv1bwpgNsuueyzfse4pG1jOlWtep95CAczmeNQLBTDLOeqFNZllHFn2UwaRgfyhAFYAWxgsjmZgpRlwKMAv2pUb1k4DRMUZm2VzzPIdAwFzzHJ2zWP5Vue405DWmrztLHfq3xTAbJZd91i+Y91TNrCcK9e8Tr2FApjN8agXCmCWc9QLazLLOLLspwwiA/lDAawAtjBYHM3ASjPgUIBftCs3rJ0GiIozNsvmmOU7BgLmmOXsmsfyrc5xpyGtNXnbWe7UvymA2Sy77rF8x7qnbGA5V655nXoLBTCb41EvFMAs56gX1mSWcWTZTxlEBvKHAlgBbGGwOJqBlWbAoQC/aFduWDsNEBVnbJbNMct3DATMMcvZNY/lW53jTkNaa/K2s9ypf1MAs1l23WP5jnVP2cByrlzzOvUWCmA2x6NeKIBZzlEvrMks48iynzKIDOQPBbAC2MJgcTQDK82AQwF+0a7csHYaICrO2CybY5bvGAiYY5azax7LtzrHnYa01uRtZ7lT/6YAZrPsusfyHeuesoHlXLnmdeotFMBsjke9UACznKNeWJNZxpFlP2UQGcgfCmAFsIXB4mgGVpoBhwL8ol25Ye00QFScsVk2xyzfMRAwxyxn1zyWb3WOOw1prcnbznKn/k0BzGbZdY/lO9Y9ZQPLuXLN69RbKIDZHI96oQBmOUe9sCazjCPLfsogMpA/FMAKYAuDxdEMrDQDDgX4Rbtyw9ppgKg4Y7Nsjlm+YyBgjlnOrnks3+ocdxrSWpO3neVO/ZsCmM2y6x7Ld6x7ygaWc+Wa16m3UACzOR71QgHMco56YU1mGUeW/ZRBZCB/KIAVwBYGi6MZWGkGHArwi3blhrXTAFFxxmbZHLN8x0DAHLOc85r3+5/7D9PRP//Tg/v8j/7H/2PVPVVlreg0pK3kbG+RRx3McSfGQwBbk5n1L697TFqX37VTjpUNTH6HYKhc8yLhXbKsAGZzPPZ7CmCWc9QLazLLeNRmH+Wcu0AFsAJ41YMqC5YFq3MGHArw+a/csHbZrMrYHOfGc+n4zp07q+5HzPF+cjxkw+t+/bPTX//tPyzFZefPW493jnT2DeU8i2WnT8p4pzhn36wTY2syu/a512P5xhwhGCsbWM6VPXIU6S41WQHM5njUCwUwy9mazPLtciigkAAAIABJREFUPD/3e380W3kjowBWAK964OoF/OgFLJM+TBwK8Oe6csPaZbMqY3OcG8+lYwXwEpk+g62x5sWdZj/yO/eWgQCvWI8BqDNvKecZKDt+SsY7Bjrzdp0YhwC2JnN93Fj3ZmKGP9UpxwpgLsMxm6rc68WF0iXLCmA2xyPLCmCWc9QLazLLWGcg35GB3EwqgBXACuCV/vjfccH62Ld4OxTgz33lhrXLZlXG5jg3nkvHCuAlMn0GW2PNC9lw+8N/vgwEeMV6DECdeUs5z0DZ8VMy3jHQmbfrxHgIYGsy08uNdW8mZvhTnXKsbGDyO+ZUlXu9uFC6ZFkBzOY48hxZVgCznIOxNZllPGqzj3LOzaQCWAGsAFYAm4GVZsChAL9gV25Yu2xWZWyOc+O5dKwAXiLTZ7A11rx/8SfPTfG5zw/r8X5oy5nnLGMZ72rgZ03eT/82fsw2n9yX/h861QplA5vlyr1epLpLlhXAbI4VwDzfwdiavB/Wu+oHfZ/DPV+581MAK4CVfyuVfxbZwy2yuzp3Y/CSi/a+jrtspCo3rDLm0yxjGe+yHn/6p97MA535P3TKcQzC406zuAt4nx+dGFflOM6nnPlUy1jGu1z3rMnsftS9Hss3roVgrGxgOVfupzv1FgpgNsejXngHMMs56sXH33mLb9Zm/g9deuRd9YG+D3st7INvvgwUwApgBbAC2AysNAMOBfgFt3LD2qUBlbE5zo3n0rF3AC+R6SXNlA1svaisx5Fw173l63xXr8h4VySX36cTY2syX5ODccVHpxwrgPkc+5fLWMYhChTAPOPokxXALOdgrABmGe9DLPr/OIxzmPtLBbACWPm3UvlnQT2Mgkqep2iOHAqwOagchncavFQNBWScWz7mWMYM1/yunRgrG7a75kWmO2XZdW+7We6UY2syn2P3ejxjBTDPuGrN69RbKIDZHMdcTwG8H8YKYJ4zOaf2vQ/n/OWZkgJYAawAVgCbgZVmQAHML6wKYBnnpmjp2LtTl8godJbJ7O6VbrLhR37n3vRv/uqbuwN4hXfqxNghreveFS6JyXVvmVKnehFy0prM1Qz3ehzbMaAOxgpglnPlfjoqdZearABmc6wA5vkOxgrg/bAe66CPfXnn3YwCWAGs/Fup/LNI9y3S49yPoUAM4eY+n3rqqZMNT2x6dv357LPPXvk9488x9+cbz43vZ42PY8M6/qznH2V88+tQxjdneNm1I2MZjzXg0OtxyIbvfc+Hp3/87l99ZF2xHt8855W1IjJqb3Haz5nlw85ypxxbk2+e1Yt6uKjJwfj8/mP82lpxc/7BOATwYHr+Uca7YRx/uew82/FrknGn3mII4MH1/CPJudO6Fz8C+pd/9p/O5lnGu6kXIYDP53f8WsY3Z3xR3+FrvfgqgM/O91GE//j4eHryAx/MXDZ1HN9bfI9e6GcnXhayOIQMjKFARUGKzdQuPqKRWzPrMQzfxfd63feQ8XWJXf/rZXx9Ztf9HTK+LrHrf30nxjEIf92vf3b667/9h+uDusHv6MQ4hrRVH3LmyctYxrvqu8c+xJrM7ZsHYz61j/4fOtUK7wDmMhz1pnI/HcnukuUhgB+9mvlnujCOLIcA/vs/+ywP9dz/oRNj7wBma/Ku+kDf5/DPUy4z3gGsAF61nLHgHH7B8Rw+/jl0KPD47K6au8oNa6cmv0o4yDi3fMyxjBmu+V07MVYAs+te5ZoXme6UZde97Wa5U46tyXyOg3HFR6ccK4D5HFeteZ16i49/5A+mz7/j9RXlolX/pgDm64UCmGV81VmoX7f985AXDAWwAlgB7I+ANgMrzYACmF+QK4fhnQYvVUMBGeeWjzmWMcM1v2snxsoGdt2rXPMi052y7Lq33Sx3yrE1mc+xAphnrADmGVeteZ16ixDAIScrPjqtewpgvl4ogFnGil35jgzk9UIBrABW/q1U/o0L1se+xVsBzJ/7ymF4p41U1VBAxrnlY45lzHDN79qJsbKBXfcq17zIdKcsu+5tN8udcmxN5nOsAOYZK4B5xlVrXqfeQgHM5jjmrtEnK4BZzsFYAcwy1iHId2Qgz5QUwApgBbAC2AysNAPRHDkUYBfvymF4pwFi1VBAxrnlY45lzHDN79qJsbJhu2teZLpTll33tpvlTjm2JvM5dq/HM1YA84yr1rxOvYUCmM2xApjnOxgrgPfDekhAH/vyzjMlBbACWPm3Uvlnke5bpMe5VwDzGVAAyzg3RUvHd+7cWfVaaY7N8VJ28/OHkOMYhB/98z/Nf+y9HHcSOg5prRdXuagOoV5UZblTvbAms/XCvR7LN/bUwVgBzHKu3IfEetalJiuA2RyPeuEdwCznqBcKYJbxmCf7KOe851MAK4BXPdS2YFmwOmfAoQCf/8oNa5fNqozNcW48l46VDUtk+gy2xpqnAOZqRmU9joS77i1f57t6Rca7Irn8Pp0YK4C5ehx73LHuLaeNe6VTjhXAfI6r/kJOXCFdsqwAZnM8arICmOUc654CmGXceYbu9/7SbOUuUgGsAFYAewewGVhpBhwKvHTxIhbzymF4l82qjM1xbjyXjhXAS2T6DLbGmqcA5mpGZT2OhLvuLV/nu3pFxrsiufw+nRgrgLl6PGRDMK746JRjBTCfYwUwyzjqhQKYZxx9sgKY5RyMFcAsY2Ju6nse5jnL/aUCWAGs/Fup/LPAHmaB3eV5G8PwXLT3ddxpKFC1YZUxn2YZy3hXNblSnHXKsbKB7X0qcxzVqFOW7S22m+VOObYm8zlWAPOMFcA846o1r1NvoQBmcxx7xuiTFcAs52CsAGYZ72r+4fsc/nnK00AFsAJYAawANgMrzUA0Rw4F2EW3chjeaYBYNRSQcW75mGMZM1zzu3ZirGzY7poXme6UZde97Wa5U46tyXyO3evxjBXAPOOqNa9Tb6EAZnOsAOb5BuMX/vj3FcArnT8rfPdzDeyTc54pKYAVwMo/i68ZWGkGFMD8AqwAlnFuipaO/fHES2QUOstkdveKsmF3LJfeqRNjh7Sue0vXQX7edS/TeOlxp3qhAGbrhXs9lu8QOgpglnPlfjqqc5earABmczzqhXcAs5wVwCzffcpF/1/rP5d5B6MAVgAr/1Yq/yym6y+m9DlyKMBnoHLD2mWzKmNznBvPpWNlwxKZPoOtqBUxpH3dr392GQb0ivUYAnvubeV8DgjwSxkDUM+9ZSfG1mS2h3Ovx/KNvfroLc5dxnv5Zada4V8u47OsAOYZR71QALOcFcAsX3pG7fsf1vnLzY4CWAGsAFYAm4GVZsChAL+4BuOqDatDgdyOMMcyZrjmd5VxpsEcd2KsbGDXvco1L66OTlm2t9huljvl2JrM59gfAc0zjhxXfHSqFVVrXqfeQgHM1orxF0YUwCxnBTDLV0Er35yB3PsogBXAyr+Vyr980Xrcs4grgPnzXjkMdyiQ2xHmWMYM1/yuMs40mONOjJUN7LpXuebF1dEpy1XDcBkzdTi/ayfG1mS+JiuAecYKYJ5x1ZrXqbdQALM5jplr9MkKYJazApjlqzuQb85A3r8ogBXACmAFsBlYaQYUwPziXTkM7zRArBoKyDi3fMyxjBmu+V07MVY2sOte5ZoXme6UZde97Wa5U46tyXyOFcA8YwUwz7hqzevUWyiA2RwrgHm+wVgBvB/OWQJ63Jd5nikpgBXAyr+Vyj+LdN8iPc69ApjPQOUwvNMAsWooIOPc8jHHMma45nftxFjZwK57lWteZLpTll33tpvlTjm2JvM5VgDzjBXAPOOqNa9Tb6EAZnMcM7jok70DmOWsAGb5jlmyj3KODOQPBbACWAGsADYDK82AAphftCuH4Z0GiFVDARnnlo85ljHDNb9rJ8bKBnbdq1zzItOdsuy6t90sd8qxNZnPsQKYZ6wA5hlXrXmdeoshgL/99a/mbcJejjutewpgtl4ogFm+il/55gzkBUIBrABW/q1U/uWL1uOeRVwBzJ/3ymF4p41U1VBAxrnlY45lzHDN79qJsbKBXfcq17zIdKcsu+5tN8udcmxN5nOsAOYZK4B5xlVrXqfeQgHM5jhmrtEnK4BZzgpglq/uQL45A3mmpABWACuAFcBmYKUZUADzi3flMLzTALFqKCDj3PIxxzJmuOZ37cT47rveMf3I79zL3/5ejjsxrqrHcSLlzMdZxjLOg5+bHEePbE1m9yLu9Vi+kf9grABmOVfupzv1FgpgNsejXiiAWc4KYJbvTfo+f+/2zk3eFSmAFcDKv5XKP4vv9orvdc+pQwE+A5UbVoe0uR1hjmXMcM3vKuNMgznuxFjZwK57lWteXB2dslwl2mXM1OH8rp0YW5P5muwdwDxjBTDPuGrN69RbKIDZHMesLvpkBTDLWQHM8r3uzNmv3/b5yPsXBbACWAGsADYDK82AAphfjCuH4Z0GiFVDARnnlo85ljHDNb9rJ8bKBnbdq1zzItOdsuy6t90sd8qxNZnPsQKYZ6wA5hlXrXmdeoshgP/+zz6btwl7Oe607imA2XqhAGb5KnTlmzOQFwgFsAJY+bdS+ZcvWo97FnEFMH/eK4fhnTZSVUMBGeeWjzmWMcM1v2snxsoGdt2rXPMi052y7Lq33Sx3yrE1mc+xAphnrADmGVeteZ16i8cVwN/++lenq3yGWM5fF78en//fp//g4fF47nEe/+XP/OSq58/RJyuA2XqhAGb56g7kmzOQZ0oKYAXwqhfgHFyPLWTdMqAA5jNfOQzvNECsGgrIOLd8zLGMGa75XTsxVjaw617lmheZ7pRl173tZrlTjq3JfI4VwDxjBTDPuGrN69RbDAH8wm+/Z/rqr/3E9NzP3zr5jOP4DHE5Psdr8etxPB7H149fx2M8N953vJ4fv/LLb7/w9fy143ju/T7+zlurnj8rgNlaEfNcBTDPuNvc3O93OVN5pqQAVgCvegH2Ql6+kGWzfTYKYP4cVw7DOw0Qq4YCMs4tH3MsY4ZrftdOjJUN7LpXueZFpjtl2XVvu1nulGNrMp9jBTDPWAHMM65a8zr1FiGAP/+O17/kLt34/uOuXfqj07oX0vwrf/kVGukj79+FsQKYrcd6AvnmDORCowBWACuA/RHQZmClGVAA84t35TC8S5MvY3OcG8+l4zt37qx6LTLH+8mxsoHlXJnjuPZd95Yq4O6el/HuWC69UyfG1mS+JiuAecYKYJ6xAphlHAP9EMBVnDutewpgNssKYJZvln8eyzrvZRTACuBVD1wtWBaszhmIQa1DAfYaqByGd9pIuVk1x7n5nDtWAM9ROX2uU61QNmy3VkSaO2XZdW+7We6UY2syn2P3ejxjBTDP+A//yT9abmThV7rUZAUwm+OYO8ZsSAHMclYAs3w7z8/93h/NVl5+FcAKYAXwSu/+tHg9Wry6MVEA8xlQAMs4N0VLx8rJJTIKnWUyu3uly2Ar6rGyga3JlWteXBGdsqwA3m6WO+XYmsznWAHMM1YA84wVwCzjmIMpgHnG0ScrgFnOCmCWb7eZud/vxXnKEykFsAJYAawANgMrzUA0oA4FLl7QbrrgVw7DOw0QHYSb49x8zh0r2eeonD7XqVYoG7ZbKyLNnbLsurfdLHfKsTWZz7F7PZ6xAphnrABmGSuAeb7BWAHMc1YA84xvOiP192/nHOUJkwJYAaz8W6n8s+hup+g+7rlUAPMZUADLODdFS8fKySUyCp1lMrt7RdmwO5ZL79SJcZWYDPZyXkrg7p6X8e5YLr1TJ8YKYLZPdq/H8o09eDBWALOcg7ECmGUcWfYOYJ5xZNk7gFnOCmCW7+POnv192zwveS+jAFYAK4AVwGZgpRlwKMAvwsG4ahjeaYAoYzbL5pjlOwaI5pjlHDlWNvCMq3IcG1DXvbwNZ45lzHDN79qJsTWZr8neAcwzVgDzjBXALGMFMM937PcUwCxrBTDLV5Er35yBvH9RACuAlX8rlX/5ovW4ZxFXAPPnXXEm49wULR17B/ASGYXOMpndvdJJNrzvZ25Ptz/857uDd8V36sRYAey6d5XLwnVvmVKnemFNZuuFez2Wb8xQgrECmOUcjBXALOPI8r/93/+X6ePvvLW8OIGvdFr3FMBslhXALF/dgXxzBvKyoABWACuAFcBmYKUZcCjAL97BuGoY3mkjJWM2y+aY5TsGiOaY5Rw5VjbwjKtyHBtQ1728DWeOZcxwze/aibE1ma/J3gHMM1YA84wVwCxjBTDPd+z3FMAsawUwyzfLP49lnfcvCmAFsPJvpfLPYm2xVgDzGVCcyTg3RUvH3gm1RKaX0KkabikblvO3q1c6MVYAu+5d5bpx3Vum1KleKIDZeuFej+U7hI4CmOUcOa7qkaNSd6nJ3gHM5njUCwUwy1kBzPLVI8g3ZyDvZhTACmAFsALYDKw0Aw4F+MVbASzj3BQtHTsIXyLTZ+hSOdzqMtgKxsoGtiZXrnlRRTpluUq0y3h5vdrVK50YW5P5muwdwDxjBTDPWAHMMo6BvgKYZxx9sgKY5awAZvlm+eexrPPeRwGsAFb+rVT+Wawt1tGAOhRgc1A5DO80QHQQbo5z8zl3fAiSvWq41alWKBu2Wyviuu+UZde97Wa5U46tyXyO3evxjBXAPOOqHrlTb6EAZnMc81cFMM9YAcwz1iXIeGQgz90UwApgBbAC2AysNAMKYH7hVgDLODdFS8eHICeVDWyWo1ZUDbeUDUtX5u6e78S4qlbE2ZLz7jK79E4yXiKzu+c7MVYA872FAphnrADmGVf1yFHZu9RkBTCbYwUwzzcYK4D3w3kIQB978867HwWwAlj5t1L5Z6HuXajj/CuA+QwogGWcm6Kl40MQwFWDly5DFwXwfmqFsoHlXLnmdRrSVnLuVJOr/jJDJ8bWZL4mK4B5xgpgnnHVPqRTb6EAZnM85m/+CGiWswKY5atHkG/OQJ5vKoAVwApgBbAZWGkGYoDoUIBdwB3SsnzHRsohLcs5clw1eOk0CJcxn2NlA8+4qh53GtLaW7A5trfg+Q7G1mSWtXs9lu/IsQKY5Vy5D+nUWyiA2RyPeqEAZjkrgFm+kWM/ZTAyoAA+y8JRQDk+Pp6e/MAHM5dNHcf3Ft/jCICPZwGQhSzWnAGHAnw+HdLK+CoLvncAL1NSAC+z2dUrnRgrG9ia7JCW5Tt6SnsLnrOM98PYmsxyjhz7l315xgpgnnHVX5KMXrtLn6wAZnMcPVzUZAUwy1kBzPIdexEf5RwZyB/eAZwEcIjSrX4qgL34XQAOLwMOBfhz5gBRxrkpWjpWAC+R6TN0iVpRNdzqMtgKxsoGtiZX5jiqSKcsV91pLePl9WpXr3RibE3ma7ICmGesAOYZV/XInXoLBTCb45iXRp+sAGY5K4BZvs795ZszkPc+CuAHAjhD2eKxAtgikIuAx4eRh2hAHQqw5yoYO6SV8WXrvgJ4mVCnQXjVcKsTY2UDX4+rchxVpFOW7S34LMuYZ2xN5hm71+MZK4B5xvYWLOOY3ymAecYKYJ6xAphn7LxfxiMDeYqnAH4ggAecrT4qgC0AW832lr8vBTB/3SqAZZyboqVjBfASmV5Cp2q41UmaKRvYmhxrXlWOo4p0yrJyks+yjHnG1mSesQKYZ6wA5hnbW7CMY+alAOYZK4B5xgpgnvGWZ+R+b9fLT57iKYAVwP7bwP4j6WZgpRlQAF9vcXucZkABvB/GVUOBTrJBxmyWK8VZpxwrG7abYwVw3oJzx53qhQKYrxfWZJ6xAphnrADmGVftQzr1FgpgNscxS1IA84wVwDzjx5mL+nu2eV7yjlMB/EAAv/vd7562/OkdwNu8mC3S2z6vCmD+/CqA98O4aijQaRAuYzbLCmCW7xi6KBtYzpU57jSktbdgczzqhQKY5Rw5tibzjBXAPGMFMM+4ah/SqbdQALM5Hr2F/wYwy1kBzPLVEcg3Z0ABfJaHowATcvTpp5/e7GeccAXw2UnPF4PHcllzBmLw4lCAzahDWpZvXF/BuGoooADOLR9zLGOGa37XToyVDWxNrqzHkelOWVZO8lmWMc/Ymswzdq/HM1YA84yr9nqdegsFMJvjMbdQALOcFcAs3zXPt/2z7f/c55mSdwAnAZzBbOU4xHZ8KID3f6FZ3GR+0wwogPkMKYD3w7hqKNBJNsiYzXKlOOuUY2XDdnMc+5FOWVZO8lmWMc/YmswzVgDzjBXAPOOqfUin3kIBzOY4Znex31MAs5wVwCzfm86g/f3bOj8nQvDBfxTA5wTw1sKuAN7Wxbu1fPr9XJxPBfDFfHaRHwXwfhhXDQU6yQYZs1lWALN8o54H41/47/6H6V/8yXN5r7KXY2vFXjC3EsDWZLZm2L+xfK3JPN/BWAHMso5aoQDmGVetedG9dOnhFMBsjkdNVgCznBXALN/IsZ8yGBnIO3wFsALY4mCBNAMrzUBsWB0KsIu3A0SW79hIVQ0FugwEIscyZrMsY5bvqBUKYJZzZY47DWkrOXda97wDmK8X1mSesXs9nrECmGdctQ/p1FsogNkcj72IApjlrABm+Q7x56OcIwP5QwGsAFb+rVT+WbAt2DFAdCjA5iAYO0DkGVcNBToNwmVsjnODP3d8586dVfd8UY+VDdvNcWTSmjx3Ze72uU6M7d/4emFN5hm71+MZK4B5xlX7kE69hQKYzXHMX2MvogBmOSuAWb56BPnmDORdpgJYAbzqYWAOrscWsm4ZUADzmQ/GVRvWTkNaGbNZNscs31h7ZLwfxsoGlnNljjsNaSs5d+otFMB8vbAm84wVwDxjBTDPuGqv16m3UACzOR77vRDA3/76V7M32ctxl/5NAcznuNvc3O93OVO5eCmAFcAKYO8ANgMrzUAMEB0KLC9mu1joHdKyfMdGqmoo0GUjZY7NcW7ul469A3iJjHemLpPZ7SvW5N3ynHu3TowVwOzaF72FAphn7F6PZ6wA5hlX7fViHeyy7imA2RyPuYUCmOWsAGb57mJG6nts5xzlvaICWAGs/Fup/LPobqfoPu65VADzGVCcyTg3RUvHhyDOqgYvXYYu1or91AplA8u5MsedhrSVnDvVZAUwXy+syTxjBTDPWAHMM67ah3TqLRTAbI5jZhf9mwKY5awAZvk+7uzZ37fN85LnmwpgQADfv//MdPvoaDpKn7efuV8iWp9++umT8318fFzy/7eIbLOIeF73c16jAXUowLJ2SMvyjVohYxnnxnPpWMm+RKbPnQ1RK5QNbL2orMeR8E5ysmoY3omxApivF9ZknrF7PZ6xAphnXLXmdeotFMBsjsfcQgHMclYAs3yd1cs3ZyBPmBTAmAC+Nd29dyp97z9zezo6uj09c3//ElgB7MWfL36PDysPMah1KMCes8pheKchbdVQQMa55WOOZcxwze/aibGyYbtrXmS6U5Zd9/gsK4B5xtZknrF7PZ6xAphnXLXmdeotFMBsjmNWGrMhBTDLWQHM8nXmL9+cgTxTUgAvCOB89+5lxxluHJ/eAZwE8MkdwWe/Pv/15K8VwF78ZL58bzZfCmCWb+RXASzj3BQtHXt36hIZhc4ymd290kmaKRvYmly55sUV0SnLVcPwTowVwHy9sCbzjBXAPGMFMM+4as3r1FsogNkcj9mQApjlrABm+Tqjl2/OQJ5IKYAXBHAAu0z8xusZ7Dh+RADHHcC37k73HtwBfP/e3enWwx8PfXpn8P3796a7t85+bPSufmS0AtiLf+TSx8PLggKYP2eVw/BOQ9qqoYCMc8vHHMuY4ZrftRNjZQO77lWueZHpTll23eOzrADmGVuTecYKYJ6xAphnXLXmdeotFMBsjmNeGn2yApjlrABm+Tr3l2/OQJ4pKYAvEMAB7SIJnKHm40f+DeDbzzwUxXNy+Nbde9PJj4lOX5ff7ybHCmAv/pvkx99bmx8FMM+/chjuIDy3I8yxjBmu+V1lnGkwx50YKxvYda9yzYuro1OWq4bhnRgrgPl6YU3mGSuAecYKYJ5x1ZrXqbdQALM5jtmnAphnrADmGTvHl/HIQJ5OKYAvEcABbU4CD5hzj1nynt7te/bv/7707t8Hd/zefmYaz4cMnnvPx31OAeyF/7jZ8ffVZ0cBzJ+DymF4pyFt1VBAxrnlY45lzHDN79qJsbKBXfcq17zIdKcsu+7xWVYA84ytyTxjBTDPWAHMM65a8zr1FgpgNscx/1QA84wVwDxjZ/kyHhnIMyUF8BUEcIDLEniAXHrMAji+5t7dW9MQu+eF8Pn3iK+N/5c/AtoL9nw2/HW/TCiA+XNeOQx3EJ7bEeZYxgzX/K4yzjSY406MlQ3sule55sXV0SnLVcPwTowVwHy9sCbzjBXAPGMFMM+4as3r1FsogNkcx7xVAcwzVgDzjHUHMh4ZyNMpBfAVBXDACzE7IF70eF4A51+fHh89FMJz7zOE8aO/79Z09979KT8/9/vzc94B7IWf8+DxYeVBAcyfr8pheKchbdVQQMa55WOOZcxwze/aibGygV33Kte8yHSnLLvu8VlWAPOMrck8YwUwz1gBzDOuWvM69RYKYDbHMStVAPOMFcA8Y+f+Mh4ZyDMlBfA1BPAAeNnjnKA9ubP31t3p3v37D3/c88O7iuNHQD9zO91lfPojo/P7LB1f9mdRAHvhX5YRX19vRhTA/LmpHIY7CM/tCHMsY4ZrflcZZxrMcSfGygZ23atc8+Lq6JTlqmF4J8YKYL5eWJN5xgpgnrECmGdcteZ16i0UwGyOYy6qAOYZK4B5xs74ZTwykKdTCmBAAA/Qa3hUAHvhryGH/hkeL4cK4Mfjdp28VQ7DOw1pq4YCMs4tH3MsY4ZrftdOjJUN7LpXueZFpjtl2XWPz7ICmGdsTeYZK4B5xgpgnnHVmtept1AAszmOGZICmGesAOYZX2ce6tdu+3zkmZICWAF8pR9rbVHYdlHw/K7z/CqA+fNSOQx3EJ7bEeZYxgzX/K4yzjSY406MlQ3sule55sXV0SnLVcMhd8DgAAAgAElEQVTwTowVwHy9sCbzjBXAPGMFMM+4as3r1FsogNkcx0xUAcwzVgDzjJ3vy3hkIE+nFMAKYAXwtywOozj4uK4sDAF8586dae7zqaeeOhmmxrBv15/PPvvsld8z/hxzf77x3JpzNYbh4896/lHGN78mZHxzhpddQzKW8VgDDr0eh2z4T3/hX82uKdbjm+e8slZERu0tTvs5s7ybLIcAPt+3jV/LeDeMrck353hRDxc1OQTwyO35R3N8c/7BOATwebbj1zLeDeMQwIPp+UeScafeYgjg83zHr0nOnfq3f/+T3zv9T//sp2fzLOOb14shgEduzz/K+OaML+o7fK0XXwXw2fk+ivAfHx9P40clb+1iGN9XfI9b+978fs6CLIttshhDgVy093Ucm6ldfERDt+Z8jmH4Lr7X676HjK9L7PpfL+PrM7vu75DxdYld/+s7MfZuM7afqVzzIvmdslx1N1QnxiGAKz46MbYm8zXZO4B5xt4BzDOuWvM69RZDALvucXmOPjkE8Le//tW9Y+7SWwwBvHfAjfYha56/+mfj6tcc23ydeQewAnjVcmYuwD6334Ih7zreCmCefeUwvEuTL2NznBvPpWP/ssgSmV7STNnA1ovKehwJd91bvs539Uonxgpgvl5Yk3nGCmCesQKYZ6wAZhnHTE4BzDOOPlkBzHJWALN8nd/LN2cg7y8VwApgBbA/AtoMrDQD0YA6FGAX8MpheKchbdVQQMa55WOOZcxwze/aibGygV/zPv+O1+d47fW4U5Zd9/gsK4B5xtZknrF7PZ6xAphnXLXmRRPTpbdQALM5DmmiAOYZK4B5xlkAetybd97oK4CTAI4fl7zFzzjh/gjo3he9Rf8wz78CmD9vCmAZ56Zo6di7U5fI9Bm6WCv2UyuUDSznyLECmGU8BohVw/Aug/DIsgKYzXIwtibzjBXAPGMFMM+4as2LHUqXdU8BzOZ49G/eAcxyVgCzfJ39yzdnIE/xFMAPBHCGssVjBbBFIBcBjw8jDzF4cSjAnqtgXLVh7bJZlTGb4ajnMpbxVXrXQ/iLDCEbfv9z/+Eq385Ov6ZTPVYAWy+ucvEcQr1QALNZjt7Cmswzdq/HM1YA84yr9tOxnnXp4RTAbI7HnloBzHJWALN8nfXLN2cg7/kUwA8E8JMf+OC05U8FsEUgFwGPDyMPMXhxKMCeK8UZyzdqjYxlnBvPpeNDkA1Vw60ugy1lw35qhQJ4P5ytFyznqBcKYJ6xAphn7F6PZ6wA5hlXrXkK4KWd1W6f77QXUQCz9UIBzPJ11i/fnIG8EiiAkwDOYLZ0HGJbAWwRyEXA48PIQwy3HAqw50o5yfKNWiNjGV+lp1IAL1PqNHRRNrD1IuqxAphl7LrH8x2MFcAs66gX1mSesXs9nrECmGesAGYZx7rnHcA841j3FMAsZwUwyzdqhZ8yGBnIEyYFsALY4mCBNAMrzUA0oA4F2MU7GFdtWDtJHRmb49x8zh0rgOeonD7XqVYoG/haoQBmGceGO3qLKs6d6oUCmM1y5NiazDN2r8czVgDzjKv2etEpd1n3FMBsjkf/pgBmOSuAWb5D/Pko58hA/lAAK4CVfyuVfxZsC7YCmM+AAljGuSlaOlZOLpHpM3SxVuynVigbWM6R4yoxGVWky5C2knMnxgpgvl5Yk3nGCmCesQKYZ6wAZhnHbFABzDOO/k0BzHJWALN89QjyzRnIUzwFsAJYAawANgMrzUA0oA4F2AU8GFdtWDsNaWVsjnPzOXesZJ+jcvpcp1qhbOBrhQKYZRybbgXwfhgrgFnOkWNrMs/YvR7PWAHMM67a60Wn3KVPVgCzOR79mwKY5RwC+H/96f9ieeMLvtKlVmQB6DGb57XzzZeTAvgRAfzJ6c7R0XSUPu98MiO74PgrvzW99eit02995YKvKXjJfwO49wW/9oLkn285nwrgZTa7yo0CWMZXWZaVk8uUumykrBX7qRXKBpZz5FgBzDKO/qSSc6earABmsxw5tibzjBXAPGMFMM9YAcwyjt5CAcwzjnVPAcxyVgCzfHc1J/V9tnGe8hRPATwrgK8qcUMWX/VrM/arHu/m/RXA27hwLcD9zmM0oA4F2PMejKs2rJ2GtDI2x5d1Pkr2ZUKdaoWyga8VCmCWcfTr0VtUce5ULxTAbJYjx9ZknrF7PZ6xAphnXLXXi+65y7qnAGZzPPo3BTDLWQHM8tUbyDdnIE+YFMAKYH/870p//G++aD3uWcQVwPx5VwDLODdFS8fKySUyfYYu1or91AplA8s5clwlJqOKdBnSVnLuxFgBzNcLazLPWAHMM1YA84ztLVjGMQ9UAPOMo39TALOcFcAsX92BfHMG8hRPAXxlAfyV6bfeevajof/7Pz73o6JPfk50vmP3wfEn48dCn/6++JKv/NZbH/546bemnxX9yTtn73308L3OP5dP3dWPvQPYApALgMeHk4doQB0KsOcrGFf9jeVOQ1oZm+PLuhYl+zKhTrVC2cDXCoe0LOPosxXA+2GsAGY5R46tyTxj93o8YwUwz9jegmUcvYUCmGcc654CmOWsAGb5Ou+Xb85AnjApgGcFcBKvR3emk38C+JN3plMxm/Fl4RvP51/H8dF09Nbfmk7+SeD4/UdH00Ppe/LrB++d3/KR97j5j5hWAFsAcgHw+HDyEA2oQwH2fAVj5aSMX7IMz/xCOTkD5cFTneSktYKvFcoGnrFDWpZx9NnRW1Rx7lSTFcBsliPH1mSesXs9nrECmGdctebFdqTLuqcAZnM8+jcFMMtZAczydd4v35yBPMVTAM8K4Bnp+pXTO3kfCtwTiln4xhP51/n4/Gszv34giEMSHz38d4XPv8fJ//Ta/1EAWwByAfD4cPKgAObPlQJYxldZVBXAy5S6DF2sFfupFcoGlnPk2CEtyzj67ErOnWqyApjNcuTYmswzVgDzjBXAPGN7C5Zx9BYKYJ5xrHsKYJazApjl67xfvjkDeYqnAL6qAH5AbfwI55Of0vwS4RtfkIVtPj7/2rlfn8jlcTdw/KjpIaDPv8eDP8Q1HxTAFoBcADw+nDxEA+pQgD1fwdi7+mR82bKqAF4m1Ek2VA23OjFWNvD1uCrHUUU6ZbmKcyfGCmC+XliTecbu9XjGCmCecdWa16m3UACzOY45qQKYZ6wA5hk785fxyECe4imArymAA15I4NM7gc8L2vzrfBy/64Jfx92/40dFn8jgJQGc32PpOJ/e02MFsBf/uPh9PKwsKID586UAlvGjq+ajzyiAH2UynukkG6qGW50YKxvYmhxrXlWOo2Z0ynIV506MFcB8vbAm84wVwDxjBTDPuGrN69RbKIDZHMesVAHMM1YA84yd+8t4ZGDM7OJRATwrgPO/Afzg3+19yY9oHnfrTtMn7zz42pNbgi+Ssvm1QJ9/HXf9Pnift96Z7jy8A/iq75/fK5/e02MFsBf/uPh9PKwsKID586UAlvGjq+ajzyiAH2UynukkG6qGW50YKxvYmqwAZvmOPruSc6d6oQBm8xw5tibzjBXAPGMFMM+4qkeO/UiXdU8BzOY4erhY9+JHQP/13/7D2Oru7bFLjhXAfI7HfsRHWecCpgB+RABnPNs4VgB70Vv4DzMD0YA6FGDPXTD2R0DL+LLVXgG8TKjLZjVqRdVwqxNjZQNfj6tyHFWkU5arOHdirADm64U1mWfsXo9nrADmGVeteZ16CwUwm2MFMM83GCuA98NZByDnyED+UAArgCcLg4XBDKwzAwpg/rwogGWcm6KlYwXwEhmFzjKZ3b3SSegoG9iaXPkXGeKK6JTlqmF4J8YKYL5eWJN5xgpgnrECmGdcteZ16i0UwGyOYyYafbJ3ALOcFcAsX2f78s0ZyBMpBbACWAH8LQtELhAerycPCmD+XCiAZZyboqVjBfASGYXOMpndvdJJ6Cgb2JqsAGb5jh66knOneqEAZvMcObYm84wVwDxjBTDPWAHMMo7+QgHMM451TwHMclYAs3zHXsRHOUcG8ocCWAGsAFYAm4GVZiAaUIcC7MIdjP0R0DLOjdHcsQJ4jsrpc51kQ9VwqxNjZQNfj6tyHBWjU5arOHdirADm64U1mWfsXo9nrADmGVeteZ16CwUwm+OQJQpgnrECmGes/JXxyECe4imAFcDKv5XKv3HB+ti3eCuA+XOvAJZxboqWjhXAS2QUOstkdvdKJ6GjbGBrcqx5DmlZxtG3V3LuVC8UwGyWI8fWZJ6xAphnrADmGdtbsIyjt1AA84xj3fMOYJazApjlqz+Qb85AnkgpgBXACmAFsBlYaQaiAXUowC7gwdg7gGWcG6O540MQwFWDl06yQcZ8rVA28Iyrchy11Xoxt8Ls9rlOjBXAfL2wJvOM3evxjBXAPGN7C5axApjnG4wVwDxnBTDPOAtAj3vzzrtMBbACWPm3Uvlnoe5dqEcD6lCAzYECmOU7cqxkZzlHjqsGL51kg4z5HCsbeMZVOVYA5y04d9ypJiuA+XphTeYZu9fjGSuAecb2Fizj2FN7BzDPWAHMM1YA84x1CTIeGcg7TgWwAlgBrAA2AyvNQDSgDgXYxVsBzPJVAPN8B+OqwUsn2SBjNs9Rj5UNPOOqHCuA8xacO+5UkxXAfL2wJvOM3evxjBXAPGN7C5Zx7PcUwDxjBTDPWAHMMx7yz0dZ5x2nAlgBrPxbqfyzWFusFcB8BhTAMs5N0dKxPwJ6iYw/0nWZzO5e6SR0lA1sTY41zyEtyzj690rOneqFApjNcuTYmswzVgDzjBXAPGN7C5Zx9BYKYJ5xrHv+G8AsZwUwy1ePIN+cgTyRUgArgBXACmAzsNIMRAPqUIBdwIOxP55YxrkxmjtWAM9ROX2uk2yoGm51Yqxs4OtxVY6jYnTKchXnTowVwHy9sCbzjJWTMl7usk9fcR9yMaEu654CmK0V4y/wKYBZzgpglm+Wfx7LOq+eCmAFsPJvpfLPYm2xVgDzGQjGDmlZzkp2lu/YrJpjlrO1guU7cqxsYDlX5jg2oF2GtJWcOzFWAPP1wprMM1YAyzgPaOeOFcBzVM6e67LuKYDZWjH2IgpglrMCmOWrR5BvzsDZSjlNCmAFsAJYAWwGVpqBGCB6BzC7gDukZfmOjZR3WbOczTHLd+RYyc5yjhwrG3jGVTmODWiXIa01mc3xqMkKYJazNZnlO3KsAGY5R45lzDO2t2AZR71QAPOMo14ogFnOCmCWb9QKP2UwMqAAPsvCUUA5Pj6envzABzOXTR3H9xbf4wiAj2cBkIUs1pyBaEAVwGxGg3HVhrXTIFwBbI4va6y8u2GZUKdaoQDebq2IhHfKsr0Fn2UFMM/YmswzVk7KeLkDPH3FHvliQl16CwUwWytiLqgA5hkrgHnGa55x+2fb7/nPq6d3ACuAFcP+DRkzsNIMKID5xVEBvB/GCmCWszlm+Y6BgEKH5Rw5VjbwjKtyHBvQLkNaazKb41GTFcAsZ2syy3fkWAHMco4cy5hnbG/BMo56oQDmGUe98A5glrMCmOUbtcJPGYwMKIDPsuAdwBYHi6MZWG0GogH1DuCzgj0WsV0+BuOqDWunQbgC2Bzn5nPu2Lsb5qicPtepViiAt1srIs2dsmxvwWdZAcwztibzjJWTMl7uAE9fsUe+mFCX3kIBzNaKmDEpgHnGCmCe8S7npb7XYZ+vvHp6B7B3AK9WflloDrvQeP5ufv4UwDdneFkOFcD7YawAZjmbY5Zv1BEZ74exsoHlXJnj2IB2GdJWcu7EWAHM1wtrMs9YASzjPKCdO1YAz1E5e67LuqcAZmvF2O95BzDLWQHM8r1s/unrvfifrZTTpABWACuAvQPWDKw0AzFA/Pg7b+WavbfjLhsph7R8AyRjGV+lcDncWqbUqR4rG9h6UVmPI+GdsuwdwHyWFcA8Y2syz1gBLOPlDvD0FXvkiwl16S0UwGytUADzfIOxAng/nBW9co4M5A8FsAJY+bdS+WfBtmArgPkMVA7Du2xWZWyOc+O5dOxwa4lML2mmbGDrRWU9joS77i1f57t6pRNjBTBfL6zJPGMFsIwvq//2yBcT6rLuKYDZWhHz1+iTvQOY5awAZvnqEeSbM5BXTwWwAlgBrAA2AyvNQDSg3gHMLuCVw/Aum1UZsxkem1XvNmM5m2OW78hxyIZ/81ffzHuVvRxbj/eCWQG8B8ydsqwAZutyrHvWZJ6xAljGly0NCuCLCXVZ9xTAbK0YexEFMMtZAczyzfLPY1nn1VMBrABW/q1U/lmsLdYxeFEAszlQ6rB8x0ZKOclyNscsX3PM8x2MlQ0s68paERvQLkPaSs6dGCuA+XphTeYZK4BlnAe0c8cK4DkqZ891WfcUwGytGHsRBTDLWQHM8o0c+ymDkYGzldJ/A/gooBwfH09PfuCDmcumjuN7i+9xBMBHi4EZOIwMxABRAcyeK4e0LN+oNTKW8VWaKodby5S6DLaiVigb2HpRWY8j4Z2y7F984rOsAOYZW5N5xgpgGS93gKev2CNfTKhLb6EAZmvFmFsogFnOCmCWr7N++eYM5NXTO4AVwIph/4aMGVhpBmJQqwBmF/DKYXiXzaqM2QyPzaqygeVsjlm+I8fKBpZzZY5jA+q6l7fhzHEnxgpgvl5Yk1nGMQh3r8cyjnVPyc4zrtqHdOotFMBsjsdeRAHMclYAs3yz/PNY1nm3qQBWACv/Vir/LNYW69iwOhRgc1A5DO80pK0aCsg4t3zMsYwZrvldOzFWNmx3zYtMd8qy6x6fZQUwz9iazDJWALN8h9BRALOcK/fTnXoLBTCb41EvFMAsZwUwy1ePIN+cgTxTUgArgBXACmAzsNIMKID5xbtyw+ogPLcjzLGMGa75XWWcaTDHnRgrG9h1r3LNi6ujU5YVwHyWFcA8Y2syy1gBzPIdQkcBzHK2t2D5jmG+ApjnHFlWALOcFcAs31EvfJRzZCB/KIAVwMq/lco/C7YFOxpQ7wBmc1C5YXUQntsR5ljGDNf8rjLONJjjToyVDdtd8+Lq6JRlBTCfZQUwz9iazDJWALN8Y54Sez0FMMu5cj/dqbdQALM5HvVCAcxyVgCzfPUI8s0ZyNMpBbACWAGsADYDK82AAphfvCs3rA7CczvCHMuY4ZrfVcaZBnPcibGygV33Kte8uDo6ZVkBzGdZAcwztiazjBXALN8hdBTALGd7C5bvGOYrgHnOkWUFMMtZAczyHfXCRzlHBvKHAlgBrPxbqfyzYFuwowH1DmA2B5UbVgfhuR1hjmXMcM3vKuNMgznuxFjZsN01L66OTllWAPNZVgDzjK3JLGMFMMs35imx11MAs5wr99OdegsFMJvjUS8UwCxnBTDLV48g35yBPJ1SACuAFcAKYDOw0gwogPnFu3LD6iA8tyPMsYwZrvldZZxpMMedGCsb2HWvcs2Lq6NTlhXAfJYVwDxjazLLWAHM8h1CRwHMcra3YPmOYb4CmOccWVYAs5wVwCzfUS98lHNkIH8ogBXAyr+Vyj8LtgU7GlDvAGZzULlhdRCe2xHmWMYM1/yuMs40mONOjJUN213z4urolGUFMJ9lBTDP2JrMMlYAs3xjnhJ7PQUwy7lyP92pt1AAszke9UIBzHJWALN89QjyzRnI0ykFsAJYAawANgMrzYACmF+8KzesDsJzO8Icy5jhmt9VxpkGc9yJsbKBXfcq17y4OjplWQHMZ1kBzDO2JrOMFcAs3yF0FMAsZ3sLlu8Y5iuAec6RZQUwy1kBzPId9cJHOUcG8ocCWAGs/Fup/LNgW7CjAfUOYDYHlRtWB+G5HWGOZcxwze8q40yDOe7EWNmw3TUvro5OWVYA81lWAPOMrcksYwUwyzfmKbHXUwCznCv30516CwUwm+NRLxTALGcFMMtXjyDfnIE8nVIAK4AVwApgM7DSDCiA+cW7csPqIDy3I8yxjBmu+V1lnGkwx50YKxvYda9yzYuro1OWFcB8lhXAPGNrMstYAczyHUJHAcxytrdg+Y5hvgKY5xxZDgFc8dGlR1YA8zkeNcNHWedapgBWACv/Vir/LNYW62hAvQOYzUHlhrVLky9jNsOxVshYxrm5Xzq+c+fOqnu+yLGygc1yZa2IXLruLV2du3u+E2MFMF8vrMksYwUwy3f0yApglrO9Bct3zAUVwDznyLICmOWsAGb5jnrho5wjA/lDAawAXvUw0KJl0eqcgWhAFcDsNVC5Ye00pPVOKHOcm8+540OQk+aYz7GygWdcleO47l335qrfbp/rxFgBzNcLazLLWAHM8o05Quz1FMAs58r9dKfeQgHM5njUCwUwy1kBzPLtPD/3e380W3mXqQBWACuAvQPYDKw0AwrgRxewXS/qlRvWTkPaKuEg49zyMccyZrjmd+3EWNnArnuVa15kulOWXff4LCuAecbWZJaxApjlO4SOApjlbG/B8h3zDwUwzzmyrABmOSuAWb6jXvgo58hA/lAAK4CVfyuVfxZsC3Y0oN4BzOagcsPqIDy3I8yxjBmu+V1lnGkwx50YKxu2u+bF1dEpywpgPssKYJ6xNZllrABm+cY8JfZ6CmCWc+V+ulNvoQBmczzqhQKY5awAZvnqEeSbM5CnUwpgBbACWAFsBlaaAQUwv3hXblgdhOd2hDmWMcM1v6uMMw3muBNjZQO77lWueXF1dMqyApjPsgKYZ2xNZhkrgFm+Q+gogFnO9hYs3zHMVwDznCPLCmCWswKY5TvqhY9yjgzkDwWwAlj5t1L5Z8G2YEcD6h3AbA4qN6wOwnM7whzLmOGa31XGmQZz3ImxsmG7a15cHZ2yrADms6wA5hlbk1nGCmCWb8xTYq+nAGY5V+6nO/UWCmA2x6NeKIBZzgpglq8eQb45A3k6pQBWACuAFcBmYKUZUADzi3flhtVBeG5HmGMZM1zzu8o402COOzFWNrDrXuWaF1dHpywrgPksK4B5xtZklrECmOU7hI4CmOVsb8HyHcN8BTDPObKsAGY5K4BZvqNe+CjnyED+UAArgJV/K5V/FmwLdjSg3gHM5qByw+ogPLcjzLGMGa75XWWcaTDHnRgrG7a75sXV0SnLCmA+ywpgnrE1mWWsAGb5xjwl9noKYJZz5X66U2+hAGZzPOqFApjlrABm+eoR5JszkKdTCmAFsAJYAWwGVpoBBTC/eFduWB2E53aEOZYxwzW/q4wzDea4E2NlA7vuVa55cXV0yrICmM+yAphnbE1mGSuAWb5D6CiAWc72FizfMcxXAPOcI8sKYJazApjlO+qFj3KODOQPBbACWPm3UvlnwbZgRwPqHcBsDio3rA7CczvCHMuY4ZrfVcaZBnPcibGyYbtrXlwdnbKsAOazrADmGVuTWcYKYJZvzFNir6cAZjlX7qc79RYKYDbHo14ogFnOCmCWrx5BvjkDeTqlAFYAK4AVwGZgpRlQAPOLd+WG1UF4bkeYYxkzXPO7yjjTYI47MVY2sOte5ZoXV0enLCuA+SwrgHnG1mSWsQKY5TuEjgKY5WxvwfIdw3wFMM85sqwAZjkrgFm+o174KOfIQP5QACuAlX8rlX8WbAt2NKDeAczmoHLD6iA8tyPMsYwZrvldZZxpMMedGCsbtrvmxdXRKcsKYD7LCmCesTWZZawAZvnGPCX2egpglnPlfrpTb6EAZnM86oUCmOWsAGb56hHkmzOQp1MKYAWwAlgBbAZWmoEhgO/cuTPNfT711FMnw9QYqO7689lnn73ye8afY+7PN57LC9DajseGdfxZzz/K+OYNlIxvzvCy60bGMh5rwKHX45AN//jdvzq7pliPb57zyloRGbW3OO3nzPJushwC+HzfNn4t490wtibfnONFPdwQwCO35x/N8c35x7oXAvg82/FrGe+G8Wf+m/+khHGn3mII4JHd849meTdZDgF8nu34tYxvzngI4MH0/KOMb874or7D13rxVQCfne+jCP/x8fH05Ac+mLls6ji+t/gevdDPTrwsZHEIGYgNq3cAs1kdw/CKoh8b1l18RNO85jzLmM1wnHsZy/gqteQQaoV3m7FZrqwVkVHXvatcqTf7mk6MvQOYrxfWZJbxEMA3u+of73d3qhXeAczmOHqLEMBVH12yPARwBecujCPL3gHM1oshgM0xy3nN80H/bPs79/k68w5gBfCqxYGFYX+FQdbrYx0NqAKYPS+Vw/BOGyl/FKY5zs3n3PEhyElzzOdY2cAzrspxXPeue3PVb7fPdWKsAObrhTWZZawAZvnGfCP2egpglnMwVgCzjCPLCmCecWRZAcxyVgCzfJ3ryzdnIO8yFcAKYAXwSn/8b75oPe5ZxKMBVQCz5z4YVw3DOw1pZWyOc/M5d6wAnqNy+lynWqFs2G6tiDR3yrLrHp9lBTDP2JrMMlYAs3xjhhJ7PQUwyzkYK4BZxiPLzoZYzpFlBTDLWAHM8tUdyDdnIE+YFMAKYAWwAtgMrDQD0YDa5LMLeDB2SCvj3BjNHSsn56icPqfQWWazq1c6MVY2bLcex/XQKcv2FnyWFcA8Y2syy1gBzPId0kwBzHJWALN8xzDf2RDPORgrgFnOCmCW76gXPso5MpA/FMAKYOXfSuWfBduCbZPPZyAYO6RlOcuY5RtrhYxlnJv7peND+IsMygY2y5W1InKpAF66Onf3fCfGCmC+XliTWcYKYJbv6JEVwCzn6C28A5hlPLLszQEs58iyAphlrABm+eoR5JszkHeYCmAFsAJYAWwGVpqBaEBt8tkFvHIY3mlIq2Tnc1w1eOmUYxnzOVY28Iyr6rECOG/BueNONVkBzNcLazLLWAHM8h3STAHMclYAs3zHMN/ZEM85GCuAWc4KYJbvqBc+yjkykD8UwApg5d9K5Z8F24Jtk89nIBhXDcM7DWllzGY5cqyclHFu8OeOvQN4jsrpc9bjZTa7fEXOu6Q5/16dGCuA+XVPAcwyVgCzfGOeEj2yApjlXLkPiZWw07rnzQF8lhXALGMFMMtXjwBKsAkAACAASURBVCDfnIG8W1QAK4AVwApgM7DSDMRmyiafXcCDsXJSxrkxmjs+BHGmAOZzLGOesbKBZ1y15nUb0lZx7jQIVwDz9cKazDJWALN8FcA838G4qkfu1ls4G2IzHbMhBTDLWAHM8s3yz2NZ59mmAlgBrPxbqfyzWFusFcB8BhTAMs5N0dKxAniJTK+/dV813OokdJQNbE2uXPOiinTKsgKYz7ICmGdsTWYZK4BZvkNOegcwyzl6i6oeuVtvoQDms6wAZhkrgFm+egT55gzkKZ4CWAGsAFYAm4GVZkABzC/elcNwB+G5HWGOOzGuGrzImMluftdOjJUN7LpXueZFpjtlWQHMZ1kBzDO2JrOMFcAsXwUwz3cwrtqHdOstFMBspqNPVgCzjBXALN8s/zyWdZ4pKYAVwMq/lco/i7XFWgHMZ6ByGO4gPLcjzHEnxlWDFxkz2c3v2omxsoFd9yrXvMh0pywrgPksK4B5xtZklrECmOU75KR3ALOco7eo2od06y0UwHyWFcAsYwUwy1ePIN+cgTxTUgArgBXACmAzsNIMKID5xbtyGO4gPLcjzHEnxlWDFxkz2c3v2omxsoFd9yrXvMh0pywrgPksK4B5xtZklrECmOWrAOb5DsZV+5BuvYUCmM109MkKYJaxApjlm+Wfx7LOMyUFsAJY+bdS+WextlgrgPkMVA7DHYTndoQ57sS4avAiYya7+V07MVY2sOte5ZoXme6UZQUwn2UFMM/YmswyVgCzfIec9A5glnP0FlX7kG69hQKYz7ICmGWsAGb56hHkmzOQZ0oKYAWwAlgBbAZWmgEFML94Vw7DHYTndoQ57sS4avAiYya7+V07MVY2sOte5ZoXme6UZQUwn2UFMM/YmswyVgCzfBXAPN/BuGof0q23UACzmY4+WQHMMlYAs3yz/PNY1nmmpABWACv/Vir/LNYWawUwn4HKYXinQXjVUEDGueVjjmXMcM3v2onxednw7a9/dfr7P/ss/vncvf9niv9X/oz/7/j1+DOMX+fH8Vo8/suf+clV99WVa15kulOWFcBsDxdZVgDzjNdWk0ddHnU31+JxPF47hJqsAGYzPOSkdwCznKMeV+31uvUWCmA+ywpglrECmOWrR5BvzkCeKSmAFcCrHlTl4HpsIeuWgdhM2eSzua8chncahFcNBWScWz7mWMYM1/yunRiHbPjrv/2H6cWP/Ob0wm+/Z/rqr/3EXj6/8stv38n/J9bsNfcqlWteZLpTlhXAfP+mAOYZW5NZxgpglm+sx7HuKYBZzsG4aq/XrbdwNsRnWQHMMlYAs3zXvA/1z7b/c59nSgpgBfCqB1UWiP0XCJmvh3lspmzy2fNROQzvNAivGgrIOLd8zLGMGa75XTsxDtnw7/7gX0/P/fytjAA/7sS4SkzGSZQzHuVWjP/wn/wjHujM/6FTjq3J7D5EAczyjbmGAng/jKv2et16C2dDbJ6jXiiAWcYKYJav83z55gzkbYwCWAGsAPZHQJuBlWZAAcwv3grg/TCuGgp0GtLKmM1y1AoZ84yHbIg7gPf50alWKIDZHA/hUMW5U5YVwGyWY92zJrOMFcAs31GPvQOY5VzZIyuA99Mtd+otFMBsvVAAs3yz/PNY1nmFUAArgJV/K5V/FmuLdWym/FuebA6CsUNanrHiTMa5+Zw7vnPnzqr7kcrhVqehS8iG//fJn5v+7jMfmYsJ9lwnxlVrXpw8OWMRfvjGnRgrgPnewprMMlYAs3wVwDzfwbhqr9ett3A2xGY69nsKYJaxApjlq0eQb87Aww3iNE0KYAXwqgeuObgeW8i6ZUABzGdeAbwfxlVDgU6DcBmzWVYAs3xjfQ/GygaWc+Wa121IWyXaO617CmC+XliTWcYKYJbv6C28A5jlXNkjd+stFMB8lhXALGMFMMu328zc7/fiPCmAz/gcRViOj4+nJz/wwcxlU8fxvcX36IVxduJlIYtDyEBspmzy2axWDsM7DWmVk3yOZSzjy5rXQ7jLOmTDs7/w9unv/+yzl307O329Uz2uEpNxwuS809jOvlknxgpgft2zJrOMFcAs39jvx15PAcxyVgCzfMfcytkQzzkYK4BZzgpglu+oFz7KOTKQP7wDWAGsGPZHQJuBlWbAJp9ftINx1TC805BWOclmOXIsYxnnBn/u+FAEcGT521//6ty3gD3XqR5XrXlx8uSMRfjhG3dirADm170QwNZkjrMCmGM7ht/RIyuAWc6V+5BuvYU3B/BZVgCzjBXALN+x9vkoZwXwSzPgHcArFV8Wq5cGVR49ecRmyiafPffBuGoY3mlIq5zkcyxjGT80QAsHCuAFMIrJZTA7fqXTumdvwddkBTDPWAHMMlYAs3xjhqIA3g/jqn1ItCmdegtnQ2yeo14ogFnGCmCWr+5AvjkDeSvvHcDeAezdn0pwM7DSDCiA+cVbAbwfxlVDgU4DARmzWY5aIWOesbKBZ1wlJrsNaas4d1r3FMB8vbAms4wVwCxfBTDPdzCu6pG79RYKYDbTCmCWb9QLBTDPOAtAj3vzVgCfnX/vAF6p+LJInYVUFn1ZKID5c68A3g/jqqFAp0G4jNksK4BZvtHrBOOQDRV/875TragSk92GtFWcO2VZAczWZWsyyzfWPQUwzzhy7I+AZjlX9sjdegsFMJ/lin1Ipxx/499+avr0T705e6m9HXfpkXUIbJ04JL754vIOYO8A9u5PJbgZWGkGYjNlk88u3sHYIS3PWDkp49x8zh0fwo8nNsd8jhXAPOOqwVZc910GL/YWbI7HXxhRALOcI8fWZJaxApjlO2qFApjlHLWiqkfu1ls4G+KzXNUnd+mRFcBshg9JTvpn5bOQ524KYAWw8m+l8s9iyBfDtTOOzZRNPpsDh7Qs37jGKocCXTZSMjbHublfOj4Eya5sYLMctaJqsNVtSOtfLuOzrADmGVuTWcYKYJbv2IcogFnOlfuQbr2FsyE+y1V9cpe5hQKYzfDaZ9z++fZ7/vNcSAGsAFYAK4DNwEozEJspm3x2gQzGDml5xlV/K7zLRqpy8CLj3FYzx50YKxv4elw12Oo2pLW34LOsAOYZW5NZxgpglq8CmOc7GFft9br1Fs6G2EzHnrqqT+6y31MAsxlWsMo3ZyBPpxTACmDl30rlX75oPe5ZxBXA/HlXAO+HcdVQoMtGSgFsjnNzv3R8CHcA/8/v+q+n537+1tK3gD3fqVZUDbbi5HXirABm63KsewpgnrE1mWWsAGb5xgwlasXdd70D6x8ueuNOa17VXq9bb6EAZmtG1IuqPrlLvVAAsxnWHcg3ZyD3KApgBbACWAFsBlaagWhAbfLZBTwYO6TlGVcNBbpspCLHMjbHucGfO1YAz1E5fa5TragabAVpOS9ncFevdGKsAObXPQUwy1gBzPJVAPN8B+OqfUi33sLZEJtpBTDLN+qFAphnnAWgx7155/2lAlgBrPxbqfyzUPcu1HH+FcB8BhTA+2FcNRToNAiXMZtlJTvLd6x5ygaWc+Vgq9uQtkq0d1r3FMB8vbAms4wVwCzf0Vt4BzDLubJH7tZbKID5LNu/sYwVwCxfPYJ8cwYUwGd5OAowx8fH05Mf+GDmsqnj+N7ie8wh8PgsBLKQxVozEJspm3w2n8HYO4B5xspJGV/WWB3C3anmmM+xsoFnXDXYihrQSU5Wce7EWAHM1wtrMstYAczyjT1+7PUUwCxnBTDLd8yqnA3xnIOx/RvLWQHM8h31wkc5Rwbyh3cAK4AVw94BbAbADHzzm9+cfuVXfmV64xvfOH3qU5+aPvvZz05/8id/ciXmNvn8oh2MFcAs52CsOJNxbj7njhXAc1ROn+skdP63//a/9N8ABnuSysFWpLlTlh0g8uueAphnbE1mGSuAWb4x/Ix1TwHMcq7c63XrLbw5gM+y/RvLWAHM8lX8yjdnIE+YFMAK4CuJqBwgjy0oZuBqGfibv/mb6ejoaHrVq1518hgC+MMf/vDJ8Xvf+95Lr73YTNnkX43142YyGCuAecYKYBnn5nPuWAE8R+X0uU7SLGTDV3/tJ5ZhQK90Ylw12IpTJ2cowOltOzFWAPO9hTWZZawAZvnG/lABvB/GVXu9br2FsyE2z5V/maFL/6YAZjP8uHNRf982z0vaIk4KYAXwpRLKQrDNQuB55c/r933f902/+Iu/eHKNvfnNbz65Azi4f/zjH5+eeOKJS689BTB/jhTA+2FcNRTospFys2qOc3O/dHwIkl3ZwGY5aoUCmGUcfV4l507rngKYzXLk2JrMMlYAs3xHPfYOYJZz5T5EAbzU9e/2+U69hXMLtl4ogFm+zvnlmzOQVwIFsAL4UgmVw+OxxcQMXD0Dr3jFK6bnnnvuEQEcDF/2spdNzz///IXXX2ym/FueV+f9ONkMxt4BzDN2IyXj3HzOHR+CnDTHfI6VDTxjBTDLOHqR6C2qOHca0iqA2SxHjq3JLGMFMMt31GMFMMs5akVVjxx7ik7rnrOh7Wa5S44VwGyGH2cm6u/Z7jnJczcFsAL4QgFlIdhuIfDc8uf2la985fTlL3/5EQEc/y5w/Gjo+BHRF52H2EzZ5LPnKRgrgHnGVUOBLhupysGLjHNbzRx3Yqxs4OtxlZjsNqSt4typXiiA+XphTWYZK4BZvrHPjh5ZAcxyrtyHdOstnA1tN8td+jcFMJvhi+bLvtaPfZ5OKYAVwBcKKAtEvwLhOd/dOf/Zn/3ZKSTwX/3VX03jR0CH9H3LW94yvfa1r7302ovNlE3+7s7HXLaDsQKYZ6wAlnFuPueOvQN4jsrpc10GAlGPlQ18ragSk5HmTlmu4tyJsQKYrxfWZJaxApjlG3u/6C0UwCznYFy15nXrLZwN8Vl2bsEyVgCzfOdmnj7Xl3meMCmAkwB+8gMfnLb6eXx8fKlssij0LQqee+7c//AP//DJ3b5xx2/8SOjx+I1vfOPSazI2Uzb53LmJ3AdjBTDP2I2UjHPzOXesAJ6jcvpcJ6GjbOBrhUNalvHoLao4d6oXCmA2y9EjW5NZxgpglu+oxwpglrMCmOU7ZnXOhnjOwdi5BctZAczyHfXCRzlHBvKHAviBAM5QtnisAPbidwGoy0D8GOjPfOYz06c//enpC1/4wqXid5wrm3z+nAVjBTDL2Y0UyzfqhYxlfJXe9VAk+wu//Z6rfDs7/ZpO0qxKTMYJk/NOYzv7Zp0YK4DZtW/0FtZkjrMCmGOb99MKYJZz1Ap7C5bx2O95cwDLeax7sw0W/GSX/k0BzGZ4rH0+yjkykD8UwA8E8NYvDgWwF//WM76W7+9LX/rSdNXPy/7M0YDa5LPXbjBWAPOM/Zu0Ms7N59zxocjJuT87/VyXgcAYuigbuHoRjB3ScnxHX1fJuVO9UACzWbYms3yjXiiAecaRYwUwy7lyzYsevNO652yIz7JzC5axApjlO/YiPso5MpA/FMAK4CvfjWgBsYCYgcsz8LrXve7hj3yOH/c8Pl/2spdNL3/5yx/+Oo4v4xmbKZv8y5lfxvGi14OxAphn7EZKxrn5nDtWAM9ROX2u02AraoUCmKsXDmk5trnXqOTcqV4ogNk8R46tySxjBTDLN+py5FgBzHKuXPOiU+607jkb4rPs3IJlrABm+eb9iMeyzhMmBfADAfzud7972vKndwB74Vv895OBF198cRqfv/d7vze98pWvnP7yL//yoex94YUXpre//e3TO9/5zofPLZ2b2EzZ5LPnLRgrgHnGbqRknJvPueNDEMBVd052GmwpG/haUZXjbkPaKs6d6oUCmK8X1mSWsQKY5Rt7bAXwfhhXrXndegtnQ2yeo144t2AZK4BZvkuzZZ/vyT3P3RTADwTw008/PW31M064ArjnxW6Rrz3v3/Vd3zXFv/87dx6eeOKJ6Wtf+9rsa+PrFcD8+VMA74exGymWc+S4avDSSTbImM+xsoFnXJXjbkPaKs6darICmK8X1mSWsQKY5Rt76uiRvQOY5Vy5D+nWWyiA+Sw7t2AZK4BZvmOW7KOcIwP5QwGcBHAGs5XjkNrxoQD24ncB2H8GXvGKV0xf+cpXZiVvCODnn39+9rVxrmIzZZPPnrdg7B3APGM3UjxjZYOML+tdD+Eua2XDdnMc+ewkJ63JfJYVwDxjazLLWAHM8o09tQJ4P4yr1rxuvYWzITbPUS+cW7CMFcAs3zFL9lHOkYH8oQA+J4C3dpEogL3ot5bpQ/p+fuiHfmh64xvf+BLR+41vfGP68R//8elVr3rVhfI3vk8FMH/9KoD3w9iNFMs5clw1eFHo5LaaOe7EWNmw3VoRV0enLFuT+SwrgHnG1mSWsQKY5Tv2094BzHKu3Id06y0UwHyWnVuwjBXALN9Dmpf7Z+WzkKdTCmAF8KUSyouSvyhlvF3Gr3/966ejo6PpO7/zO08+4zh+NHSI4MvOuwKYz4UCeD+M3UixnCsHLwqd3FYzx50YKxu2Wyu6DWkVwHyWFcA8Y2syy1gBzPKNvXb0yApglnPlPqRbb6EA5rPs3IJlrABm+V42Y/b1XvzzdEoBrAC+VEJZIHoVCM/37s/3l770penTn/709KlPfWr64he/eOVrLjZTNvm7Px8548HYHwHNM3YjxTNWNsg4N/hzx/4I6Dkqp891kuxVtSJIy3k5g7t6pRNjBTC/7imAWcYKYJZv7PkUwPthbG+xH87OhljOUS+cW7CMFcAs3zzr9FjWeX+pAFYAX1lGWTwsHmbgehkI8XvR52U8FcDX430Zz7nXFcD7YexGiuUcOa4avHSSDTLmc6xs4BlX5VgBnLfg3HGnmqwA5uuFNZllrABm+cbeL3pk7wBmOVfuQ7r1FgpgPsvOLVjGCmCW79zM0+f6Ms87TgWwAlgB/K2+xcCFgD33r371q09+/HP82Ofzn/FjoC/jH5spm3z2HAVj7wDmGbuR4hlXSZ1OskHG+8nxC7/9nrxX2cuxOd4LZu8A3gPmTllWAFuTL7uk1v6TLxTAbIZjr60A3g/jqh45akCndc/ZEJvnqBfOLVjGCmCW72UzZl/vxT/3yQpgBfClEsoC0atAeL53d75ffPHF6fznc889N/3oj/7o9P73v//Sa08BvLtzsZRrBfB+GLuRYjlHjqsGL52GLjLeT45f/Mhv5r3KXo7N8V4wtxrSWi/4eqEA5hlHjq3JHGcFMMd27P2iR/YOYJZz5T4kupdOPZwCmM+ycwuWsQKY5TvWPh/lHBnIHwpgQADfv//MdPsld/zdmu7eu3+p7CEu0KeffvrkfB8fH5f8/4nvyfe0kB16Br7xjW+c3BF82fcRmymbfDbvwdg7gHnGbqR4xsoGGecGf+547XdCjQGisoHL8mA8l499PNdpSGtN5nIc/XNkWQHMM1YAs4wVwCzfUSsUwCxnewuW75gZBWdnQyzrYOzcgmWsAGb5jnrho5wjA/lDAYwJ4DPpe+/ureno1t3p3v39S2AFsBe9hX+dGYgfCR13A190fmzy+XMXjBXALGc3UizfqCHBWNnAcpYxyzfnWAHMsa7McWxAFcB5G84cd2KsAOZqhTWZZTv2fwpgnnOsewpglrO9Bct31IvgrABmWQdjBTDLWAHM8h31wkc5RwbyhwJ4QQCf//c6L/r1+Qvr9A7gMwF8/tfnv578tQLYi57Ml+99cb6+8IUvTHOfP/ZjPza97GUvu1D+Blub/Iv57iJ/wVgBzHJ2I8XyHbVCAcxyjhzLeD+MFcAc58ocxwa0k5y0XnA5HuueAphnHDm2JnOcFcAc27FPjHVPAcxytrdg+eYsK4BZ1pFlBTDLWAHM8h31wkc5RwbyhwJ4QQAHqIuk73ht7qI6L3zzr8fx7du3pqOj29Mz9+9P9+/dnW49/JHRt6ePffPz091bR9PtZ87uGL7/zO3HuotYAexFP5dRn9tPLl796lfP1pFXvvKV0yc+8QkF8Lf2cx4uynvlhrXTINyNFJt1c8zyjRoi4/0xVjZwrCtzrADOW3DuuFNvoQDmakVe96zJHGcFMMd27P9i3VMAs5ztLVi+OcsKYJZ1ZNm5BctYAczyHfXCRzlHBvKHAvgCARywhuide1y6oIbkHf/ub/4R0KevHU237t47kT/nvzZEb7x2InxvP/NQED1z+6VCeOn/ff55BbAX/flM+Ov9ZeLFF1+czn9eh380oDb57Pmq3LB2GtK6kTLHufmcOz6Uf5927s9OP9epVni32XZrRVwn3bJM14a59+/EWAG8n3qhAOY4K4A5tmPPHXs9BTDLuXI/3a23cDbEZ9m5BctYAczyHWufj3KODOQPBfAlAjiAXUf+xtcPyXv2+07v9D17Lf146Jfc/Xt0+v+6/cyD93hwh/D9Z6bbj/lvCCuAvegjd37WMHjTm940ffnLX36E//PPPz898cQT09e+9rVHXsvnSgHMn7fKDWunIa0bKTbL5pjlG3VZxvtjrGzgWFfmuNuQ1h8BzeV41GQFMM/Yv5TDMlYAs3xHrVAAs5ztLVi+Yz4UnBXALOtg7NyCZawAZvmOeuGjnCMD+UMBfAUBHNDOZO7RhcImvvb8Xb35wjv/2umPfz4TxPlr487huBt4PObXrnqsAPaiv2pW/LrdZOWP//iPp7e85S0nn1E3xnF+/P7v//6TmhJ3B1/E3SZ/N+fkMsYOaVnObqRYvpHvYGyOWc4yZvnmHCuAOdaVOVYA5y04d9zpL5cpgLlaYU1m2Y69iQKY5xzrngKY5WxvwfId9SI4K4BZ1sFYAcwyVgCzfEe98FHOkYH8oQC+ogAOcCFzrnIRnZe8+fecf+3012c/EvolXxt3B9+6Pd2+dSaI8+9fOs7voQD2os958Hg/efiBH/iB6bWvfe1JzYjH85+vf/3rp9/4jd+4tJ7Y5PPnq3LD2mlI60aKzbI5ZvnG2inj/TFWAHOsK3McG9BO655/KYfL8ajJCmCesXcAs4wVwCzfUSsUwCxnewuW75jhBWcFMMs6GDu3YBkrgFm+o174KOfIQP5QAF9DAF/1Aspi9vzvmXvt9C7gBz/++ehoOnrwb//ev39vunvr7NfxXvn3Lx3n/6cC2Is+58Hj/ebhB3/wB2d/BPRVz4NNPn++KjesnQbhbqTYLJtjlm/UbBnvj7ECmGNdmWMFcN6Cc8edegsFMFcr8rpnTeY4K4A5tmO/HeueApjlbG/B8s1ZVgCzrCPLzi1Yxgpglu+oFz7KOTKQPxTAgABe04WmAPaiX1Me/bNcL4/RgNrkX4/ZdTNWuWHtNKT1TihznJvPueM7d+5c+lMRrnt97/LrrRVshuNcDcbKBo71YDx3De7jOdc9nnInxgpgrlZYk1m2oz9RAPOcY91TALOc7S1YvqNeBGdnQyzrYKwAZhkrgFm+o174KOfIQP5QACuAVz1wtWhZtA4tA5/73Oem+Iw/9zheerzse7PJ5/NfuWHtNKRVALNZNscs36jVMt4fYwUwx7oyx7EBdd3L23DmuBNjBTBXK/K6Z03mOCuAObZjnx3rngKY5WxvwfLNWVYAs6wjywpglrECmOU76oWPco4M5A8FsAJYAfwtC4OLw+4yEP++7+te97qT6+o1r3nN9MQTT8x+fsd3fMel1140oDb5uzs3czmv3LB2GtIqgM1xbj7njr0DeI7K6XPdaoWygasXlWtepLlblpevau6VTowVwFytiJ551AtrMsdZAcyxHfu+yLECmOU8agW3sl38zp3WPWdDfJYVwCxjBTDLd6x9Pso5MpA/FMAK4EsllIXDwmEGajIQm6lo8kOMzH0+9dRTJ8PU2PTs+vPZZ5+98nvGn2PuzzeeW3N+xoZ1/FnPP8r45tmX8c0ZXnYNyVjGYw3YQj3+V+/6r2bXFOvxzXNeWSsio/YWp/2cWd5NlkMAn+/bxq9lvBvG8Rf4rMk3Z7nUxw0BPHJ7/tEc35x9rHshgM+zHb+W8W4YR60YTM8/koy79RbOhm6e16V6HM9HvQgBfD7D49dklrv0yEMAD6bnH2XMZvyi/Pva9tgrgM/O6VEE/Pj4eBr/Vu7WAj++r/get/a9+f2cBVkW62HxhS98Ybrq52XnLRpQ/5Yne27HMDwvjPs6jg3rLj6iab4sS5Wvy5jNcJxbGcv4KrXkUGrF333mI1f5dnb6NdbjneJcfDM5L6LZ2QudGHsHMLv2jd7CmsxxHgJ4ZwXgGm/UqVZ4BzCX4ep9SES+U5adDfFZ9g5glvEQwNdYrnb2pV1qReXsz/83e/1cl2++eLwDWAG8anFw3XD79esqNh3PR/z456Ojo0s/40dDX8YnBi82+Wymx3ArL4z7Ou7SgMqYzXDUERnL+Cp1SwG8TMl6vMxml6/IeZc059+rE2MFMLv2jd5CAcxxVgBzbMc+O3KsAGY5j1oxvyrxz3Za937/p/9zHujM/6ETYwUwWy8UwCzfsfb5KOfIQP5QACcBHHfLbvEzTrh3AHvxuwDsJwMvvvjidNXPy85JbKYUwOx5q9ywdtpI+W8Am+PcfM4dH4qcnPuz0891qxXKBq5eVK55cZ10yzJdG+bevxNjBTBXK2KPMuqFNZnjrADm2I59duRYAcxyHrVibk3ax3Od1j0FMJ9lBTDLWAHM8h1rn49yjgzkDwXwAwGcoWzxWAHsxe8CUJOBr33ta9N73/ve6U1vetP0xje+cfq5n/u56fnnn7/07t84X7GZUgCz561yw9pps6oANseX9VYK4GVC3WqFsoGrF5VrXiS8W5aXr2rulU6MP/+O13MgL3jnToyjf7MmczVZAcyxHbOPWPcUwCxnewuWb86yAphlHVlWALOMFcAs31EvfJRzZCB/KIAfCOAnP/DBacufCmAvfheA/Wfgi1/84smPgv7u7/7u6c1vfvPJ5/d8z/ecPPdHf/RHl0rgaEAVwOx5q9ywdhsg5uZjX8cy5knLWMa76i9GPVY2cOveYMyndv7/YL2Y57LLZzsxVgBztSLq+qgX1mSObCabsgAAIABJREFUswKYYzt6k8ixApjlPGrFLtey67xXp3VPAcxnWQHMMg4B7E9wYRmP9c9HOee1VAGcBHAGs6XjENsKYC98i//+M/Ca17zm5O7f8+x/93d/d3r5y1+uAP7W/s/J+XNRuWHttFn1DmA26+aY5Rt1Q8b7Y6xs4FhX5jj2Vq57/A6zE2MFMFcr8rpnTeY4K4A5tmPPF+ueApjlbG/B8s1ZVgCzrCPLCmCWsQKY5TvqhY9yjgzkDwWwAvhSCWXhsHCYgcfLQEjeF154YfYai9eee+652dcG72hAvQP48dgPhpc9Vm5YOw1pFcDmODefc8f+COg5KqfPdasVygauXlSueZHmbllevqq5VzoxVgBztSL651EvrMkcZwUwx3bsASPHCmCW86gV3Mp28Tt3WvcUwHyWFcAsYwUwy3esfT7KOTKQPxTACuALBZRFw6JhBh4/A3EH8NyPeg4pfHR0dOm1F5spBfDj879Kdis3rJ02qwpgc5ybz7ljBfAcldPnutUKZQNXLyrXvEhztywvX9XcK50YK4C5WhE99KgX1mSOswKYYzv2gZFjBTDLedQKbmW7+J07rXsKYD7LCmCWsQKY5TvWPh/lHBnIHwpgBfClEsrCYeEwA4+XgWefffZE9L7//e+f/uIv/uLk8xOf+MTJj3/+pV/6pelzn/vcw885xrGZUgA/Hvs5nnPPVW5YO21WFcDmODefc8cK4Dkqp891qxXKhv+fvfcL0TU963QXBEFCxpMcREMIgcA+kARkb4iO+6T1TBERHY2abLsdYxmdbBJGGRCDNGuCy4PMsCS6k0Eh2mETW6LiSEvY6BLt3TMYS8FNJ8SY6UgfJCYkYg6aQE6+zW/13F1Pf/Vn/anvep636r4+KL531equWnV9v7qf+76v9dbi6sXKMy9p7pbl87+rud/pxFgBzNWK9MxVL6zJHGcFMMe25r7kWAHMcq5awZ1sF3/kTueeApjPsgKYZawAZvnW2eeznJOB8aEAVgArgDfw75BanK9ncX7ta197VwDnbt+L3l7xilec+X2YYUoBzGZj5cDaaVhVAJvjsfk861oBfBaVF9/XrVYoG7h6sfLMS5q7Zfn872rudzoxVgBztSKzadULazLHWQHMsa39SnKsAGY5V63gTraLP3Knc08BzGdZAcwyVgCzfOvs81nOycD4UAArgM8UTxYLi4UZWJ+BDFMKYPZ1WDmwdhpWFcDmeGw+z7pWAJ9F5cX3dasVygauXqw885Lmblk+/7ua+51OjBXAXK3IHFj1wprMcVYAc2xrl5EcK4BZzlUruJPt4o/c6dxTAPNZVgCzjBXALN86+3yWczIwPhTACmAFsHcAmwEwA3fu3Nl953d+5+47vuM7XvaW993rUM4wpQBmD+6VA2unYVUBbI7H5vOsawXwWVRefF+3WqFs4OrFyjMvae6W5fO/q7nf6cRYAczViswoVS+syRxnBTDHtubs5FgBzHKuWsGdbBd/5E7nngKYz7ICmGWsAGb51tnns5yTgfGhAFYA31NCWTgsHGbg4TLwAz/wA3d/9HN+FPTrX//6l7294Q1vuOf3XoYpBfDDsb/fzK4cWDsNqwpgczw2n2ddK4DPovLi+7rVCmUDVy9WnnlJc7csn/9dzf1OJ8YKYK5WpI+uemFN5jgrgDm2NQsmxwpglnPVis995Wvc4XbBR+507imA+SwrgFnGCmCWb519Pss5GRgfCmAF8D0llIXDwmEGHi4Dr3zlK3e/93u/99DfYxmmFMAPx/5+M1sD63gwzrruNKwqgOfkeMXixRzzFaMbY2UDVy9Wnnn5TumWZb46nP4MnRgrgLlakT666oU1meOsAObY1iyYHCuAWc5VK1bMId16CwUwn2UFMMtYAczyrbPPZzknA+NDAawAfmg5ZUGxoJiBizPwTd/0TbtPf/rTD/09lmFKAXwx48tmsAbW8WCcdd1pSasAnpPjFYsXc8xXjG6MlQ1cvVh55uU7pVuW+epw+jN0YqwA5mpF+uuqF9ZkjrMCmGNbM2JyrABmOVetWDGHdOstFMB8lu0tWMYKYJZvnX0+yzkZGB8KYAXwQ8spC4oFxQxcnIEPfehDu0ceeWT35S9/+aG+zzJMKYAvZnzZDNbAOh6Ms647LWkVwHNyvGLxYo75itGNsbKBqxcrz7x8p3TLMl8dTn+GToxd0nK1Iv111QtrMsdZAcyxrRkxOVYAs5yrVqyYQ7r1FgpgPsv2FixjBTDLt84+n+WcDIwPBbAC+KHElMXEYmIG7p2Bf/qnf7r7bwDfuHFjlx8HPb696lWvuuf3Xoap33n7d401e9p1pwWicvLeWb7M93stBaaFd/hE3XK8YvHSjfEQr2mX3RgrG7iavLIe5xumW5anFYnhE3Vi7JKWqxXp+6peWJM5zgpgjm3NLsmxApjlXLVixRzSrbdQAPNZtrdgGSuAWb519vks52RgfCiAFcD3lFAWDguHGXi4DLzuda/bvfrVr9499dRTu6effvrU2724ZphSAD8c+3uxrd+vgXU8GGddd1rSKtnn5HjF4qVbjmXMZbnqsbKBZzzrnNv/PN3qxf7XP+PXnRi7pOVqRfpkazLLN4wVwDzj5FgBzHKuWrGiR8652uncUwDzWba3YBkrgFm+tef0Wc7JwPhQACuAFcD/YmHwcGAy8I3f+I27T37ykw/9PZZhSgHMvDaV+RpYx4Nx1nWnYVUBPCfHKxYv3XIsYy7LVY8VwDzjWefc/ufpVi/2v/4Zv+7E2CUtVyvSJ1uTWb5hrADmGSfHCmCWc9WKFT1yztVO554CmM+yvQXLWAHM8q09p89yTgbGhwJYAfzQcsqCYkExAxdn4PWvf/3uj//4jx/6eyzDlAL4YsaXzWANrOPBOOu607CqAJ6T4xWLl245ljGX5arHLzz7zKwy/NLn6Zbjl77wyRdy5oF3YuySlqvH6a+tySzfMFYA84yTYwUwy7lqxYoeOadqp3NPAcxn2d6CZawAZvledj/q/3+9Xp9x8lQAK4AfWk5ZGK5XYfD1PPzrmbt/8+//vve979194hOfOPV2L+YZphTAh39dRu41sI4H46zrTsOqAnhOjlcsXrrlWMZclqseK4B5xrPOuf3P061e7H/9M37dibFLWq5WpFe2JrN8w1gBzDNOjhXALOeqFSt65Jyrnc49BTCfZXsLlrECmOU77jq9lvU4eyqAFcAKYH8EtBmAMvDa1772rgCOBN5/e8UrXnFP7hmmFMDsoV0D63gwzrruNKwqgOfkeMXipVuOZcxlueqxAphnPOuc2/883erF/tc/49edGLuk5WqFAphlW0tZBTDPOb2FApjlXP3bih4552qnc08BzGfZ3oJlrABm+VZ/4bOck4HxoQBWAN9TQlk4LBxmYE0GMkwpgFn2NbCOB+Os607DqgJ4To5XLF665VjGXJarHiuAecazzrn9z9OtXux//TN+3YmxS1quVmT2syazfMNYAcwzTo4VwCznqhUreuScq53OPQUwn2V7C5axApjl6+5evmMGxtlTAawAVgBDd3+O33ReW4THDHzwgx/cveY1r7nn916GKQUwm50aWMeDcdZ1p2FVATwnxysWL91yLGMuy1WPFcA841nn3P7n6VYv9r/+Gb/uxNglLVcrMrdYk1m+YawA5hknxwpglnPVihU9cs7VTueeApjPsr0Fy1gBzPId985ey3qcPRXACuB7SiiLhkXDDFw+A5/+9Kd33//93//Sj4J+wxvecM/vvQxTCuDLs78ovzWwjgfjrOtOw6oCeE6OVyxeuuVYxlyWqx4rgHnGs865/c/TrV7sf/0zft2JsUtarlakd7Yms3zDWAHMM06OFcAs56oVK3rknKudzj0FMJ9lewuWsQKY5XvR7tPf68d+nD0VwArge0ooi0S/IuFrfrjX/GMf+9juda973Uvi9+d+7ud2zz333H1932WYUgAf7rU4K9c1sI4H46zrTsNqBPCKpYCM+TTLWMZn1daHeV/VYwUwd+4V469/8Xk+uGd8hm714gwE+Ls6MXZJy9WK1PCqF9ZkjrMCmGNbfUhyrABmOVetWDHr5VDtdO4pgPks21uwjBXALN86+3yWczIwPhTACuD7ElEWD4uHGbj/DPzjP/7j7qd/+qd33/AN33BX/H7rt37r7rd+67d293PX78g5w5QC+P65j+zu97oG1vFgnHXdaVhVAM/J8YrFiznmK0Y3xsoGrl7UmacA5hin/yjOfHU4/Rk61QuXtHNybE3mOCuAObY1C6YeK4BZznXmrZhDcgp2OvcUwHyW7S1Yxgpglm+dfT7LORkYHwpgBbAC2H8D2AwcMAOPPPLIXen7zd/8zbv8W79f+tKX7vK9c+eOAviAnA/V0NTAOh6Ms647DasKYLYBrRyvWLyYY75idGOsbODqRdUKBTDHOP1Jcearw+nP0KleuKSdk2NrMsdZAcyxrVkx9VgBzHKuM2/FHJJTsNO5pwDms2xvwTJWALN86+zzWc7JwPhQACuAlX8blFIW66tbrN/4xjfuXvnKV+4ee+yx3Sc/+cmXvr8UwNt8TWtgHQ/GWdedhlUFMJv/yvGKxYs55itGN8bKBq5eVK1QAHOM08MXZ746nP4MneqFS9o5ObYmc5wVwBzb2qekHiuAWc515q2YQ3IKdjr3FMB8lu0tWMYKYJZvnX0+yzkZGB8KYAXwS4LKAmGBMAOHycBTTz21e/3rX3/3TuBXv/rVu8cff3yX9/kjoA/D95A5rYF1PBhnXXcaVhXAbPYrxysWL+aYrxjdGCsbuHpRtUIBzDFOj1Kc+epw+jN0qhcuaefk2JrMcVYAc2xrXkw9VgCznOvMWzGH5BTsdO4pgPks21uwjBXALN86+3yWczIwPhTA9yGA//O/vnFX5Bz9yYDuT47uvu/GjaPd+O7hv9jM5c1bt3fHx8eKXu/0NQOTM5B/C/jnf/7nd6961av+Z724sfvd3/3d+34dMkz5bwCzB3cNrCsKdqdhVQE8J8crFi/mmK8e3RgrG7h6UWeeAphjnGG7OPPV4fRn6FQvXNLOybE1meOsAObY1vI79VgBzHKuM2/FHJJTsNO5pwDms2xvwTJWALN86+zzWc7JwPhQAN+XAD5f8v7nf33+742gV14rgP3Gt/ivz8Df/u3f7t70pje9JIK/7du+7Z4i+K/+7/+iAIalfQ2sK2p0p2FVAczWoMrxisWLOearRzfGygauXlStUABzjNNzr+TcqV64pJ2TY2syx1kBzLGt/UfqsQKY5Vxn3oo5JF14p3NPAcxn2d6CZawAZvnW2eeznJOB8aEAVgDfU0JZOCwcZuBwGfjSl760+8AHPrB7zWtec8/vPQXw4bifl+EaWMeDcdZ1p2FVAcxmuXK8YvFijvmK0Y2xsoGrF1UrFMAc4/QbKzl3qhcuaefk2JrMcVYAc2xr9ks9VgCznOvMWzGHpAvvdO4pgPks21uwjBXALN86+3yWczIwPhTACuB7SigLh4XDDKzJgAKY514D63gwzrruNKwqgNksV45XLF7MMV8xujFWNnD1omqFAphjnJ55JedO9cIl7ZwcW5M5zgpgjm3tL1KPFcAs5zrzVswh6cI7nXsKYD7L9hYsYwUwy7fOPp/lnAyMDwWwAlgBDP+IWQuvhfdhM6AA5rNTA+t4MM667jSsKoDZLFeOVyxezDFfMboxVjZw9aJqhQKYY5yebyXnTvXCJe2cHFuTOc4KYI5tzd+pxwpglnOdeSvmkHThnc49BTCfZXsLlrECmOVbZ5/Pck4GxocCWAGsAFYAm4GNZkABzB/aNbCOB+Os607DqgKYzXLleMXixRzzFaMbY2UDVy+qViiAOcYZtldy7lQvXNLOybE1meOsAObY1vI79VgBzHKuM2/FHJIuvNO5pwDms2xvwTJWALN86+zzWc7JwPhQACuAlX8blX8WbAu2ApjPQA2s48E467rTsKoAZrNcOV6xeDHHfMXoxljZwNWLqhUKYI5x+veVnDvVC5e0c3JsTeY4K4A5trVLST1WALOc68xbMYekC+907imA+SzbW7CMFcAs3zr7fJZzMjA+FMAKYAWwAtgMbDQDCmD+0K6BdTwYZ113GlYVwGyWK8crFi/mmK8Y3RgrG7h6UbVCAcwxzrC9knOneuGSdk6OrckcZwUwx7aW36nHCmCW88ozL114p3NPAcxn2d6CZawAZvnW2eeznJOB8aEAVgAr/zYq/yzYFuw0R3/6o28aa/a0606DVOTkikc3xspJrqbV4kXGMr6olh0dHW2656scKxv4HCuAOcbp3yvLKzh36i1c0s7JsTWZ46wA5tjWLiX1WAHMcl555qXv7XTuKYD5LNtbsIwVwCzfOvt8lnMyMD4UwPclgG/sbty4sTv6kwHdnxzdfd+NG0e78d3Df7GZy5u3bu+Oj483vfSzOFmczMDpDCiATzM5dE5qYF1RsDsNq94BzGa5cqwA5jjLmGNbdb0YKxs41sV4hZjMOdvt3FvBuRNjl7RcrUhdrnphTeY4K4A5tmNvoQBmOVetWHHmdestFMB8lu0tWMYKYJZvnX0+yzkZGB8K4PsQwCOwq3itAPYb3+J/NTOgAOZftxpYV9T2TktaBTCb5cqxApjjLGOObfUoxVjZwLEuxi5pOcbJ80rOnXoLl7RzcmxN5jgrgDm2Y2+hAGY5rzzzMsN3OvcUwHyW7S1Yxgpglm+dfT7LORkYHwpgBbB3BvsjoM3ARjOgAOYP7RpYx4Nx1nWnYVUBzGa5cqwA5jjLmGNbA2oxVjZwrIuxAphjnDyv5Nypt3BJOyfH1mSOswKYYzv2FgpglvPKMy9ze6dzTwHMZ9negmWsAGb51tnns5yTgfGhAFYAK/82Kv8s2BZsBTCfgRpYx4Nx1nWnYVUBzGa5crxC6phjvmJ0Y6xs4OrFylqR75RuWbYms1l2ScvxzRxa9cKazHFWAHNsa5eSHCuAWc5VK1aced16CwUwn2V7C5axApjlW2efz3JOBsaHAlgBrABWAJuBjWZAAcwf2jWwjgfjrOtui3DvTuXyXDlesXjplmMZ8zlWNvCMV+Q4Z6v1gu8wOjF2ScvViiyNqrewJnOcFcAc21p+J8cKYJZz1Qp7C56zAphnbG/BMlYAs3zr7PNZzsnA+FAAK4CVfxuVfxZsC7YCmM9ADazjwTjrutOS1juA2SxXjlcsXrrlWMZclivHygae8Yoc52y1XvAdRifGLmm5WpE51JrM8g1jBTDPODlWALOcq1bYW/CcFcA8Y3sLlrECmOWrR5DvmIFx8lQAK4AVwApgM7DRDCiA+cO7BtbxYJx13WlJqwBms1w5XrF46ZZjGXNZNscc2xoEVzLO2Wq94DuMToxd0rI1Y2W96JJjBTCb4Zx9ybECmOW8slZ06y0UwHyW7S1Yxgpglm/NfD7LORkYHwpgBbDyb6Pyz4JtwVYA8xmogXU8GGddd1luFWN/BDSX52KsnJTxRfXr6Oho0z2fOebyWz3lSsbJZrdzz5rMZTpZdknL8U3NWFkvutQKBTCb4cqxApjlvLJWdOstFMB8lu0tWMYKYJZvzXw+yzkZGB8KYAXwppeBFi2LVucMKID5/NfAOh6Ms667LLeKsQKYy3MxVjbI+KL6pQA+n063eryiVoS+nM/P4KF+pxNjl7TcmZf5y96C5RvGCmCecXKsAGY5r6wV3XoLBTCfZXsLlrECmOXbeX/u1346W+N8qQBWACuAvQPYDGw0Awrg0wfYoQ/1GljHg3HWdaclrT8Cms1y5XiF1OmWYxlzWTbHHNs6O1cy7rakzblnveAynSy7pOX4pmasrBddegsFMJvhyrECmOW8slZ06y0UwHyW7S1Yxgpglm/NfD7LORkYHwpgBbDyb6Pyz4JtwVYA8xmogXU8GGddd1luFWPvAObyXIyVDTK+qH55B/D5dLrV4xW1IvTlfH4GD/U7nRi7pOXOvMyh9hYs3zBWAPOMk2MFMMt5Za3o1lsogPks21uwjBXALF89gnzHDIzzpQJYAawAVgCbgY1mQAHMH941sI4H46zrTkta7wBms1w5XiF1uuVYxlyWzTHHtgbBlYy7LWm9A5jNc7LskpZnbI5Zxgpglm/OvtQKBTDL2d6C5Tv2cApglrW9Bcs3WVYA84yrZvgs63G3rQBWACv/Nir/LNYWawUwn4EaWMeDcdZ1N3HmHcBcnivHykkZX1S/vAP4fDrd6vGKWhH6cj4/g4f6nU6MFcDcmZc51N6C5RvGCmCecXKsAGY5r6wV3XoLBTCfZXsLlrECmOWrR5DvmIFxvlQAK4AVwApgM7DRDCiA+cO7BtbxYJx13WlJ6x3AbJYrxyukTrccy5jLsjnm2NYguJJxtyWtd06yeU6WXdLyjM0xy1gBzPLN2ZdaoQBmOdtbsHzHHk4BzLK2t2D5JssKYJ5x1QyfZT3uthXACmDl30bln8XaYq0A5jNQA+t4MM667ibOvAOYy3PlWDkp44vql3cAn0+nWz1eUStCX87nZ/BQv9OJsQKYO/Myh9pbsHzDWAHMM06OFcAs55W1oltvoQDms2xvwTJWALN89QjyHTMwzpcKYAWwAlgBbAY2mgEFMH94rxxYOy1pvQOYzbI5Zvm6COf5yvj6M+62pPXOSTbTOfdc0vKMzTHLWAHM8q3eQgHMcl45h3TrLRTAfJbtLVjGCmCW7yj/vJa1AvgkAzfyDXF8fLy7eev2yOVaXedry9foN//JCy8LWVyFDCiA+ZyuHFgVwPxR243xirv6ZGyOD3WeWo+v95mX7xTrhfXikPXCJS1bM6zJLN98LyiAecbJsQKY5byyVnTrLRTAfJbtLVjGCmCW76H6bD/O9XidxsnTO4AVwIrhjd79acG9HgX3Mq+jApjPwMqBtdsi3B8BzeXZHHNsq4bLWMbjAHXetT9m+zwyL76/27nnX8rh6kZqsktajm/OPs89lm8YK4B5xsmxApjlvLJWpLvo1FsogPks21uwjBXALN/aXfgs52RgfCiAFcAKYAWwGdhoBhTA/KG9cmDtNKz6IwTZLJtjlm+aZxnLeBygzrtWAJ9H5sX3e+5dzOcQv9uJsUtati577rF801sogHnGybECmOW8slbk3Ox07imA+SzbW7CMFcAsX8WvfMcMjLOlAlgBrPzbqPwbv2m97lnEFcD8675yYO00rCqA2SybY5ZvzmAZy3gcoM67VgCfR+bF93vuXcznEL/bibFLWrYue+6xfNNbKIB5xsmxApjlvLJW5NzsdO4pgPks21uwjL/y2U/u/vDHvv0QLe8Df4wutUJ/wGb4KvEdv0kUwApgBbAC2AxsNAMKYP7gXjmwdmlAZTwvx5/59GfGHm/KtTnmMctYxocaNFfW47yKZtksHzLLLmnZ/mJlvehSKxTAbIZTb5JjBTDLeWWt6NZbKID5LNtbsIwVwCzfQ/XZfpzr8TqNk6cCWAGs/Nuo/LPgXo+Ce5nXUQHMZ2DlwNpluSXjeTlWAHOszTHHts5JGV9vxt2WtP7kCzbPqRcuaXnG5phlrABm+aa/SK1QALOcq39bMYd06y0UwHyW7S1Yxgpglm/N1T7LORkYHwpgBbACWAFsBjaaAQUwf2jXwPr1Lz4/no1TrhXAPOZujFcsXroxtlZwddl6zLGtJcBKxqn41gvPvcriZZ+TZZe0bM1YWS+61AoFMJvh1Jnk+Bd/8jG++J7xGbrkuGrFijmkW2+hAGZrRrLsjydmGSuAWb6X7a/9/6/X6zO2JgpgBbDyb6Pyz8J7vQrvw7yeJYDzbwqe9fbEE0/cXaZmuDz029NPP33fHzN/jrP+fPW+h/naZ/0/NbD+wjvefubXIOPLfx/K+PIM7/X9UIzf+dM/Y46hM70YWyu4PMuYY1s1ZCXj9Cn2Fi/2c/YWl896shwBXL3m/rOMD8M4dwB77l2eZdXg/ecI4N95+3eZY6h3C+/Uigjg/RpRv7ZWXD7f1VusmEO69RYRwJXd/WezfJgsRwDvs61fy/jyjEsAF9P9ZxlfnvF+r+Gv+zJVAJ+89jfyjXB8fLy7eev2yOVaXedry9foN/3JCy8LWVyFDJQAXlGQMkwd4pGGbsusa2D1rj6uJsiYY1vfW8V4xd+8t1YcolJe/DFkfDGfQ/yujA9B8d4fQ873ZnTZ/6ITY+8AZvuL6i3skTnOEcB/+qNvuuy3/UP9/51qhXcAcxnOLFK1YsUckvB3yrJ3APNZ9g5glnEJ4Ic6uC75P3WpFbUj8pnN8lXgO37LeAewAnjTcuYqfEP5Z7SoUhlQAPPZqoHV5RbHWsYc26o9xXjF4qXLIFWMrRVcnmXMsd2vFSty3G1J67+dyuY59UIBzDM2xyxjZz2Wb86+1AoFMMu5+rcVc0i33kIBzGdZAcwyVgCzfGvm81nOycD4UAArgBXA4I8csuhadC+TAZcCfH5qYF2xDFecje0Ic92N8YrFi4yZ7I4ftRtj6zF39q0885Jpszx+ZzPXnRgrgLlakfllZb3okmNnPTbDlWMFMMu5asWKOaRbb6EA5rOsAGYZK4BZvpfZP/v/Xr/XZpw2FcAKYAWwAtgMbDQDLgX4A7gGVoUDx1rGHNtq0ovxisVLlyWtjOfl2HrMsa4cr2DcbUnrnZNcjkvqKIB5xuaYZeysx/KtWqEAZjlXb7FiDunWWyiA+SwrgFnGCmCWb+2HfJZzMjA+FMAKYOXfRuWfBduC7VKAz0ANrCuW4d3EmYy5PFeOVyxeuuVYxnyOrRXXk3G3Ja3ijMtxZqScewpgnrE5Zhk767F8q1YogFnOK+eQbr2FApjPsgKYZawAZvnqEeQ7ZkABfJKHGwFzfHy8u3nr9sjlWl3na8vXOIbA65MQyEIWW82ASwE+mzWwKhw41jLm2FbtKsbKSY61jDm2+zm2HnOsK8crGHdb0irOuBynZiTLCmCesTlmGTvrsXyrVih39UzyAAAgAElEQVSAWc7VW6yYQ7r1FgpgPssKYJaxApjlW3O1z3JOBsaHdwArgBXD3gFsBjaaAZcC/KFdA+uKZXi3OydlzOW5crxi8dItxzLmc2ytuJ6Muy1pFWdcjkvqKIB5xuaYZeysx/KtWqEAZjmvnEO69RYKYD7LCmCWsQKY5av4le+YAQXwSR68A3ij4msMrNcngZVFLxYuBfjXuwZWhQPHWsYc2zoTirFykmMtY47tfo6txxzryvEKxt2WtIozLsepGcmyAphnbI5Zxs56LN+qFQpglnP1FivmkG69hQKYz7ICmGWsAGb51lzts5yTgfHhHcDeAezdn0pwM7DRDLgU4A/tGlhXLMO9c3JsR5hrGTNcx48q45EGc92NsfWYO/tWnnn57jDLTI0YP2onxgpgrlaUOFMAs4yd9Vi+lWMFMMu5egsFMM9ZAcwzVgCzjCOA7d9Yxspf+VYGxhlRAawAVv5tVP7VN6zPfYu3SwH+ta+BVeHAsS7GK5YCnRbhWdLK2ByPTf7+9dHR0aZ7vqoV1mM+xysYJ4/davIKzp0Yu0DkakXmT2syyzeMnfV4xsmxApjlXLVixRzSrbdQAPNZVgCzjBXALF/9gXzHDIz7IAWwAnjTy8AxuF5byLplwKUAn/kaWF3ScqyL8YqlQKdFuAKYy3DOHnPM8h0ZW4851pXjF559ZpwHp113q8lmmc/ytPAOn8gcDzCgyy6MnfW4GlF7g5x7CmCWc/UWK2a9lKAu9SKcFcB8lhXALGMFMMu3zj6f5ZwMjA8FsAJYAewdwGZgoxlwKcAf2jWwuqTlWBfjFUuBTgsBBTCX4TTP5pjlOzK2HnOsK8cKYI6xWWbZhu/IeFxszLru1ltYk7lMO+txbMdaoQBmOVdvsWLWS93vVJMVwHyWFcAsYwUwy7fOPp/lnAyMDwWwAlj5t1H5Z8G2YLsU4DNQA6vLLY51MV6xFOi0EFAAcxnOeWyOWb4jY+sxx7pyrADmGJtllm3NR5XlcbEx67pbb2FN5jLtrMexHWuFApjlXPV4xayXut+pJiuA+SwrgFnGCmCWb519Pss5GRgfCmAFsAJYAWwGNpoBlwL8oV0Dq8stjnUxXrEU6LQQUABzGU7zbI5ZviNj6zHHunKsAOYYm2WWbfiOjMfFxqzrbr2FNZnLtLMex3asFQpglnP1FitmvdT9TjVZAcxnWQHMMlYAs3zr7PNZzsnA+FAAK4CVfxuVfxZsC7ZLAT4DNbC63OJYF+MVS4FOCwEFMJfhnMfmmOU7MrYec6wrxwpgjvGY5RWcu51742Jj1nU3xtZkrl4463Fsa5eSc08BzHKu3mLFrJe636kmK4D5LCuAWcYKYJZvnX0+yzkZGB8KYAWwAlgBbAY2mgGXAvyhXQOryy2OdTFesRTotBBQAHMZTvNsjlm+I2PrMce6crxCTHZb0qYmr+Dc7dwbFxuzrrsxtiZzNdlZj2Nby++cewpglnP1FitmvW69hQKYz7ICmGWsAGb51tnns5yTgfGhAFYAK/82Kv8s2BZslwJ8BmpgdbnFsS7GK5YC3Za0MjbHY5O/f310dLTpnq9qhfWYz/EKMZk8dqvJKzh3Y7xf52b8uhtjazJXk531OLa1S0lvoQBmOVf/tmIO6dZbKID5LCuAWcYKYJZvnX0+yzkZGB8KYAXwppeBFi2LVucMuBTg818Dq8stjnUxXrEU6LaklbE5Hpv8/WsF8D6Rk193qxUrxGRoy/kkc9RVN8YUx4s+bjfG9shcb+Gsx7GtHYICeA7jVT+JKLW6U01WALN5Tr1QALOMFcAs3zr7fJZzMjA+FMAKYAWwdwCbgY1mwKUAf2iXnHS5xbEuxspJGY8N6P71VZGT5pjP8X42Zvy60/Jw1Y8mzusoZz7N3RjzRE9/BhmfZnLo93Rh7KzH9RS1/FYAz2GsAJ7DWQHMclYAs3xTlxXAPOM6/3yW9difK4AVwMq/jco/i7XF2qUAn4GSkwpgjnUxVpzJeGxA968VwPtETn7dZRFeteLkK5931Y2xdwBz9Tj9e2V5BeduWZ5XJU4+k4xPWFBXXRg767G1uOqxPwKa5Vxn3opZLzWoS70IZwUwn2XvAGYZK4BZvnoE+Y4ZGPt0BbACWAGsADYDG82ASwH+8K6BVQHMsS7GK5YCnRYCq/7mvYzHtpq57saYoXjxR+3GeIWYzCsg54tzeIjf7cb4EMwe9GPI+EGJPfh/34Wxsx43f9QCNHOIApjlvHLWS3XpUi/CWQHMZ1kBzDJWALN86+zzWc7JwPhQACuAlX8blX8WbAu2SwE+AzWwKoA51sVYASzjsQHdv/YO4H0iJ7/utNjKX2RY8ejGWAHM1eP073XureDcLcvWCy7LlWMZc4yd9Ti2tUtJjhXALOeqFStmvdSnTueeApjPsgKYZawAZvnW2eeznJOB8aEAVgArgBXAZmCjGXApwB/aNbAqgDnWxXjFUqDTQmDVv+vZjbE55mvFOKjMuu6W4xViMq+lnPlEd2PMEz39GWR8msmh39OFsbMe11PU8lsBPIfxqjkktadLvUiWFcBsnsNYAcwyVgCzfOvs81nOCuCXZ+BGgBwfH+9u3rp96LllMx8vX1u+RgvAy198echj6xlwKcBntOSkAphjXYwVZzzjFVKn09LFH7PNZTjncdWKFQ10txyvqBXdlrSrluHdsmy94OqyNZljWzOosx7PODn2DmCWc9UKewueswKYZ6wAZhkrgFm+1V/4LOdkYHx4B7ACWDG80bs/LdgWbJcCfAZqYFUAc6yLsQKYZ7xi8dJNNphjPsfjoDLruluOV9SKvJZy5hPdjTFP9PRnkPFpJod+TxfGznpcT1G7FAXwHMar/tJTak+XepEsK4DZPIexAphlrABm+dbZ57Ock4HxoQBWACuAFcBmYKMZcCnAH9olJxXAHOtirDjjGa+QOp2WLt4BzGU4A0rVinFQmXXdLccrakVeSznzie7GmCd6+jPI+DSTQ7+nC2NnPbavqN7CO4BZztW/2VvwnBXAPGMFMMtYAczyVfzKd8zA2J8rgBXAyr+Nyr/xm9brnkXcpQD/utfAqgDmWBdjBTDPeMXipcuStnIsYz7H46Ay69oczyEtZ55zN8Y80dOfQcanmRz6PV0YO+txPUXtT9K/KYBZzit75NSeLvUinBXAfJYVwCxjBTDLt84+n+WcDIwPBbACWAGsADYDG82ASwH+0K6BVQHMsS7GCmCesXJSxmOTv399dHS06fO+asX+n3vGrzstD/0xjVydqGVLZdmazLEuxjPqw/7n6FYv9r/+Gb/uwthZj6sRYz1WALOcqx6vOPNSj7rUi3BWAPNZVgCzjBXALN86+3yWczIwPhTACuBNLwMtWhatzhlwKcDnvwZWBTDHuhgrgHnGKxYvnZYuq8RZN8bjoDLruhvjFbUir6Wc+UR3Y8wTPf0ZZHyayaHf04Wxsx7XG9cOIXOIApjlXLOevQXPWQHMM1YAs4wVwCzfOvt8lnMyMD4UwApgBfBG7/60YFuwXQrwGaiBVQHMsS7GCmCe8YrFS5clbeVYxnyOx0Fl1rU5nkNazjznbox5oqc/g4xPMzn0e7owdtbjeorapaR/UwCznFf2yKk9XepFOCuA+SwrgFnGCmCWb519Pss5GRgfCmAFsAJYAWwGNpoBlwL8oV0DqwKYY12MFcA8Y+WkjMcmf//aHwG9T+Tk152Wh6vuZA9tOZ9kjrrqxpjieNHHlfFFdA7ze10YO+txfVstvzOHKIBZzjXrrZhDUnG61ItwVgDzWVYAs4wVwCzfOvt8lrMC+OUZuBEgx8fHu5u3bh9mWtngR8nXlq/RAvDyF18e8th6BlwK8BmtgVUBzLEuxgpgnvGKxUunpcsqcdaN8YpWuhvjFbWi25LWesGdeenfq7ewXnCcZcyxrRnUWY9nnBwrgFnOVSvsLXjOCmCesQKYZawAZvlWf+GznJOB8eEdwApgxfBG7/60YFuwXQrwGaiBVQHMsS7GCmCe8af+8s/GHm/KteKMx9yNMU/09GfoxtglLVeP07/XubeCc7csn/5u5t8jYxkfak531mNrcdVjBTDLeeWZl2rUqSYrgPksK4BZxgpglu+h+hM/zvV4ncaOXQGsAFYAK4DNwEYz4FKAP3RrYFUAc6yLsQKYZ6wA5hkrdHjG46Ay67rT8nDVnandlrSrOHfL8qwaMX4eGY80mOsujJ31uJ6ilteZQxTALOea9Vb0yKlAXepFOCuA+SwrgFnGCmCWb519Pss5GRgfCmAFsPJvo/LPgm3BdinAZ6AGVgUwx7oYK4B5xgpgnvGK5VanxVak2YpHN8YrcpzXVc58ursx5ome/gwyPs3k0O/pwthZj+vbapeSOUQBzHKuWc/eguesAOYZK4BZxgpglm+dfT7LORkYHwpgBbACWAFsBjaaAZcC/KG9cmDtstwqxgpgLs/FWAHMM16x3OpWK8ZBZdZ1N8YrcpzXUs58orsx5ome/gwyPs3k0O/pwthZj+vbavmdHlkBzHKuOcTeguesAOYZK4BZxhHAd9765kO3Dff18br0FnX++cxm+SrwHb8xFMAKYOXfRuXfVSgm/hnZA8WlAMs3+V05sHZpQGU8L8cKYI61OebYVi9RjMdBZda19XgOaTnznLsx5ome/gwyPs3k0O/pwthZb05voQBmOVf/tmIOSe3pUi/CWQHMZ1kBzDJWALN8a672Wc7JwPhQACuAFcAKYDOw0Qy4FOAP7RpYV/yN5U7Dqv8WIpvlyvGKxYs5Httq5robY4bixR+1G+MVZ15eATlfnMND/G43xodg9qAfQ8YPSuzB//sujJ312P44y8/0yApglvPKOSTVpUu9CGcFMJ9lBTDLWAHM8lX8ynfMwNiBK4AVwMq/jcq/8ZvW655F3KUA/7rXwLpiGd5pWFUAs1muHCuAOc7F2FrBMx4HlVnX1uM5pOXMc+7GmCd6+jPI+DSTQ7+nC2NnPa6nqP1J+jcFMMu5euQVc0hqT5d6Ec4KYD7LCmCWsQKY5Vtnn89yTgbGhwJYAawAVgCbgY1mwKUAf2jXwKrU4VjLmGNbjX0xXrF46bR08S8ysFmuHI+DyqxrczyHtJx5zt0Y80RPfwYZn2Zy6Pd0Yeysx/YV6ZPTWyiAWc7Vv62YQ1J7utSLcFYA81lWALOMFcAs39oP+SznZGB8KIAVwMq/jco/C7YF26UAn4EaWBXAHGsZc2zrnCjGKxYvnZYuEcAy5vJcOR4HlVnX3XK84szLaylnPtHdGPNET38GGZ9mcuj3dGHsrMf1FGOPrABmOVf/tqJHTu3pUi/CWQHMZ1kBzDJWALN86+zzWc7JwPhQACuAFcAKYDOw0Qy4FOAP7RpYVyzDOw2r3jnJZrlyvGLx0i3HMuayXDkeB5VZ191yvOLMy2spZz7R3RjzRE9/BhmfZnLo93Rh7KzH9RS1/E5voQBmOVf/tqJHTu3pUi/CWQHMZ1kBzDJWALN86+zzWc4K4Jdn4EaAHB8f727eun3ouWUzHy9fW75GC8DLX3x5yGPrGXApwGe0BtYVy/BOw6oCmM1y5XjF4qVbjmXMZblyvKKB7pbjFWdetyWt5x5XK9K/Wy9YvjLm+Yaxsx7PObVCAcxyrnq8okfu1lsogPksK4BZxgpglu/Wd9z++ea+/uNexTuAFcCK4Y3e/WlhnFsYt8jbpQCfgRpYVyzDuwmHFUsBGY8tH3MtY4br+FG7MR6/9lnX3RivOPPyWsqZT3Q3xjzR059BxqeZHPo9XRg7682Z9RTALOeap1fMeqk9XepFOCuA+SwrgFnGCmCW7xb32v6Z1r3mY3+uAFYAK4AVwGZgoxlwKcAflDWwrliGdxpW/bdT2SxXjlcsXszx2FYz190YMxQv/qjdGK848/IKyPniHB7id7sxPgSzB/0YMn5QYg/+33dh7KzH9sdZOqdHVgCznFfOIakuXepFOCuA+SwrgFnGCmCWr7JVvmMGxg5cAawAVv5tVP6N37Re9yziLgX4170G1hXL8E7DqgKYzXLlWAHMcZYxx7Z6nGI8DiqzrrvV46/eeXIW2pd9nm6c7S24umG94Nhak3m2xdhZj2edWqEAZjlXPV4xh6TJ6NRbKID5LCuAWcYKYJZv9Rc+yzkZGB8KYAWwAlgBbAY2mgGXAvyhXQOrS1qOdTFesRTotBBQsnMZTvNsjlm+I+NxUJl13a1WKIDZPFe9sLfgOBfjWTVi/Dzd6sX4tc+67sLYWY+rEbX8Tq1QALOcqx6vmPVSk7rUi3BWAPNZVgCzjBXALN86+3yWczIwPhTACmDl30blnwXbgu1SgM9ADawuaTnWxXjFUqDTQkABzGU457E5ZvmOjMdBZdZ1t1qhAGbzXPXC3oLjXIxn1Yjx83SrF+PXPuu6C2NnPa5G1C4ltUIBzHKuerxi1ktN6lIvwlkBzGdZAcwyVgCzfOvs81nOycD4UAArgBXACmAzsNEMuBTgD+0aWF3ScqyL8YqlQKeFgAKYy3CaZ3PM8h0Zj4PKrOtutUIBzOa56sUKzt2yPKtGjJ9HxiMN5roLY2c9thZXb6EAZjnXmbdi1ksF6lIvwlkBzGdZAcwyVgCzfHPu+SaDysDYpSuAFcAWBwukGdhoBlwK8Ad3DawKYI51MV6xFOi0EFAAcxmuBaKM5zAeB5VZ191qxQox2W1Jm3qxgnO3LM+qEePnkfFIg7nuwthZj+0rqn9TALOcV856qUBd6oUCmM1x1QsFMMtZAczyLfHns5yTgfGhAFYAK/82Kv8s2BZslwJ8BmpgVQBzrIuxAljGYwO6f310dLTpfsQcc/mtfqcY72djxq87LQ9Xicm8jnLm09yNMU/09GeQ8Wkmh35PF8bOenN6CwUwy7n6txWzXmpPl3oRzt4BzGdZAcwyVgCzfGuu9lnOycD4UAArgDe9cLVoWbQ6Z8ClAJ//GlgVwBzrYrxiKdBpIeDdqVyGcw6ZY5bvyHgcVGZdd6sVK+5MzWspZz7R3RjzRE9/BhmfZnLo93Rh7Kw3p7dQALOcV/bIqT1d6kU4K4D5LCuAWcYKYJZv5/25X/vpbI39uQJYAawA9g5gM7DRDLgUOH2AHfpQr4FVAcyxLsYKYBmPDej+tXcA7xM5+XWnxVb+IsOKRzfGCmCuHo9/mWEF525Ztl5wWa7+TcYcY2c9jm3NjMmxApjlXLVixayX+tTp3FMA81lWALOMFcAs3zr7fJZzMjA+FMAKYOXfRuWfBduC7VKAz0ANrApgjnUxXrEU6LQQ8A5gLsM5j80xy3dkPA4qs6671YoVYjKvpZz5RHdjzBM9/RlkfJrJod/ThbGz3pzeQgHMcl7ZI6f2dKkX4awA5rOsAGYZK4BZvnoE+Y4ZGPtzBbACWAGsADYDG82ASwH+8K6BVQHMsS7GCmCe8Qqp02npomTnMqwAZtnWIFj1eEWt6LakTb1YwblbTR4XG7OuZcyT7sLYWY8/+3LuKYBZztVbrJj1uvUWCmA+ywpglrECmOVbM5/Pck4GxocCWAGs/Nuo/LNgW7BdCvAZqIFVAcyxLsYrlgJdFojFWNlgjscmf//6qvyY7f0/94xfWytmUO51l44CmKvHmZHq3JuT3Jd/lm714uVf/ZxfdWHsrMfWiaoVCmCWc9XjFbNeKlKXehHOCmA+ywpglrECmOWrR5DvmIGxa1cAK4AVwApgM7DRDLgU4A/vGlgVwBzrYrxiKdBpIaBs4DJcC0TvAJ7DeBxUZl1bK+aQljPPuRtjnujpzyDj00wO/Z4ujJ312L6i+jcFMMu5Zr0VfxE1tadLvVAAszmueqEAZjkrgFm+o/zzWtZjf64AVgAr/zYq/yzWFmuXAnwGamBVAHOsi7ECmGe8YvHSaemiAOYyXEuXMF7x6JbjFbWi25LWv5RjvbhXLfOnMpxPqEtNdtZj60T1FgpglnPNevYWPGfvAOYZK4BZxgpglq8eQb5jBsZOWwGsAFYAK4DNwEYz4FKAP7xrYFUAc6yLsQKYZ7xi8dJlSWuOufzWkFKMx0Fl1nW3HK+oFXkt5cwnuhtjnujpzyDj00wO/Z4ujJ315vQWCmCWc/Vv9hY8ZwUwz1gBzDJWALN8a672Wc7JwPhQACuAlX8blX8WbAu2SwE+AzWwKoA51sVYAcwz/rvf/+2xx5ty3WVJa465/Fa/U4ynBHfvk3TLsUtaNs+V5RWcu2X56198fu+7mf9lN8Y80dOfoQtjZz22Fqe/SD1WALOcV555qR5d6kU4K4D5LCuAWcYKYJZvzdU+yzkZGB8KYAWwAlgBbAY2mgGXAvyhXQOrAphjXYwVwDxjBTDPWKHDMx4HlVnXnZaHq340cV5LOfOJ7sZYAWxNvui7aus/ZttZj8tvLb8zhyiAWc41663okbv1FgpgPssKYJaxApjlW2efz3JWAL88AzcC5Pj4eHfz1u2LZocr/Xv52vI1WgBe/uLLQx5bz4BLAT6jNbAqgDnWxVgBzDNWAPOMVyy3ugmdFU13N8YrctxtSbtKtHfLsgKYP/esyRxjZz2Obc35CuA5jFeded16CwUwm+fUCwUwy1gBzPKts89nOScD48M7gBXAiuGN3v1pwbZguxTgM1ByUgHMsS7GCmCesQKYZ7xCnHUTOuOgMuu6G+MVOc5rKWc+0d0YK4D5c49P7enP0CXHznpcfmuXogCew1gBPIezApjlrABm+aYuK4B5xnX++SzrscNWACuAFcAKYDOw0QzUUiA/vuystyeeeOLuMjVLkkO/Pf300/f9MfPnOOvPV+/bcuNRcvI//uQPnfk1yPjyTVMx/g8/9RMyhmpNMX7fY/9GxjDjX3v0e2QMM66zY//Zeny4erwix+lTuvUWKzh3Y/wL73i7NdmafGYG6gzZ8hzirHf5c+1er2965PwI6MrD/rO9xeVfg5pDVpx53XqLCOD9DNevzfJhspw7gIvp/rOML8+4BPA+2/q1jC/P+F7nor/fh7EC+OS19kdAQwOjBeUkZLKQxcNmoJYCY9GedZ1h6hCPNHIP+/XP+P9qYPUOYO77tBh7BzDP2DuAecYr7pzsVo8PcfY86MfoxnhFjvOayPlBk/ng/303xt4BzJ97D57Cy/8fXXLsrMflt+bIEsCXT+WDf4QuOa5Zz96CzXM4ewcwz9gfAc0yLgH84BX18v9Hl5pc55/PbJavAt/xu8Y7gL0DeNNy5ip8Q/lntKhSGXApwGerBlYFMMe6GCuAecYKYJ7xiuVWl2E1teKvf/iN45wy7boTY39MI1cnqh+sc896wbEuxgpglrE1meObeuGsx/IN49SK3AG84tGtt1gxh+R17cRZAczWjNQLBTDLWAHM8q1ZxGc5JwPjQwGsAFYAexe0GdhoBlwK8Id2LRAVwBzrYqwA5hmvWLx0WrqsEmedGCsbuDpRi/BVOe62pF3FuVO9CGMFMFcz0r9Zkzm+qcnOeizfOvcUwCznmvVWzCHdegsFMJ9lBTDLWAHM8s2555sMKgMK4JMs+COgLQ4WRzOw2Qy4FDgp1nWAHfq5BlYFMMe6GCuAecYrFi/dZIOM2RwrGzi+OT+rHq+4M7XbklYBPCfLCmCOc+qFNZnjm5rsrMfyDeMvPPXh3a//H9837kCnXdsjz0HdibMCmK0ZOfcUwCxjBTDL99D7Uj/e1X69xlPYO4C9A3iz8stCc7ULja/f5V8/lwKXZ3ivHK5chncaVl2Es1muHCsnOc4y5thWnQ5jZQPLuXL85SffP86D064993jU3RgrgLmaYU3m2Na556zHM1YA84yrt1gxh+RU7XTuKYDZPCfLCmCWsQKY5Vv9hc9yTgbGhwJYAawA9g5YM7DRDLgU4A/tGlhX3A3VaVhVALNZrhyvWLx0y7GMuSwnxwpgjm+GwKoVCuA5nO0tOM6VZQUwy9iazPFNTXbWY/mGsQKYZ1z1eEWPrAAe1/vcdad5TwHM1gwFMMs3555vMqgMjKeCAlgBbHGwQJqBjWbApQB/cNfA6pKWY12MVywFOg2rkewyNsdjk79/fXR0tOnzPrVC2cBlOINg1WMF8BzO9hYc58qyAphlbE3m+KYmO+uxfMNYAcwzrnq8Yg5Jr9tp3vMOYDbPybICmGWsAGb5lvjzWc7JwPhQACuAN70MtGhZtDpnwKUAn/8aWF3ScqyL8YqlQKeFgAKYy3DOIXPM8i3GygaWc+VYAXx9OXc79xTAXJZTL6zJHN+ce5n1lA0sYwUwy7f6t1VziAJ4XO9z1516C2syWzMUwCzf1GTfZFAZGE8FBbAC2OJggTQDG82AApg/uGsZrgDmWBdjBbCMxwZ0//oq3J26arnVaemibODqxLikVQBfX86d6kVqsgKYy7ICmGNbizkFMM9YAcwzXjnrZZ7odO55BzCb52RZAcwyVgCzfKu/8FnOycD4UAArgJV/G5V/FmwLtgKYz0ANrApgjnUxVgDLeGxA968VwPtETn7dabGlAObqRPrKqscK4OvLuVO9UADzObYms4wVwCzfnHsKYJ5x9RYrZr10y53OPQUwm+dk+U9/9E0nQ9jEqy45VgCzGdYjyHfMwFjCFMAKYAWwAtgMbDQDCmD+8K6BVQHMsS7GK5YCXQYpGXP5rQZaxnMYKxtYzpVjBfD15dzt3PMOYC7LqRfWZI5v+gsFMMs3jBXAPOPqLVbMegrgcb3PXXfqLRTAfM3IX+Bb8eiS49pf+MxneeuMx+8zBbACWPm3Ufm39ULin48/TBTAPOMaWBXAHOtivGIp0KXJlzGX3zrrZDyHsbKB5Vw5VgBfX87dzj0FMJfl1AtrMsc3/YUCmOUbxhHAv/roj4w70GnX3erxilkvL2Ynzt4BzNaMnHsKYJZx6rICmGdcOwyfe7MeGx4FsAJYAawANgMbzYACmD+saxmuAOZYF+MVS4FOC4EMUscffN/Y40257sbYHLO1QtnA8c0CoJ8QVu8AACAASURBVOqxAvj6cu5WkxXAXJZTL6zJHN/U5PwoTBmzjBXALN+xt1jRIyuAp4x7rSS7ApivGQpgnrHiV8bJwPhQACuAlX8blX8WbAu2ApjPQC3DFcAc62K8YinQbRGuADbHY5O/f30V/p1lF+FchsclrQL4+nLudu4pgLksK4A5tjXnK4B5xgpgnvHKWS+9bqdzzzuA2TwnywpglnHOPwUwz7j6DJ97sx73QQpgBbACWAFsBjaaAQUwf1jXwKoA5lgXYwUwz1gBzDM2xyxjBTDHNwuAqscK4OvLudMiPAtEBTCX5dQLazLHNzVZAczyDWMFMM+4eosVPbICeFzvc9edegsFMF8zFMA8Y8WvjJOB8aEAVgAr/zYq/yzYFmwFMJ+BGlgVwBzrYrxiKdBpWM0gpQA2x2OTv3/tHcD7RE5+3a1WKIC5WpH+vc69FZy7ZVkBzGU5OVYAc3xTKxTALN8wVgDzjOvMWzHrpZPrdO55BzCb52RZAcwyTl1WAPOMw9k3GZxsO3Y7BbAC2KJgYTQDG82AApg/sGtgVQBzrIvxiqVAp4WAApjLcIYnc8zyLcbKBpZz5XiFmOy2pE1NXsG527mnAOZqRuqFNZnjm3NPAczyDWMFMM/Y3oJnXH2yAphlnSwrgFnGybICmGcczr7JQAF8koEb+YY4Pj7e3bx1e+Ryra7zteVr9Jv/5IWXhSyuQgYUwHxOa2BVAHOsi7ECmGfsHcA8Y3PMMlY2cHzT91Q9XiEmFcBzxksFMM+5E2NrMluTFcAs35x7CmCesb0Fz7h6OAUwyzpZVgCzjJNlBTDPOJx9k8E4FXkHsALYomBhNAMbzYACmD+wa2BVAHOsi7HijGesAOYZm2OWsbKB41vLw1V3piqAxxGcu+4kJ5Nl7wDmakb6N2syxzc1WQHM8g1jBTDPuGY9/3IZyzqcFcA8YwUwyzh1WQHMMw5n32QwTpwKYAWwRcHCaAY2mgEFMH9g18CqAOZYF2PFGc9YAcwzXrHc6iR0lA1chrMEqHq8IscK4HEE56471QsFMF8vrMksYwUwyzfnngKYZ1y9xYo5pFtvoQBm85wsK4BZxqnLCmCesfJXxsnA+FAAK4CVfxuVfxZsC7YCmM9ADawKYI51MVYA84xXLF66yYYV4qwTY2UDVyfSV1Y9XpHjbkvaLLdWcO5ULxTAfL2wJrOMFcAs35x7CmCecfUWK+aQbr2FApjNc7KsAGYZpy4rgHnG+gQZJwPjQwGsAFYAK4DNwEYzoADmD+0aWBXAHOtirADmGa9YvHSTDQodNsfKBo5vhsCqxyty3G1JqwCek2V/BDTHOfXCmszxTU1WALN8w1gBzDOu3mLFHNKtt1AAs3lOlhXALOPUZQUwzzicfZOBAvgkAzfyDXF8fLy7eev2yOVaXedry9foN//JCy8LWVyFDCiA+ZzWwKoA5lgXYwUwz3jF4qWbAJYxm2NlA8c3fU/V4y984N1LZp1u9WKFaO/GWAHM1YzUC2syxzc1WQHM8g1jBTDPuHqLFT1ymplO554CmM1zsqwAZhmnLiuAecbh7JsMxoHfO4AVwBYFC6MZ2GgGFMD8gV0DqwKYY12MFcA84xWLl05LlwyrMmZzrGzg+GYJkHp8561v3imAec7eATyHsQKY45x6YU3m+KYmK4BZvmGsAOYZ16y3okdWAI/rfe6607ynAOZrhgKYZ6z8lXEyMD4UwApg5d9G5Z8F24KtAOYzUAOrAphjXYz/6Dc/NPYfU647DasZpD72K780hev4SboxXrHc6sRY2cDV4vSVqccKYJZxcVYAs5yrt1AAc5zD2JrM8U2tUACzfMNYAcwzrnq8okfOTNKpT/YOYDbPybICmGWcuqwA5hmHs28yGPd2CmAFsEXBwmgGNpoBBTB/YNfAqgDmWBdjBTDPWAHMM16x3Oq02FI2cBnOEiD1WAHMMl7NuVO9yAJRAczlOfXCmszxTa1QALN8w1gBzDOuWW9Fj6wAHtf73HWn3kIBzNcMBTDPOOefbzIYTwUFsALYomBhNAMbzYACmD+wa2D13+njWBfjFUuBTsNqBikFsDkem/z966Ojo02f98oGLr+1AAhjBfD15tzt3FMAc3m2JnNsqyYrgHnGCmCe8cpZL71up3PPO4DZPCfLCmCWcc4/BTDPuPoMn3uzHvdBCmAF8KaXgRar3sWq++uvAObzXwOrAphjXYwVwDxjBTDP2ByzjL3bjOObnir1WAHMMl7NudMi3DuA2SynXliTWcYKYJZv6rECmGe8ctZTAI/rfe66U2+hAOZrhgKYZ9x9l+7X/2LGxlNBAawAVgBv9O5PC5aHogKYz0ANrApgjnUxVpzxjBXAPGNzzDJWNnB801emHiuAWcarOXda0iqA2SynXliTWcYKYJZv6rECmGe8ctZTAI/rfe66U2+hAOZrhgKYZ6xPkHEyMD4UwApgBbAC2AxsNAMKYP7QroFVAcyxLsaKM5ZxlrT//ebPjD3elOtOC4EMq+aYz/GU4O59kk45VgBzGa5lS869VZw7ZTk1+YVnn9n7buZ/2YmxApitFwpglq8CmOcbxitnvVT8TjXZHwHNZjpZVgCzjFMzFMA845pJfO7NepyKFMAKYOXfRuWfhbp3oc7rrwDmM1ADqwKYY12MFWcsYwUwxzf12ByzfIuxsoHlnByvEpPdlrSrOHdahCuA+XphTWYZK4BZvuktvAOYZ7yyR+7WWyiA2TwnywpglnHqsgKYZxzOvslAAXySgRv5hjg+Pt7dvHV75HKtrvO15Wv0m//khZeFLK5CBhTAfE5rYFUAc6yLsQKYZawA5vjmvDDHLN9irGxgOSfHq8RktyXtKs4KYH6M78TYmszWZAUwyze9hQKYZ7yyR+7WWyiA2TwnywpglnHqsgKYZxzOvslgnIq8A1gBbFGwMJqBjWZAAcwf2DWwKoA51sVYAcwyVgBzfDM8mWOWbzFWNrCck+NVYrLbknYV505y0juA+XphTWYZK4BZvuktFMA845U9crfeQgHM5jlZVgCzjFOXFcA843D2TQYK4JMMeAewRcGiaAY2mwEF8EmxppqXGlgVwBzrYqwAZhkrgDm+qT/mmOVbjJUNLOfkeJWY7LakXcVZATyuOpjrToytyWxNVgCzfNNbKIB5xtUjf+xXfokpuvf4qJ1qsgKYzXOyrABmGacuK4B5xuHsmwzG49M7gL0D2KJgYTQDG82AApg/sGtgVQBzrIuxAphlnCXtR9/z6NjjTbnutHTJsGqO+RxPCe7eJ+mU44+87bt3z//yD+4RmPPLTpwVwFytyEKreosXnn1mTniHz9IpxwpgNscKYJZvaoUCmGdc9fi/3/yZoVLOu+xUkxXAbJ6TZQUwyzh1WQHMM1b+yjgZGB8KYAWw8m+j8s+CbcFWAPMZqIFVAcyxLsaKM5axApjjm/O4crzi7oZOiy1lA59jBTDLuOqFApjlXDVZAcxxDmNrMsc3tUIBzPINYwUwz7hqhQKYZR3OCmCesQKYZZy6rADmGYezbzJQAJ9kwB8BbVGwKJqBzWZAAXxSrKnmpRaICmCOdTFWnLGMFcAc39Qfc8zyLcbKBpZzcqwAZhlXlldx7vQXRrJAVABzeU69sCZzfFMrFMAs3zBWAPOMq1YogFnW4awA5hkrgFnGqcsKYJ5xOPsmAwXwSQYUwBYFi6IZ2GwGFMAnxZpqXjJIpQFVAHOsi7ECmGWsAOb4pv6sXG51EjrKBj7Hq8RkBtBOWV7FuRNjBTBfL6zJLGMFMMs3/ZsCmGe8skfu1lsogNk8J8sKYJZx6rICmGdM7U/9uFfrtVMAn7xeCmDl32bln4X15Bu1KwsFMJ+BkpMKYI51MVYAs4wVwBzfnEErl1udhI6ygc/xKjHZbUm7inOneqEA5uuFNZllrABm+aZ/UwDzjFf2yN16CwUwm+dkWQHMMk5dTv/2ua98bXRTU6679Mhd9+d+3ae/d8dvLP8NYP8NYAWoEtwMbDQDCuDTB9ihD/WSkwpgjnUxVgCzjBXAHN/UnZXLrS7DajEeB5VZ150YrxKTeS3lzCe6E2MF8Jxzj0/t6c/QJccKYDbD6d8UwDzj6t/8EdAs63BWAPOMFcAs49RlBTDP+NB7Uz/e1XzNxg5bAawAVv5tVP5ZYK9mgT3k66YA5jOQQSoNqAKYY12MFcAs4wyrT7/re8ceb8p1lyXtyuVWN8ZTgrv3SToxVgBztbh6wNSLVZw7ZVkBzGa5zr29cjnll11yrABmM5yarADmGVetUACzrMNZAcwzVgCzjFOXFcA845pJfO7NemzaFcAKYAWwAtgMbDQDCmD+sM4gpQBmORdjBTDHOYwzrEY4zH50WdKGce6yXrHc6sZ4dobz+ToxXiUm5Twn2Z2yrADm+oosDOvcm5Pcl3+WLjlWALMZTo4VwDzjqhUreuRuvYUCmM1zzdQvP5Hm/KrLuZe6rABmc6z0lW9lYKxeCmAFsPJvo/KvvmF97lu8FcD8a58mXwHMci7GCmCOcw2rCmCWsQKY45teJzn235vkGSuAWcaV5VWcuywQq7d44dlnxt3GlOtOjK3JbL1QALN8U48VwDzj6t8UwCzrcFYA84y9A5hlnLqsAOYZh7NvMhgHIwWwAtiiYGE0AxvNgAKYP7BrgeiPgOZYr1wKdFrSegcwl+EMT+aY5TsyHgeVWdedasWvPvoju+fe+ZZZaF/2eTpxVgCzNaP6NwUwx7nOvZd9E0/6RZdaoQDm8luLbwUwz7hqhQKYZR3OCmCesQKYZZzarADmGdcZ6HNv1mPbrgBWACv/Nir/LNS9C3VefwUwn4EMUnfe+ubdFz7w7vFsnHLdZbm1cinQibECmK0X5pjlmzOvGE8pwHufpFOtUADPyXIE8ArR3inLWSAqgLk8W5M5tjXnK4B5xgpgnnHVio++59G97mrOLzudewpgNs/JsgKYZZzzTwHMM64+w+ferMdTWAGsAFYAK4DNwEYzoADmD+s0+QpglnMtBVb8rfBOC4ESwJ/7ytfGPg+/7sQ4PwpzxXKrG2M8tGd8gk6MFcDsmZdFS869VZw7ZVkBzGa5+rczSib+ri45VgCzGU49VgDzjKtWrOiRU4y61ItwVgCzeQ5jBTDLOHVZAcwzVvzKOBkYHwpgBbDyb6Pyz4JtwVYA8xlIk68AZjnXUkABzHGuYTV3nCmAGc6V4xXLrU6LLf+9SSa/1VMmx6vEZLcl7SrOneqFApivF9ZklrECmOWbs08BzDOuOeTpd33vuGuedt3p3FMAs3muLE8L7/CJuuQ4dVkBzOa45j6f5TyUmJ0CWAGsAFYAm4GNZkABzB/YafIVwCznMPbOSZ6xdwDzjM3xHMbjoDLrusvSJfV4lZjMaylnPtGdGCuArcn3+o46Ojra9JyrAGYzrADm+YZxSTMFMMs7nBXAPGPvAGYZp2YogHnGyl8ZJwPjQwGsAN70UGTRsmh1zoACmM9/BikFMMs5jBVnPOM/+PG33M3yn3/2n8c+D7/uJBuS4xXLrW6M8dCe8Qk6MVYAs/U4fWvOvVWcO2VZAcxmufq3M0om/q4uOVYAsxlOPfYOYJ5xakWk2YoeOcWoS70IZwUwm+fKMn7InfEJuuQ4dVkBzOY4jH2TQTIwPhTACmALg8XRDGw0Awpg/tBOk68AZjmHsQKYZ6wA5hmvWm51WQhUrRgHlVnXnRivEpN5LeXMJ7oTYwUwf+6lf1vx6JJjBTCb4Sw/FcA845JmCmCWdTgrgHnG3gHMMk5dVgDzjBXAMlYAvzwDNwLk+Ph4d/PW7RWzzZTPma8tX6MF4OUvvjzksfUMKID5jGaQUgCznEvq+G+ncpzDWAHM8c1ZEcYKYJ6xsoFn/K5/++/uLl6mDCF7n6SL1Em9WCXaOzFWAPP1wprMMlYAs3zTvymAecYre+S0GZ3OPQUwm+fK8l77OuWXXXKcuqwAZnO89T23f755r/9YvLwDWAGsGN7o3Z8WxXlFcausFcB8BtLkK4BZzmHsHcA84xLAH/7E58c+D7/uMqzWQmDF3Q2dGCsb+FqhAGYZp6dMvVjFuVO9UACzWa7+DW8kzvgEXXKsAGYznHqsAOYZV4/8kbd99xnfzfy7utSLcFYAs3muLPOpPf0ZuuQ4dVkBzOZ4q/tt/1zzX/ex0iiAFcAKYAWwGdhoBhTA/AGZJl8BzHIOYwUwz7gE8OMff27s8/DrLsNqLQRWLLc6Mf7DH/t2PLNnfYJOjFeJyXCX81npO+z7OjFWAPO9hTWZZawAZvkqgHm+YbyyR+7WWyiA2UxXlg/bmd3fR+vSv6VmKIDZHCta5VsZGKuPAlgBrPzbqPyrb1if+xZvBTD/2qfJVwCznMM4Atg7JznOYVwC+JHf+Juxz8OvuwyrtRBQALM5VjZwfNNPJscKYJbxas6darICmM1y6oU1mWWsAGb5ph57BzDPeGWPnEGn07mnAGbzXFnGB+gzPkGXHKcuK4DZHIexbzJIBsaHAlgBbGGwOJqBjWZAAcwf2mnyFcAs5xqkFGcc5zDOQiDDlAKY4WyOGa7jcBrGygaWcxhHAOfc+/oXnx9nwinXXZZbxTk1efajE+Pw/eqdJ2cjbiUbrMlsTVYAs3zTYyiAecYre+QcAJ3OPQUwm+fK8vTGolGOU5cVwGyOx/na696sx1qmAFYAK/82Kv8s1L0LdV5/BTCfgTT5EZPP//IPjmfjlOtOw+qf/uib7nKeAnb4JJ0YlwDOj4COBH7so5+6+5Zr8u07/tMzL338N7zvmd3Dvv2r9/zXTfcjtRDwLzJwdTmMlQ0c3/QVYawAZhmv5tzp3FMAs1m2JrN8UysUwDxjBTDPeGWPnLGv07mnAGbzXFke1gnTLrvkOGefApjNcRj7JoNkYHwogBXAFgaLoxnYaAYUwPyhnSZfAcxyrkFKccZxDuMSwGny/vyz/7z78Cc+f/ct1+TbR//fT+0+95WvXfrt6Oho02eROebyWwNqMR4HlVnXXZYuYawAnpPlVZw7ZVkBzGbZmszyzdmnAOYZK4B5xqkV9U/RZCaY/eh07imA2Tx77rF8a+ZTAM/hXLx97st7PI8VwArgTS9cLVR9C5WvvXcAz8hAmnwFMFtnapBSAHOcw3gUwGOjR193WrrkTvb86NzZy61ujOnMnvXxOzGOmEw9fuHZZ85Cgb6vG+cVP2q7E2MFMNdXpAev/g0tCud88C45VgCzGU6OFcA849QKBfAczgpglrPnHsu39nsK4Dmci7fPfXmPbbYCWAGsAN7o3Z8W6b5Ful577wDmM5AmXwHMcq5BKpwVZwzrMM5C4Ll3vmX6v+vZZUkbxquWW50YR7KveHRirABm6nD1bnlOvVjFuVOWFcBslqt/syZznBXAHNuqyQpgnvHKHjn1qdO5pwBm8+y5x/KtuqwAnsO5ePvcl/fYwyuAFcAKYAWwGdhoBhTA/EGdJl8BzHKuQUoBzHEOYwUwxzdDUxgrgHnGCmCeccTkR9/zqHcAg71f6oUCmM+yAphnbE1mGSuAWb7p3xTAPOOxR84/OzP7oQDmiXdi7LnH1wwFMM9Y6SvjZGB8KIAVwMo/cAFk0bXoXiYDCmA+PxlYFcAs5zDOIKUA5jiHcQTw87/8g9OlTqeFQAng2cutToxdunB1Iv1IakUJ4K/eeXKcCadcd8pyCeDZnDsxVgDz9cKazDJWALN8c+4pgHnG6S1W9chpXjqde94BzOa59hZTmuK9T9Ilx6nLCmA2x5fZQfv/Xq/XZiwzCmAFsAJYAWwGNpoBBTB/+KbJVwCznGuQCmfFGcM6jBXADNsagsJ41XKry0KgasU4qMy67sQ4YvJjv/JLuy8/+f5ZeF/6PN04507r2Zw7MVYA8+eeAphlrABm+aaHUwDzjFf2yGkwOp17CmA2z84iLN+aqxXAczgXb5/78n5pCN/tdgpgBbDyb6PyzyLdt0jXa68A5jOQJl8BzHJeuRTothDwDmAuy+aYY1tnnkuXOYwVwPM4/9FvfkgBDM1ZqRcKYDbL1mSWb86+COA7b33zuJ+bdt2lR1YA8zkee+QPf+Lz0zJcn6hLlsNZAczm2XOP5VsznwJ4Dufi7XNf3nVO5lkBrABWAEOLCYts3yJ7qNe+BPDR0dHurLcnnnji7t94zdBz6Lenn376vj9m/hxn/fnqfYfiQXycNPkRwH/9w28882uQ8eW/j8elwPf97HtPcZbxYRhnIZA7VH/t0e+RMXCujzl+5OduyRhinLvN6uzYf7ZWHKZWRAD/7DveefdH889knD6lU28Rzm/7mX8/nXMnxlkgnnXmJdfWi8PUC2vy5TleNL+UAN6vxfVrc3x5/iWAi+n+s4wvzzg9cuaQ1OTZPXK33iKc9zNcvzbLh8my597lOV507uX3snv7hXe8/cwsm2Oe/71eH3//+rwGCuCT1/JGgn18fLy7eev2yOVaXedry9foN/HJCy8LWVyFDJQAXlGQMkwd4pGBZMusM7D+6qM/snvunW85xJf7QB+jE+P60bmz/1Z4J8ZZCORHjfrjRpnzbVxuPf7x5x7oe/2y/3GnHGfpsuLRiXHE5P/z3/6/6efe17/4/O65v/lvuzw/yFvysP/fZ2m09d5i5Lz/53/h2Wfu/nvtD/ucf1d4fMvHqV//j9/7jZeu6337z+N/v/979euI1a0z9g5g5ryr1z3nnjWZZVwC2HOP41wCWMYc45U9cl7XTj1c5r0Vj06MPfe4WlH9RQRweuPZjy45Ls4+81neOuPxe8w7gBXAmx7ut/7N5J/PgkpmQAHM50sBPIdxCWDFGcO7Fi9Z6ufHQM98dBmkinGEgznmcuzShWFbvUpyHDGZv4yTevGFD7z7rgjOX4JK7ai35DxveX+9je8767red9ZzfYzPvON/fenj1fse9Dl/xuSkvqYtPhfn/Lv3WXAV5/zZ8/Xm17nefy7+9Vy/X7+u/yfvP+/tH2791Lm/d97/c9b7s2TeItv6M4VxshZhPfvR6dyzJrM1OQI4OV7x6JJjBTCb4dTklT1yvne6ZLk4Wy+4TIex5x7Ht3o4BTDPuFj73Jv1eF4ogBXAmx7uLVa9i1X3118BzOc/Tb53ALOcw1gBzDPOsj6iIYJg5qPb0iWL2kd+429mIm612HLpwteKEsAJ8f6dqfVrKuCd6kU4RwDPfnRirADm64U1mWWcWVcBzDJWALN8k+ESkyt65Jyxnc497wBm86wAZvnWflcBPIdz8fa5L+9xDlUAK4AVwMC/Y2eB7VtgD/naK4D5HCmA5zAuAaw4Y3jX4iUN3nhXX2TweHddFjP161zXW9531nW9r57H/67ed6jnDIKHrJ+H/ljFOF/vG973zNhL49edFlvKBqZG1PdDcjwKYDy8e5+gU5YVwHyWU4+9A5jjnHphTeb4Vl1Ojlc8utRjBTCf4eqRMyf874//0fQ4d8lycZ4OuJlk99zja4YCmGdcPYbPvVmP54UCWAG86YWrxap3ser++kcA/+GPfftYs6dddxqkvAOYrTM1rCrOOM7FeCwQdSdfPY+/d8jrTrUif+s+y61f+shf3L0L+LGPfmpXb/nLDcRbZPPrHv+Lu9I51+e95XOf93v1/n/1nv+66Z4vOXbpwtWJ9FRhrABmGY+cvQOYY50sK4A5vpVjazLLOJwVwCxjBTDLt2rF/fTI6ZnHXnn8dV3X8/jf1fVZv5ced79Prp64nqsPvtfzVeiTvQOYzbOzCMs39SJvCuA5nIu3z315j3s/BbACeNPLQAtV30Lla/8vOwUwn/80+QpglnMYZ1jNgiv/7mSG7xrkH3Qwv9fgvv/7N/79n+3Oest/d9b7z3ufC4GxdXz5dUcBHKmeLI9vET37b5/7ytdOvW//v7no1/n/8/b03/3D3ef6dT3nlajr+3k+OjradM/n0oWtxemrwlgBPI9zvr9nPzrVZAUwm2VrMsu3Zl0FMMu5BHD6pNmPTvW4BPBnPv2Zu73vvXrk8/rfvE7n/d74/rHvPa9PHv+b+7m+Cn2yApitF557LN869xTAczgXb5/78h77HgWwAnjTy0ALVd9C5WuvAJ6RgVqGr1i+dFsKFOP9wf5+BvIH/W+q0enGuL7umc/dGOcO4AjgmY9OjL3bjO376szLYnbFo1OWV4n2TowVwHy9sCazjDPrVH88uyZ3qRUKYD7D6S0iJvNPz+Sfopn96JLl4jybbz5fJ8aee3zNUADzjGfsUv0c238dx/NCAawAVgD7bwCbgY1mwDuA+QO1luErli+dBqm6A3hsQGZcd2M8g+n+5+jGeMVyqxNjly7suVdnngL4+nLuVC/Su335yffvH0v4rzsxtiaztUIBzPNVAPOMS0yu6JFT8DvVZO8AZvOcLHvusYxz7imAecbKWRknA+NDAawAVv5tVP5ZsC3YCmA+A7UMVwBzrGsp4J2TPOOxwZt13W3psmK51YmxSxeuTqSvrDNPAXx9OXeqFwpgPsfWZJZx6vKKGSQ9YpdaoQDmM1yz3ooeuVOWi/OsGW/8PF3qRRh77vE1QwHMM9YnyDgZGB8KYAWwAlgBbAY2mgEFMH9o1zJ8xfKl0yCVv62sAOby7EKAY1vDUzHOcuurd54ce2n8ulOtcOnCZrnOPAXw9eXcqV4ogPkcW5NZxgpgnq8CmGdcPfIXPvDu6T1ymvBO5553ALN5TpY991jGOfcUwDzj2mH43Jv1uKhSACuAlX8blX8W6t6FOq+/ApjPQC3D77z1zf67nlAtrKWAApjLczEeG7xZ192WLiuWW50Yu3Th6kT6ijrzFMDXl3OneqEA5nNsTWYZpy6v+EuonaSZApjPcM0h+ZH8s/+SZKcsF+dZM974eTr1Fp57fM1QAPOM9QkyTgbGhwJYAawAhqSHBdeCe9kMKID5DNUyXAHMsa5hdcWPBes0rPo3wrkMp5ZXjrPYmv1vTnbKsUsXPsfv+rf/vEXKeQAAIABJREFUbqcAvr6cO9ULBTCfY2syyzj9hQKYZawAZvmOPXL649k9cpbbnc495z02z5n3PPdYxqkZCmCecTj7JgMF8EkGbuQb4vj4eHfz1u2Ry7W6zteWr9Fv/pMXXhayuAoZUADzOR0F8AvPPjO19ncbVhXAXJ5LTk4N8P/8ZN1ynDqRLM98dGLs0oWrE+l76sxTAF9fzp3qhQKYz7E1mWWcuqwAZhlHAH/kbd+9+9xXvjazdbv7uTrV44jJFT1yQHfjPD3IzRh77rE1OeeeAphnfBX23f4Z+RyM54V3ACuAFcP+zRgzsNEMKID5A7GW4VkMKIAZ3iUn/bdTGb5pnIvx2ODNuu62dPn6F5+/++9Zz+Kbz/OwjPNnHd9+4R1v3/R5nxy7dOHqRNUK7wBmGa/m/LD1Yr+mHR0dbb5eKIDZLFuTWb61+FQAs5wzTyuAWcY1h6TnnP2XJB+mT86fsx5XrU/2DmA+y84iLOOcfQpgnnH1GD73Zl1nXZ4VwArgTQ/3Fqvexar7668A5vOfgTXLcAUwx7qWAvm3U2f/WLBOi3AXAlyGcxZVjtM814+Bzr9rvf+WRW7esgCr6zznvxuf96/rv63/rn59P8/j/5PPu/9nql9nobHlczWMXbrwOVYAs4yrXqzi3OncS32c3VfkDOjE2JrM14vkeMWjS44VwHyGxx45f6E6dTm9Z2a/6kHzfFZPW++v57P+m/333c9/e95/k/ef93YV+mTnPTbPziIs35pDFcBzOBdvn/vyHvtLBbACeNPLQAtV30Lla/8vOwUwn/80+VnS/uqjP3JX6owHJH3dZfFSS4EsA2YvarsxpjN71sfvzHi8a2C8m+AsTpd5XyfGygb23Kszzx8BfX05d6oXkQKz+4rU8k6Mrclsrci8mxyveHTJsQKYz3DNepXj/f6Y7JG71WQFMJvnZNlzj2Wcc08BzDN2ny7jZGB8KIAVwArgjf74Xwu2BVsBzGegluHv/4Wfn75E7LJ4qaXAin8XqhvjscGbdS1jnnQnxi5d2HOvzjwF8PXl3KleKID5HFuTWcaZ9xXALGMFMMs3Ga5Zj++Iz/4Mnc49BTCb52TZc49lnJoRAfyZT3/m7G9o8L1daoUugc/wVWE8fjspgBXACmAFsBnYaAYUwPzBXctwBTDHupYC+dvf+ZFbEcH7b/mRusTb//i93zj34+bPMH7OukP5rOcM21tu8orx2ODNuu4ySMmYqxH1vRXGLl1YzmG86kcTpyZ1qherOHdirADm64U1mWWc808BzDJWALN8k+GVPXK33kIBzObZWYTlWzOfAngO5+Ltc1/e405QAawA3vRS20LVt1D52vsjoGdkoJbh/9eHf//uv9k5HpD0daclbQ2rkcARrPl3Suut/m3gPJ/1lv/+rPffz/v+4dZPnfv/niV6z3vfrz36PZs+K1cuXjrmmK4N+x+/E2NlA9v31ZnnHcDXl3OneqEA5nNsTWYZZ9ZRALOMFcAs32R45RySnrnTuVcz9f6sQP+6E2PPPb5mKIB5xjN2qX6O7b+O49mgAFYAb3qpbUHZfkHxNeJeI+8A5thWbmsZ/ptP/dVdIbl/V+i97hDN758nDc96//jff/a/vPeB/t+zPl4k6B/8+Fs2XcdXLgU6DasuBNh6YY5ZvqnJYezSheVcZ54C+Ppy7nTuRZylD5r96MTYmszWipx9CmCWsQKY5Vv926o5JPW/U01exbkTY889vmYogHnGte/0uTfrcUZSACuANy0OLFa9i1X3118BzOd/fxl+0V2lZwnY8X2j3B3ff971wwjgUUjX9X/8yR/adB1XnM3JsQsBlrM5ZvnmvA9jly4s5/0zbxwKZ1x3WiD6I6D5LN9565sVwOA/Y2NNZjNcc64CmOWsAGb5Vv+2ag5RAM/o3npJdmcRvmYogHnG1WP43Jv1eEIogBXAmxYHFqvexar7668A5vO/chneaRG+aikg47HlY65lzHAdP2onxi5d2HNv5ZmXTHfKsgKYz7ICmGdsTWYZZ9ZVALOMFcAs32Q4vcWqWa9bb7GKc6f+zXOPrxkKYJ5x9126X/+LGRt3SgpgBbACGPyb0xYdD7bLZEABzOdn5TK80yDlsMpmeeXixRyPbTVz3YmxSxe+VqwSk92WtKs4d6oXCmC+XliTWcaZExXALGMFMMs3GV45h3TrLZyp2Twny7/z9u9iBrp7fNQu/VtqhgKYzfFldtD+v9frtRnLjgJYAawAVgCbgY1mQAHMH74K4DmMHVZZzisXL12GVRmzGa4ForKB5bzyzOu2pFUA81lWAPOMrcks45x9CmCWsQKY5Vv926pZr1tvsYpzp3lPAczXDAUwz1iRK+NkYHwogBXAyr+Nyj8LtgVbAcxnYOUyvNMg5bDKZlk5yfJdvdzqVCuUDWyWV5553Za0CmA+ywpgnrE1mWWc/kIBzDJWALN8V/fI3XoLZ2o2z+mTFcAs49QMBTDPOJx9k4EC+CQDN/INcXx8vLt56/bI5Vpd52vL1+g3/8kLLwtZXIUMKID5nK5chneSOg6rbJYVwCzfnBcynsNY2cByXnnmdVvSKoD5LCuAecbWZJZx+gsFMMtYAczyXd0jd+stnKnZPKdPVgCzjFMzFMA843D2TQaj3PQOYAWwRcHCaAY2mgEFMH9gr1yGK4DHdoS5ljHDdfyoMh5pMNedGCsb2HNv5ZmX745OWVYA81lWAPOMrcks4yxnFcAsYwUwyzcZTm+xSkx26y1Wce7UvymA+ZqhAOYZK39lnAyMDwWwAlj5t1H5Z8G2YCuA+QysXIZ3GqQcVtksr1y8mOOxrWauOzFWNvC1YpWYzHdHpyyv4tyJ8Ufe9t2753/5B5nCe8FH7cTYmszW5Mz7CmCWsQKY5ZsMr5xDuvUWztRsnpNlBTDLODVDAcwz1ifIOBkYHwpgBbACWAFsBjaaAQUwf2grgOcwdlhlOa9cvHRahJtjPsfKBp7xKjHZbUm7inOnmqwA5uuFNZllnOWcAphlrABm+SbDK+eQbr2FswibZwUwy7ekpAJ4Dufi7XNf3grgk9fefwN4o+LLAnUSUln0ZaEA5l97BfAcxg6rLOeVi5dOssEc8zlWNvCMV4nJbkvaVZw71WQFMF8vrMks48z5CmCWsQKY5ZsMr5xDuvUWziJsnhXALN/abSuA53Au3j735a0APnntFcAKYO9+NQObzYAC+KRYU02LAngOY4dVlvPKxUsn2WCO+RwrG3jGq8RktyXtKs6darICmK8X1mSWceYbBTDLWAHM8k2GV84h3XoLZxE2zwpglm/t9BTAczgXb5/78lYAn7z2CmDl32bln0X65Bu1KwsFMJ8BBfAcxg6rLOeVi5dOssEc8zlWNvCMV4nJbkvaVZw71WQFMF8vrMks48y4CmCWsQKY5ZsMr5xDuvUWziJsnhXALN/a6yqA53Au3j735a0APnntFcAKYAWwGdhsBhTAJ8WaaloUwHMYO6yynFcuXjrJBnPM51jZwDNeJSa7LWlXce5UkxXAfL2wJrOMM98ogFnGCmCWbzK8cg7p1ls4i7B5VgCzfGunpwCew7l4+9yXtwL45LVXACv/Niv/LNIn36hdWSiA+QwogOcwdlhlOa9cvHSSDeaYz7GygWe8Skx2W9Ku4typJiuA+XphTWYZZ8ZVALOMFcAs32R45RzSrbdwFmHzrABm+dZeVwE8h3Px9rkvbwXwyWuvAFYAK4DNwGYzoAA+KdZU06IAnsPYYZXlvHLx0kk2mGM+x8oGnvEqMdltSbuKc6ea/KuP/sjuuXe+ZdxtTLnuxNiazNbkzDcKYJaxApjlmwyvnEO69RbOImyeFcAs39rpKYDncC7ePvflPQ5Gv/7rv75Z9zEjowpg5V/rb4AZ32R+joc/bBTAD8/ufnOnAJ7D2GGV5bxy8dJpEW6O+RwrG3jGq8RktyXtKs6darICmK8X1mSWceYVBTDLWAHM8k2GV84h3XoLZxE2zwpglm/t6BTAczgXb5/78lYAn7z2CmAFsALYDGw2Awrgk2JNNS0K4DmMHVZZzisXL51kgznmc6xs4BmvEpPdlrSrOHeqyQpgvl5Yk1nGmW8UwCxjBTDLNxleOYd06y2cRdg8K4BZvrXTUwDP4Vy8fe7LWwF88torgJV/m5V/FumTb9SuLBTAfAYUwHMYO6yynFcuXjrJBnPM51jZwDNeJSa7LWlXce5UkxXAfL2wJrOMM+NGAH/uK18bd3RTrrvUCgUwn+GVc0i33sJZhM2zApjlW3vd9BYvPPvMlLNu/CRdzr3i7POcPG+Z85h/fwT0v/zL7vj4eHfz1u2Ry7W6zteWr3HLofTPZmEyA6czoAA+zeTQOVEAz2HssMpyXrl46TJIyZjNcGp7GCsbWM4rz7wMV53qhQKYz3IE8Iq7Jzvl2JrM5jhnXzL89S8+P33/1CXHJYD//LP/LGPo5o+VPXK33sKZmq3JyfLvvP27pteKTjnOuacAZnN86J2pH+/qvl5jMVMAK4AVw1AjbJG8ukVyK6+dApjP0MpleJfFy8qlgIzHlo+5ljHDdfyonRgrG9hzr868xz/+3BixadedsqwAnpNlBTDHOfXCmszxrXkzPwpTAcxxVgBzbCvDK2e9NDCdegsFMJvnZFkBzDJO3VAA84yrPvvcm/U45CuAFcAKYAWwGdhoBhTA/GFdy/APf+Lz49k45dphlccsYxkfauhZudzqlGNlA3vu1ZmnAJ7D2d6C41xZVgCzjK3JHN/qTxTALGMFMMs3OV7ZI2fS6dQnK4DZPCfLCmCWcWqGAphnXD2Gz71Zj9tABbACWPm3Uflnoe5dqPP6K4D5DNQC0SUtx3rlUsCFwNjyMdcyZriOH7UTY2UDV4vTV9SZpwCew9neguNcWb7z1jdPv3vSmjyeUMx1F8apywpgrk7UPP2Rt333zh8BzXFeOeulAnWpFys5d2KsAOZqRWpy3hTAPONi7XNv1mOXrgBWACuAFcBmYKMZUADzh3UtEF3ScqwdVjm21dDLWMZjc3/e9dHR0abP++RYAcxmuc48BfAczvYWHOfKsgKYZWxN5vhWD6cAZhlnnk6dUABznFfOIQrg87r+w75fAXxYnmd9tC6Mc/YpgLl6XL2FzzJOBsaHAlgBvOlloEXLotU5AwpgPv+1QFyxDO/S5K9cCsh4bPmYaxkzXMeP2omxsoE991aeecl0pyzn3wC2t+DyXFnOnX0vPPvMWDLx6045tiZzGa4ZVwHMMlYAs3yT45WzXrfewh8BzeY5WfYOYJZxaoYCmGdcPYbPvVmPQ5ECWAGsAN7o3Z8W6t6FOq+/ApjPQC0QXdJyrFcuBTotaV0IcBlOPTbHLN9irGxgOa8887otaRXAc7KsAOY4p15Ykzm+NesrgFnGCmCWb/Vvq+aQbr3FKs6dZmoFMF8zFMA84+oxfO7NWgF88vrfyDfD8fHx7uat2yOXa3Wdry1fo9/4Jy+8LGRxFTKgAOZzunIZ3mmQclhls6ycZPnmvJDxHMbKBpbzyjOv25JWATwnyx99z6O7r955curs3ql/syazOU5/oQBmGSuAWb6re+RuvYUzNZvn9MkKYJZxaoYCmGcczr7JYByQvANYAWxRsDCagY1mQAHMH9grl+GdFogOq2yWlZMs39XLrU61QtnAZnnlmddtSasAnpPlP/rND+2+/OT7x/0Gfm1NxhG3+XHx6S8UwGyt+MpnP+m/AQzvOlbOId16C2dqtl4kywpglnHOPQUwz1j5K+NkYHwogBXAyj+4IbbwWngfNgMKYD47K5fhnRaIDqtsllcuXszx2FYz150YK4D5WrFKTOa7o1OWV3HuxvhP/uip3fO//INM8T3no3ZibE1ma3JmRAUwy1gBzPJNhlfOId16C2dqNs8KYJZv7UUVwHM4F2+f+/IeRxkFsAJYAawANgMbzYACmD+oFcBzGDusspxXLl46LcLNMZ9jZQPPeJWY7LakXcW5U00O4z//7D/vvvCBd999e+6db9md9xZJXL/39z/0LXev8zy+5ffP+73xvzvUdcTflpdy6S2syWxNzuuvAGYZK4BZvsnwyjmkW2/hLMLmOVn2DmCWcWqGAphnvOX+0j/bvNdfAXzC2n8DeKPiy4JwElJZ9GWhAOZf+zT5LmlZziuXAp0W4S4EzPHY4J91fXR0pGw4C4x3pp5D5fDv7lST7S34mlwCOEn9+hefv6+3Q6S6U44VwGyOM+crgFnGCmCWbzK8ctZLTe9Uk5332DwrgFm+tdtOb/Gpv/yzQ7RkD/QxutSK4uzznDxvmfP4DeIdwN4BvOll4Ja/kfyzWUzpDCiA+YwpgOcwdlhlOa9cvHQZpGTMZjjnaRgrG1jOK8+8bktaBfCcLOcO4NmPTueeNZnNcc4+BTDLWAHM8q3+bdWs1623WMW507nnHcB8zVAA84zpXbUf/2q8huOMpABWACuAvQvaDGw0Awpg/lBduQzvNEg5rLJZVk6yfFcvtzrVCmUDm+WVZ163Ja0CeE6WFcAc59QLazLHt5anCmCWsQKY5bu6R+7WWzhTs3nOuacAZhmnZiiAecbVY/jcm7UC+OT190dAb1R8WaROQiqLviwUwPxrv3IZ3knqOKyyWU6OZSzjscE/69ofAX0WlRff16kerxKTIS3n8zN4qN/pxvjDn/j8odDd98fpxFgBzPYWmfMVwCxjBTDLNxleOYekcHeqyc57bJ4VwCzf2m0rgOdwLt4+9+U9DjfeAewdwN79qQQ3AxvNgAKYP6gVwHMYO6yynFcuXly6jG01c92JsbKBrxUKYJZxLcNXce5UL8JYAczlOb2FNZnjWwtZBTDLWAHM8q0zb9WspwBmZo/9j9qpt/AOYL5mKIB5xtVj+Nyb9VjLFcAKYOXfRuWfhbp3oc7rrwDmM6AAnsN41VKg07AqYzbLSnaWb848ZcMcxqvEZLcl7SrOnc49BTBbM6zJLN+a9RXALGcFMMu3+rdVc0i33mIV5069hQKYrxkKYJ5x9Rg+92atAD55/f0R0MpPBbgZ2GwGFMAnxZpqXBTAcxg7rLKclZMs39XLrU5LF+82Y7O88szrtqRVAM/JsncAc5wVwBzbca5RALOcFcAs39U9crfewpmazXPOPQUwyzg1QwHMMx77DK/78lYAn7z2CmDl32bln0X65Bu1KwsFMJ+BlcvwTlLHYZXNcnIsYxmPDf5Z1/4bwGdRefF9nerxKjEZ0nI+P4OH+p1ujBXA3NmnAObYjrOtApjlrABm+SbLK+eQbr2F8x6b52RZAcwyTs1QAPOMxz7D6768x/nSHwHtj4BWgCrBzcBGM6AA5g/qNPmrluGdlrQOq2yWVy5ezPHYVjPXnRh7BzBfK1aded2WtKs4d6oXYawA5mpGegtrMse3FrIKYJaxApjlmxyvnEO69RbO1Gyek2UFMMs4NUMBzDOuHsPn3qzH7ZQCWAGs/Nuo/LNQ9y7Uef0VwHwG0uS7pGU5r1wKdFqEuxAwx2ODf9a1dwCfReXF93WqFavOvJCW8/kZPNTvdGOsAObOvvRvCmCOb836CmCWsQKY5Zscr5z1uvUWzntsnpNlBTDLODVDAcwzrh7D596sx/lSAawAVgArgM3ARjOgAOYP6zT5q5bhnZa0DqtsllcuXszx2FYz150YKxv4WrHqzOu2pF3FuVO9CGMFMFcz0ltYkzm+tZRVALOMFcAs3+R45RzSrbdwpmbznCwrgFnGqRkKYJ5x9Rg+92Y9bqcUwApg5d9G5Z+FunehzuuvAOYzkCbfJS3LeeVSoNMi3IWAOR4b/LOuvQP4LCovvq9TrVh15oW0nM/P4KF+pxtjBTB39qV/UwBzfGvWVwCzjBXALN/keOWs1623cN5j85wsK4BZxqkZCmCecfUYPvdmPc6XCmAFsAJYAWwGNpoBBTB/WKfJX7UM77SkdVhls7xy8WKOx7aaue7EWNnA14pVZ163Je0qzp3qRRgrgLmakd7CmszxraWsAphlrABm+SbHK+eQbr2FMzWb52RZAcwyTs1QAPOMq8fwuTfrcTulAFYAK/82Kv8s1L0LdV5/BTCfgTT5LmlZziuXAp0W4S4EzPHY4J917R3AZ1F58X2dasWqMy+k5Xx+Bg/1O90YK4C5sy/9mwKY41uzfgTwZz79mUOVgPv+OF1qhQKYz/DKWS+B75LllZw7MVYA8zVDAcwzrh7D596sx6ZQAawAVgArgM3ARjNQAjhL+7PennjiibsDTxryQ789/fTT9/0x8+c4689X79ty05FBKsvw/+1dv3bm1yDjyzdMNaxWHvafZSzjysTWa0Uke/1Z95/N8WFynIXAPtv6tYwPw/gXf/Kx3f/yf/7WmZxJxulT7C1e7OdIzt0YP/Jzt6ZnuRNja/Ll6+69epsI4Hf+9M+YY2geLwH8fT/7XhlDjFfOet16C2cRtiYnyxHANXvsP9u/HYZ/eov/8FM/cSZnGR+G8b16D3+/B2cF8MnrfCOhPz4+3t28dXvkcq2u87Xla/Qb/OSFl4UsrkIGSgCvKEgZpg7xSNO8ZdYlgB//+HOH+HIf6GN0YuzdqWzNrcXLAwXwQP+xOT4QyAs+TCfGWQiseHRiHAH82Ec/tQJzq7t0Vt1p3SnLYewdwFx/kd7CmszxrfkojF949pnpNblLrSgBbK3gsrxyDsk3Tpcsr+TcibF3AHO1os69P/jxt+y+eudJzz3oL+UUZ5/5LG+d8fhN5h3ACuBNy5mtfzP557OgkhlQAPP5yiDlkpbl7LDK8k0NkrGMx+b+vOur8BdylA1sllMrFMAs46rJ9hYs5+rflDoc5zC2JnN8a4ZUALOMFcAs3zrzVv1l3/S8neTkKs6dGCuA+ZqhAOYZV4/hc2/W415IAawAVgD7t27MwEYzoADmD+taIHoHMMc6jB1WOb6rFy+dFgLmmM+xsoFnrABmGVdNVgCznKt/UwBznBXAHNtxIasAZjkrgFm+deat6pEVwON6n7vuNO8pgPmaoQDmGY99htd9eY+nggJYAaz826j8s0j3LdL12iuA+QxkubVqGd5pkFq1FJDx2PIx1zJmuI4ftRNjBTB77q0885LpTlm2t+Cz7I+A5hlbk1nGmfkUwCxjBTDLNxlOb7Fq1uvWW6zi3Kl/UwDzNUMBzDOunbLPvVmPOyUFsAJYAawANgMbzYACmD+sVy7DOw1SDqtsllcuXszx2FYz150YKxv4WrFKTHZb0q7i3KleKID5emFNZhkrgHm+CmCe8co5pFtv4UzN5jlZVgCzjHPuKYB5xopfGScD40MBrABW/m1U/lmwLdgKYD4DCuA5jB1WWc4rFy+dZIM55nOsbOAZrxKT3Za0qzh3qskKYL5eWJNZxpn3w/iFZ58Zd3RTrrvUCgUwn+GVc0i33sJZhM2zApjlWztuBfAczsXb5768x4ZSAawAVgArgM3ARjOgAOYPagXwHMYOqyznlYuXLgtEGbMZzmAaxsoGlvPKM6/bklYBzGdZAcwztiazjHP2KYBZxgpglm/1b6tmvW69xSrOneY97wDma4YCmGes9JVxMjA+FMAKYOXfRuWfBduCrQDmM7ByGd5pkHJYZbOsnGT5rl5udaoVygY2yyvPvG5LWgUwn2UFMM/YmswyTn+hAGYZK4BZvqt75G69hTM1m+f0yQpglnFqhgKYZxzOvslAAXySgRv5hjg+Pt7dvHV75HKtrvO15Wv0m//khZeFLK5CBhTAfE5XLsM7SR2HVTbLCmCWb84LGc9hrGxgOa8887otaRXAfJYVwDxjazLLOP2FAphn/Pc/9C27D3/i89N3fM56c5DLmefcibECmK/JEcB/9/u/zQd37zN0yfFV2HX7Z+S/z8J4fHgHsAJYMezfjDEDG81A/sbyX//wG8eaPe26S3O0chneibECmG3wlJMs3zTPMp7DWNnAcl555qWB6XTuKYD5LCuAecbWZJZx+gsFMM9YAcwyXtkjd+stnKn5LCuAWcY59xTAPONw9k0Go0BQACuALQoWRjOw0QwogPkDe+UyvNMi3GGVzfLKxYs5Httq5roTY2UDXytWicluS9pVnDvViwjgxz/+HFN4L/ionRhbk9marADm+YaxApjlvHIO6dZbOFPzWVYAs4xTkxXAPGPlr4yTgfGhAFYAK/82Kv8s2BZsBTCfAQXwHMYOqyznlYuXTotwc8znWNnAM14lJrstaVdx7lSTFcB8vbAms4wz74fxC88+M+7oplx3qRVhrABmc7xyDunWWziL8FlWALOMU5MVwDxjfYKMk4HxoQBWACuAFcBmYKMZUADzh7YCeA5jh1WW88rFS5cFoozZDGdACWNlA8t55ZnXbUmrAOazrADmGVuTWcY5+xTAPGMFMMt4ZY/crbdwpuazrABmGefcUwDzjMPZNxkogE8ycCPfEMfHx7ubt26PXK7Vdb62fI1+85+88LKQxVXIgAKYz+nKZbjijD9qZSzjQ9X6lcutTjlWNrDn3sozL9WoU5YVwHyWFcA8Y2syyzg9igKYZ6wAZhmv7JG79RYKYD7LCmCWcc49BTDP+FA7ED/O1X6txm2gdwArgBXD/s0YM7DRDCiA+cN25TK80yLcYZXN8srFizke22rmuhNjZQNfK1aJyW5L2lWcO9ULBTBfL6zJLGMFMM83jBXALOeVc0i33sKZms+yAphlnJqsAOYZK25lnAyMDwWwAlj5t1H5Z8G2YCuA+QwogOcwdlhlOa9cvHSSDeaYz7GygWe8Skx2W9Ku4typJiuA+XphTWYZZ94PY/8NYJazApjlu3IO6dZbOIvwWVYAs4xz7imAecb6BBknA+NDAawAVgArgM3ARjOgAOYPbQXwHMYOqyznlYuXTrLBHPM5VjbwjFeJyW5L2lWcO9VkBTBfL6zJLGMFMM83jBXALOeVc0i33sJZhM+yAphlnJqcHP/d7//26KamXHcysFAjAAAgAElEQVTpkcPYNxkkA+NDAawAtjBYHM3ARjOgAOYPbQXwHMYOqyznlYuXLoOUjNkMZ0AJY2UDyzmMf+XRH9498ht/M86D06471QsFMJ9lBTDP2JrMMs7ZF8af+ss/m1aH6xN1qcdhrABmc7yyR06eu2R5JedOjBXAbL1ITVYA84zD2TcZVM+XZwWwAtiiYGE0AxvNgAKYP7AzSLmkZTk7rLJ809jLWMZjc3/e9dHR0abP++TYpQub5TBWALOMqybbW7Cck2UFMM/YmswyTr2IAP7qnSfPO7qx93cROmEcAfz4x5/DWJ73gbswXjmHhL2cz0vg4d7fibHnHn/uKYB5xjn7fJPBeAoogBXAFgULoxnYaAYUwPyBnYHVJS3LeeVSoNOw6l3W5nhs8M+6VgCfReXF93WqFQpgtlZk2VK9xYo7rTtlWQHMZjk5dhHOMk69yL+FqABmOSuAWb4rZ710cZ3OPec9PsueeyzjnHvJ8ZeffP/5gxn0O11qheKXz/BVYTx+KymAFcDKv43Kv6tSUPxzcoeLAphjW7nNwLpqGd6lAV25FJDx2PIx1zJmuI4ftQvjLzz1YWUD3JOuPPOS6S5ZXsm5E2MFMNsnW5NZvjWLKIB5zgpglvHKWa9bb6EA5rOsAGYZ5+xTAPOMq8fwuTfrcaekAFYAK4DhZZsFt3fBvczrrwDms+OSdg5jh1WW88rFSyfZYI7ZHCsbWL7pR1aeed2WtP7lMjbPybICmGVsTWb51oyoAOY5K4BZxivnkG69hbMIn2UFMMs4Z58CmGdcPYbPvVkrgE9e/xv5Zjg+Pt7dvHV75HKtrvO15Wv0G//khZeFLK5CBhTAfE5XLsMVZ/xRK2MZH6rWr1xudcmxsuF6n3mpRl2ybG8xJ8sKYJazNZnlW/2JApjnrABmGa/skbv1FgpgPssKYJZxzj4FMM+4egyfe7Met4HeAawAVgx7B7AZ2GgGFMD8Ye2Sdg5jh1WW88rFSyehY47ZHCsbWL5ZAKw887otab0DmM1zsqwAZhlbk1m+tZRVAPOcFcAs45VzSLfewlmEz7ICmGWcs08BzDOuHsPn3qwVwCevv3cAb1R8WaROQiqLviwUwPxrv3IZrjgb2xHmWsYM1/GjynikwVx3YaxsuN5nXr47umTZ3mJOlhXALGdrMsu3ZnwFMM/5r3/4jbvffOqvmCbtgo/a6cxbJSa79RarOHfKsgKYr8nJ8fEH33dB9WR+q0uOq7/wmc/y1hmP30neAewdwN79qQQ3AxvNgAKYP7Bd0s5h7LDKcl75N++7DFIyZjOc4UnZwDNeeeZ1W9J6BzCb52Q5Avixj35q3G1Mue5y7lmT2QzX0lABzHNWALOMV/bI3XoLZ2o+ywpglnHOPgUwz7h6DJ97sx4HIwWwAlj5t1H5Z6HuXajz+iuA+QysXIZ3WSCuXArIeGz5mGsZM1zHj9qFsbLhep95yXSXLNtbzMnyL/7kYwpgcI61JvM5zrynAOY5K4BZxitnvW69hQKYz7ICmGWcc08BzDPWJ8g4GRgfCmAFsAIYHJwtuhbdy2QgAvjOW9881uxp1y5pedSdGDussrVw5eLFHFsrLnPOjf+vsoGtE2G9UkzmO6VTvfAOYDbPybICmGVsTWb51vmnAOY5K4BZxivnkG69hTM1n2UFMMs4Z58CmGdcPYbPvVmPmyoFsAJYAawANgMbzYACmD+sVy7DOy3CHVbZLK9cvJjjsa1mrrswVjawdSILgJVnXrclrQKYzXOyrABmGVuTWb61lFUA85wVwCzjlXNIt97CmZrPsgKYZZyzTwHMM64ew+ferMftlAJYAaz826j8s1D3LtR5/RXAfAZWLsO7SJ2VSwEZjy0fcy1jhuv4UbswVjZc7zMvme6SZXuLOVlWALOcrcks35r1FcA8ZwUwy3jlrNett1AA81lWALOMc/YpgHnG1WP43Jv1uFNSACuAFcAKYDOw0QwogPnD2iXtHMYOqyznlYuXTkLHHLM5VjawfLMAWHnmdVvSegcwm+dkWQHMMrYms3xrKasA5jkrgFnGK+eQbr2FswifZQUwyzhnnwKYZ1w9hs+9WSuAT17/G/lmOD4+3t28dXvkcq2u87Xla/Qb/+SFl4UsrkIGFMB8TlcuwxVn/FErYxkfqtavXG51ybGyYc6Z94Gf+N7dG973DF8czvgMXbJsbzEnywpglrM1meVb/UkW4V9+8v1nVEz2XV3qcThHAP/SR/6CBXrGR+/CeGWPHOxyPiN8B35XJ8YKYP7s+7VHv2d3/MH3HTil9/5wXXJc/YXPfJa3znj8rvAOYAWwYnijd39uvZD45+MPEwUwz9gl7RzG/m1llvPKxUuXQUrGbIbTUygbeMbJsQJ4DmfvAGY5J8sKYJaxNZnlW7O0ApjnrABmGa/skbPcdhYZV/zMdSfGCmC2XuTsiwD+wgfezYT1go/aJcfVX/jMZ3nrjMdvBwWwAlgBrAA2AxvOwN//0LeMNXvadZfmaOUyvBNjBTDbfK5cvJhjvix3YaxsYOtEBtSVZ16+U7pkeSXnTowVwGzNsCazfGtpqADmOSuAWcYr55BuvYUzNZ9lBTDLOGefAphnXD2Gz71Zj5sqBbACWPm3Yflnse5drPP6K4DZDLikZfkmwyuXAp0W4S4E2CybY5ZvasX/3979x8x213UCb2KMxhhjQgxKiGlCWAxBQtKIiSHarCGyDX+4dlm7LEFcFmihLUj5lYLuWjBlK7rXFOhVwHaBbimJBMJSidKKdJvW6wV1tfQH3TYpulVSav3DkPjP2Xxn8r3n+8xz5szz3Pl+zpx5vq+bPJkfZ+bMzHte8z0/3mfmKhviM97lMq+1nbS7+qZ1S8s9BXDsmGFMjs03b+crgONzTgXwh2/+g3I/6CTnWxqPd7Ud0tq6xa5ybsmyAjh+TE4F8L3XvWGScbh8kFYc5/ULp/GW555x6V8BrABWACuAGZixAQVw7EJ7lzvDW1kBVZzFGk4rnTKWcblyv+7861//+lkv75UN0zjeVTGZXLa03NtVzi1lrACOHTOMybH55p2GCuD4nL902QsUwIH7O3a5HdLauoUCOHa8SJYVwLEZp2WfAjg+47yO4bTtrMv9QgpgBfCsdwYarNoerLz/vgEcbSCt5NtJGzvO7HKnQEs7wu0Q4LhcwR86rwAeSmV5XUtjxa6WeSlpOa83WGtKSxn7f5Zjl3sK4Nh88zaOAjg+ZwVwbMa73NZrbd3C9l68ZQVwbMZp2acAjs84r2M4bTvrcvtSAawAVgAHHg1psG17sK3x/vsGcKwhBXBsvukzsMudAi3tCLdDINYyx7H5prFC2RCf8S6Xea3tpN1V0d7Sck8BHDtmGJNj883biQrg+JwVwLEZ73IdubV1C9t78ZYVwLEZp2WfAjg+47yO4bTtrBXA/ft/QfownD17trvu+lNlLifqfHpt6TX64PdvvCxksS8GFMCxVne5M7ylnbQ2VuMdy1jGm1ZefQN4fUItjce7KiZT+nJeb7DWlJYyVgDHLvcUwLH55m1RBXB8zgrg2IwVwLH55rFilzm3tG7xmVe+uNYq2bHm00rGybMCeJoxI48dTtvNuxyEfANYAawY9g1gBmZsQAEcu7BWAMfmm1Y2bazKuFzxXHd+7uUkx/GOlQ3xGe9ymZc++63s3Nplzi1lrACOHTOMybH55h2yCuD4nBXAsRnvch25tXULB/zGW1YAx2acln0K4PiM8zqG07azLve9KYAVwMq/GZd/Buu2B+v0/iuAYw3YSRubbzK8y50CLe0It0Mg1jLHsfmmsULZEJ9xdnzBW+8stwcnO9/SmLyrb1q3lLECOHbMMCbH5pu389P629mb3jfZOJwfqJWxIuWcCuB3/NYn80uf7LSVjPO6xWTBrjyQnFcCCbjYUsYK4Phl33t/+dLu8V/7hQCp47NsxXFev3Aab3nuGZefCAWwAlgBrABmYMYGFMCxC+20wWonbXzGykkZlyufQ+d9A3goleV1rWysKhtix4m0gZp30iqAY7O2bhGbb7asAI7N2Zgcm2/eaZi+CfXEjW9evxIQNKWVdYuUswI41nJetwiiunG2rVjeZc6tZPxnt/5upwCOHS/SmKwAjs84r2M4bTvrcgGqAFYAK/9mXP4ZrNserNP7nwrgx779nXLcnuR8Kyv5eUNqFzvDW8t4ErgrDyLjlUACLso4INSVWbaSsbIhfp1nl8u8xLoVy7vMuaWMFcCxY4YxOTbfvJ2vAI7PWQEcm3Fe5q2svk52saXlnoOqYy0rgGPzzcs9BfA0Oee8nbabd7kgVgArgBXACmAGZmxAARy7sM4brArguJxzxuXKx1Tn7RCIT1rGMq61UalsiBuH83uUx+NdLPPSJ6W18WIXObeUsQI4dswwJsfmm8dlBXB8zukbfb9zw6n4FbaVR2hpPN5VMdniusUKs0kutmJZARw/HqdlXyqA777ykknslg/SiuO8fuF0Gs9zzrn0rwBWACv/Zlz+zXkg8dymWZj8+Sue0/3LPzxejtuTnG9l5WiXO8Nby3gSuCsPIuOVQAIuyjgg1JVZtpKxsiF+vWKXy7zEuhXLu8y5pYz9Fx6xY4YxOTbfvC2tAI7PWQEcm3Fe5q2svk52saXl3q6K9lYyVgDHjhV5uacAnibnnLfTdvMuF8QKYAWwAlgBzMCMDSiAYxfWeYPVt3Tics4ZlysfU51vZWNVxnF+8waTjOMzVjbEZ5wd72KZl8b91sbkXeTcUsYK4Ngxw5gcm29ev1AAx+esAI7NOK9bTLV9t/o4LS33FMCxlhXAsfnm5Z4CeJqcc95O2827XF4qgBXAyr8Zl38G6nYH6vzeK4BjDeQNVjtp43LOGZcrH1Odt0MgPmkZyzgvr7Y9VTbEjcP5vcnjcVrmPfbt78TjXXmE1sYL6xZxppNlBXBcvmnMMCbH5pvH5VQA33vdG1ZGy/iLrYzHKWcFcKzlvG4Rr3b4EVqxvMucW8lYARw7VuTlngJ4mpxz3k7bzbtcaiqAFcAKYAUwAzM2oACOXVjnDSk7aeNyzhmXKx9TnW9lY1XGcX7zBpOM4zNWNsRnnB1f+L57FMCB6345Z+sWcaZTxgrguHzTss+YHJtvXr9IO8If/7VfmGrV+NzjtLKOnHJOBfCvvOv95177VGdayTgv86bKdfVx5LyaSP3LrWSsAJ5mufe2//yq7tHLX1wf6oY5tuI4r184ncbznHMuPxIKYAWw8i9wB9CcBwLPbT8WBqkAfvjBh8txe5Lzrawc5Q3WXewMby3jSeCuPIiMVwIJuCjjgFBXZtlKxsqG+PWSXS7zEutWLO8y55YyVgDHjhnG5Nh887a4Ajg+ZwVwbMZ5mbey+jrZxZaWe34COtayAjg237zcUwBPk3PO22m7eZcLYgWwAlgBrABmYMYGFMCxC+u8waoAjss5Z1yufEx13g6B+KRlLONaG5XKhrhxOL9HeTzexTIvfVJaGy92kXNLGSuAY8cMY3JsvnlcVgDH55xKsw+87Zr4FbaVR2hpPN5VMdniusUKs0kutmJZARw/HqdlXyqA7/rFH5/EbvkgrTjO6xdOp/E855xL/wpgBbDyb8bl35wHEs9tmoXJly57QffPf3NPOW5Pcr6VlaNd7gxvLeNJ4K48iIxXAgm4KOOAUFdm2UrGyob49YpdLvMS61Ys7zLn1jL2M9tx44YxOS7bcjtaARyfswI4NuO8zFtZfZ3sYmvLvcmCLR6olYwVwLFjRV72KYCnyTnn7bTdvIthvFMAK4AVwApgBmZsQAEcu7DOG6y+pROXc864XPmY6nwrG6syjvObN5hkHJ+xsiE+4+z44g99tfuTR56aaig+9zitjcnWLeJMZ8sK4LiMjclx2eZ1i3SaCuC7r7zk3Dg51ZlWxuOUsQI41nIej6eyu/o4rVjeZc6tZKwAjh0r8rJPATxNzjlvp+3mXS4vFcAKYOXfjMs/A3W7A3V+7xXAsQbyhtQudoa3siGVMy5XPqY6L+P4pGUs47y82vZU2RC7vEvvTx6Pd7HMS5+U1saLXeTcWsYK4Lhxw5gcl225vPR/IcbnnArgK//Tm+JX2FYeobXxeOXlT3ZRzvFRt5KxAjh+PE7Lv9e//vXdQ5f+SDzclUdoxXG5juH8NKbnmnP5EVAAK4AVwApgBmZsIBXAX//KneW4Pcn5VlaOdrkzvLWMJ4G78iAyXgkk4KKMA0JdmWUrGSsb4jdQd7nMS6xbsbzLnFvLOBXAj337OyujZuzFVjI2JsePyWmHoQI4Puff+aV/073/l/597MAwMPdWxoq8zBuIYJKr5BwfcysZK4Djx+O03MsFsPW3afKeaznpecW//+XSQQGsAFb+zbj8MyDGD4hzzzgVwP901+3luD3J+VZW8vMGq2/pxH3WcsaTwF15kNYcr7z8SS7KOD7mVjJWNsSNw3ldJ4/Hu1jmpU9KK5Z3mXNrGfuZ7bhxw5gcl20ek9OpAjg+ZwVwbMZ5mRe/Rjz8CK0t94ZTiL22lYwVwLFjRV72KYCnyTnn7bTdvMslgwJYAawAVgAzMGMDn3nlixXAge9P3mDdxc7wVjakcsblysdU52Ucn7SMZVxro1LZEL9xmsfj19z29e7mM/8vHu/KI7Q2Xli3iDOdLSuA4zI2JsdlWy43UwHspzBjs04F8Cf+47/2awFB29R5PF5Z5E92sbV1i8mCLR6olYwVwLFjcV72pQL40ctf3P3LPzxeKIs/24rjnLPTaTzPOefyU6UAVgAr/4JWhOc8CHhu+7MgSAXwX/3BLeW4Pcn5VlaO8gbrLnaGt5bxJHBXHkTGK4EEXJRxQKgrs2wlY2VD/LrJLpd5iXUrlneZc2sZK9njxg1jcly25bZ4/ibUyqI//GIrY0XK+r2/fKkCOHCfV17mhaNd8wCtWN5lzq1krACebrmXCuCHH3x4zac65upWHJfrGM5PY3quOZefJAWwAlgBHLgyPNdBwPPan4XAza/6me7J2z9QjtuTnG9l5ShvSKUC+L9+8dFJss0P0lrG+XVPeSrj+LRlLONa6xTKhvh1k7zMS8u7qZd56ZPS2nhh3SLOdLasAI7L2Jgcl2253MwFsG9CxeWdC+A/eeSp+JW24hFaW+YVL33Ss3KOj7uVjBXAcePw6nLv8V/7he6f/+aeeLzFI7TiuMza+WlMzzXngn+nAFYAK4AVwAzM2EAqgM/e9L5y3J7kfCsrR3kH4i52hreW8SRwVx5ExiuBBFyUcUCoK7NsJWNlQ/wGal7mpZ9/VgDH5Z1ztm4Rn7ECOC5jY3JctuWOQj+FGZ9z+pntu37xxzsFcEzWeZm3svo62cVW1pN3mXMrGSuAY8aIcpmXzqflXiqAv/6VOycbJ9IDteJ4NW+Xp3E9x5zLD5gCWAGs/Jtx+TfHAcRzmnbhkf7Ponuve0M5bk9yvpWVo7whlXbSpm/qTPmvtYynzDY/loxzEnGnMo7LNs+5lYxT2ZD+24Nd/Gsl47zMSwVwKs6m/tdaztYt4taZs2Xfso7L2Jgcl225PZ13hPspzLi8cwGcln1T/mttmTdltuVjyblMI+Z8KxkrgOPG4dXl3hM3vnny/+quFcdl1s5PY3quOZdLBAWwAlgBrABmYMYG0k9WpaPjpv7XyspR3oGYjgifemd4axlPbTg9nozjU5exjGtt8Cgb4jdQd7nMa3FMtm4RZzpb9i3ruIyNyXHZlsvNVACng33/6a7b41coikdoZf0tZZ0yfujSH+k+8oU/KxKIP9tKxnk8jk90+BHkPJxLzWtbyVgBPN1yL/03d1P/V3etOC7XMZyfxvRccy6XAwpgBbDyb8bl31wHEc9ruoVIOmL57isvKcftSc63snKUN1gf+/Z3ugvf5/8gifhs54wngbvyIK05Xnn5k1yUcXzMrWSsbIhft8jj8S6WeemT0orlXebcWsZK9rhxw5gcl225vp3KSTvCY7NOGadvm73jtz4Zv9JWPEJr43Hx0ic9K+f4uFvJWAEcOxbnZV8ak9P//zv1F11acZxzdjqN5znnXC4dFMAKYAWwApiBGRtIK0fpqPC0YyAdGZ7/0uW/+oNbFn95p0F5mqaVl4fOf+4jpxf/v3DaIF79+8b1rz103ept8uX0fxTn86un6ec857xAzDtp04IxfQM4fZMk/TxY/v8R8+X8DZN1p+knCI/79+8+cubY9xl6jH911Uf3JuNyBWSK862s5JeOp8i1fAwZl2nEnG8lY2VD/EZqOVakZV5apqwu89Yt5/L1Q8uhsevS/fL0Tcu99Jw2/aV5/cibb9ub5d66dYuc57rTnNm60zLX8jabMi5vm86vy3tfMk4HM6TXkfI4ruWh7FfzGbp83IyH5pGum/v6mzE5fkxO20hpW+9f/uHxxQG/eTtv9XRoO6687ijbfeXt0/lHfvc9B7YVz2ceaT43v+pnZj0e54xT2ZAOqk6vs8w3X06nQ3+ruR3n8mrG6b5pu/m4fze++pJZZ1yuW8SsCY/PtZX15F3m3ErGCuBpl3upAM5j8Oq4fJyx9qi3HRqTj3rf8nb7sNyb8z5Yz22az1nKufynAFYAz3pl0sAw3cAg63lmnXYKpG8Bv+O1r17834ipUE1/aaXjE//lrd2ffuzUYgP+f/6PWxenaaXmOH//99Mf6ob+/vx33zt4/dBt7/rAO7r0fxUP/aWfsJ6zrW8/cv9ix0vK+T+84VcWO+PSDrn0d9GVv9P92xs+2735U1/b+Pebd/yf7rh/1976p0e+z1Wn/1d38RuvH/x7+RXv2ZuMU86rfx//+McX3wpLG5a1/+6+++4jzzM9j9XnVl7eF8flc87nZbz9+F6OFTnX8lTGMs4e9mWsSMu8tFzJy7u0zHv1f7t1sbxLy7PVZV+67rb//fXFXz5fLvfStPLy6vk0fWy5l+edT6/98O2L5XJaxq3+pee+Tznn9Yqc9VHWLVbzS5fXZVxeP5ZxOc90n5Txarb58j5nnFwfJeNsPOWSzpf5jJ0/asZpHtbfzm/drpX1tzSO5WVH2t7L23mp8Et/d17x0u7W/74sa4+zfTd227zt+LXfvPrI24x3vfvVi23PtP25+pe2/+Y8Hq/LOGedMk4HPq/+jWV41GmtZLzLdeS07djKeLHLnGW83Idhe2/77b2jjMlHHWOPe7tWxuS5L5M9vzqfo6PkqADus74gBXb27NnuuutPlbmcqPPptaXXeBQcbtPjkIUs5mAg7RTYxb9WjvJM77GM4z/rMpbxpnEsGZnDmDv2HDjmmONNCYxPt24xnk+NqTKukeL4PGQ8nk+NqTKukeL4PGQ8nk+NqTKukeLmech5c0bb3kLG2ya4+f4y3pzRtrdoKeOxfRqmxe/TmEvG5WfGN4AVwLPf4TqXD47n0c4gOaf3WuEQ707GMi5XjIbOKyeHUlle19KGlLHCWLH+k7CcYqwYT8h4MZ5PjakyrpHi+DxkPJ5PjakyrpHi+DxkPJ5PjakyrpHi5nnIeXNG295CxtsmuPn+Mt6c0ba3aCnjOe3T9lzi96Gsy7j8zCiAFcAK4Bn//6/rPsSu390AOnX2Cof491rGMi5XjIbOK3WGUlle19KGlLHCWLH+k7CcYqwYT8h4MZ5PjakyrpHi+DxkPJ5PjakyrpHi+DxkPJ5PjakyrpHi5nnIeXNG295CxtsmuPn+Mt6c0ba3aCnjqfdbe7z4/STnk3H5mVEAK4AVwApgBmZsQOEQvyCVsYzLFaOh80qdoVSW17W0IWWsMFas/yQspxgrxhMyXoznU2OqjGukOD4PGY/nU2OqjGukOD4PGY/nU2OqjGukuHkect6c0ba3kPG2CW6+v4w3Z7TtLVrK+HzKQveJ39cxdcblZ0YBrABW/s24/Jt6cPB48xvwFQ7x74mMZVyuGA2dV+oMpbK8rqUNKWOFsWL9J2E5xVgxnpDxYjyfGlNlXCPF8XnIeDyfGlNlXCPF8XnIeDyfGlNlXCPFzfOQ8+aMtr2FjLdNcPP9Zbw5o21v0VLG9u3H77fYh4zLz4wCWAGsAFYAMzBjAwqH+AW3jGVcrhgNnVfqDKWyvK6lDSljhbFi/SdhOcVYMZ6Q8WI8nxpTZVwjxfF5yHg8nxpTZVwjxfF5yHg8nxpTZVwjxc3zkPPmjLa9hYy3TXDz/WW8OaNtb9FSxvtQTnqO8ftWys+MAlgBrPybcflnQIwfEOeescIh3oCMZVyuGA2dV+oMpbK8rqUNKWOFsWL9J2E5xVgxnpDxYjyfGlNlXCPF8XnIeDyfGlNlXCPF8XnIeDyfGlNlXCPFzfOQ8+aMtr2FjLdNcPP9Zbw5o21v0VLGc9/P7fnF71dJGZf/FMAKYAWwApiBGRtQOMQvGGUs43LFaOi8UmcoleV1LW1IGSuMFes/CcspxorxhIwX4/nUmCrjGimOz0PG4/nUmCrjGimOz0PG4/nUmCrjGilunoecN2e07S1kvG2Cm+8v480ZbXuLljJWsMbvt9iHjMvPjAJYAaz8m3H5tw8DiucYu2BROMTmm/zKWMblitHQeaXOUCrL61rakDJWGCvWfxKWU4wV4wkZL8bzqTFVxjVSHJ+HjMfzqTFVxjVSHJ+HjMfzqTFVxjVS3DwPOW/OaNtbyHjbBDffX8abM9r2Fi1lbD99/H6Lfci4/MwogBXACmAFMAMzNqBwiF9wy1jG5YrR0HmlzlAqy+ta2pAyVhgr1n8SllOMFeMJGS/G86kxVcY1Uhyfh4zH86kxVcY1Uhyfh4zH86kxVcY1Utw8DzlvzmjbW8h42wQ331/GmzPa9hYtZbwP5aTnGL9vpfzMKIAVwMq/GZd/BsT4AXHuGSsc4g3IWMblitHQeaXOUCrL61rakDJWGCvWfxKWU4wV4wkZL8bzqTFVxjVSHJ+HjMfzqTFVxjVSHJ+HjMfzqTFVxjVS3DwPOW/OaNtbyHjbBDffX8abM4hykNMAACAASURBVNr2Fi1lPPf93J5f/H6VlHH5TwGsAFYAK4AZmLEBhUP8glHGMi5XjIbOK3WGUlle19KGlLHCWLH+k7CcYqwYT8h4MZ5PjakyrpHi+DxkPJ5PjakyrpHi+DxkPJ5PjakyrpHi5nnIeXNG295CxtsmuPn+Mt6c0ba3aCljBWv8fot9yLj8zCiAFcDKvxmXf/swoHiOsQsWhUNsvsmvjGVcrhgNnVfqDKWyvK6lDSljhbFi/SdhOcVYMZ6Q8WI8nxpTZVwjxfF5yHg8nxpTZVwjxfF5yHg8nxpTZVwjxc3zkPPmjLa9hYy3TXDz/WW8OaNtb9FSxvbTx++32IeMy8+MAlgBrABWADMwYwMKh/gFt4xlXK4YDZ1X6gylsryupQ0pY4WxYv0nYTnFWDGekPFiPJ8aU2VcI8Xxech4PJ8aU2VcI8Xxech4PJ8aU2VcI8XN85Dz5oy2vYWMt01w8/1lvDmjbW/RUsb7UE56jvH7VsrPjAJYAaz8m3H5Z0CMHxDnnrHCId6AjGVcrhgNnVfqDKWyvK6lDSljhbFi/SdhOcVYMZ6Q8WI8nxpTZVwjxfF5yHg8nxpTZVwjxfF5yHg8nxpTZVwjxc3zkPPmjLa9hYy3TXDz/WW8OaNtb9FSxnPfz+35xe9XSRmX/xTACmAFsAKYgRkbUDjELxhlLONyxWjovFJnKJXldS1tSBkrjBXrPwnLKcaK8YSMF+P51Jgq4xopjs9DxuP51Jgq4xopjs9DxuP51Jgq4xopbp6HnDdntO0tZLxtgpvvL+PNGW17i5YyVrDG77fYh4zLz4wCWAGs/Jtx+bcPA4rnGLtgUTjE5pv8yljG5YrR0HmlzlAqy+ta2pAyVhgr1n8SllOMFeMJGS/G86kxVcY1Uhyfh4zH86kxVcY1Uhyfh4zH86kxVcY1Utw8DzlvzmjbW8h42wQ331/GmzPa9hYtZWw/ffx+i33IuPzMKIAVwApgBTADMzagcIhfcMtYxuWK0dB5pc5QKsvrWtqQMlYYK9Z/EpZTjBXjCRkvxvOpMVXGNVIcn4eMx/OpMVXGNVIcn4eMx/OpMVXGNVLcPA85b85o21vIeNsEN99fxpsz2vYWLWW8D+Wk5xi/b6X8zCiAFcDKvxmXfwbE+AFx7hkrHOINyFjG5YrR0HmlzlAqy+ta2pAyVhgr1n8SllOMFeMJGS/G86kxVcY1Uhyfh4zH86kxVcY1Uhyfh4zH86kxVcY1Utw8DzlvzmjbW8h42wQ331/GmzPa9hYtZTz3/dyeX/x+lZRx+U8BrABWACuAGZixAYVD/IJRxjIuV4yGzit1hlJZXtfShpSxwlix/pOwnGKsGE/IeDGeT42pMq6R4vg8ZDyeT42pMq6R4vg8ZDyeT42pMq6R4uZ5yHlzRtveQsbbJrj5/jLenNG2t2gpYwVr/H6Lfci4/MwogBXAyr8Zl3/7MKB4jrELFoVDbL7Jr4xlXK4YDZ1X6gylsryupQ0pY4WxYv0nYTnFWDGekPFiPJ8aU2VcI8Xxech4PJ8aU2VcI8Xxech4PJ8aU2VcI8XN85Dz5oy2vYWMt01w8/1lvDmjbW/RUsb208fvt9iHjMvPjAJYAawAVgAzMGMDCof4BbeMZVyuGA2dV+oMpbK8rqUNKWOFsWL9J2E5xVgxnpDxYjyfGlNlXCPF8XnIeDyfGlNlXCPF8XnIeDyfGlNlXCPFzfOQ8+aMtr2FjLdNcPP9Zbw5o21v0VLG+1BOeo7x+1bKz4wCWAGs/Jtx+WdAjB8Q556xwiHegIxlXK4YDZ1X6gylsryupQ0pY4WxYv0nYTnFWDGekPFiPJ8aU2VcI8Xxech4PJ8aU2VcI8Xxech4PJ8aU2VcI8XN85Dz5oy2vYWMt01w8/1lvDmjbW/RUsZz38/t+cXvV0kZl/8UwApgBbACmIEZG9hV4fDxj3+8XFac93k7w9dHJ+P12dSaIuNaSa6fj4zXZ1NrioxrJbl+PjJen03NKXKumebwvGQ8nEvNa2VcM83hecl4OJea18q4ZprD85LxcC61r5Vz7UQPz0/GhzOpfY2Mayd6eH4tZaxgnaZgnXvO5adAAawAVv7NuPyb+2Di+cUvVHZVANd6XAVwucg9eF7GB/OIuCTjiFQPzlPGB/OIuCTjiFQPzlPGB/OIuiTnqGT7+cq4zyLqnIyjku3nK+M+i6hzMo5Ktp+vjPssIs/JOTLd5bxlLOOa+35reTruu1LrcdN8auZhXvH71VvNuPyMKIAVwAYuBTADMzZQayWlHPiPcr7W4+7DylGt13qUXMvb1HpcGZepHjwv44N5RFyScUSqB+cp44N5RFyScUSqh+cp58OZ1L5GxrUTPTw/GR/OpPY1Mq6d6OH5yfhwJrWvkXHtRIfnJ+fhXGpeK+OaaQ7PS8bDudS8tqWMWy08ve6DZXr5+VEAK4CVfzMu/wxeBwevFvOotZJSDvxHOV/rcdN85v6+1XqtR8m1vE2tx5VxmerB8zI+mEfEJRlHpHpwnjI+mEfEJRlHpHp4nnI+nEnta2RcO9HD85Px4UxqXyPj2okenp+MD2dS+xoZ1050eH5yHs6l5rUyrpnm8LxkPJxLzWtbynju+2A9v2m6jvLzowBWAM++nDEwTDMwyHmeOddaSSkH/qOcr/W4aT5zt1XrtR4l1/I2tR5XxmWqB8/L+GAeEZdkHJHqwXnK+GAeEZdkHJHq4XnK+XAmta+Rce1ED89PxoczqX2NjGsnenh+Mj6cSe1rZFw70eH5yXk4l5rXyrhmmsPzkvFwLjWvbSnjue+D9fym6R/Kz48CWAE8+3LGwDDNwCDneeZcayWlHPiPcr7W46b5zN1Wrdd6lFzL29R6XBmXqR48L+ODeURcknFEqgfnKeODeURcknFEqofnKefDmdS+Rsa1Ez08PxkfzqT2NTKunejh+cn4cCa1r5Fx7USH5yfn4VxqXivjmmkOz0vGw7nUvLaljOe+D9bzm6Z/KD8/CmAF8OzLGQPDNAODnOeZc62VlHLgP8r5Wo+b5jN3W7Ve61FyLW9T63FlXKZ68LyMD+YRcUnGEakenKeMD+YRcUnGEakenqecD2dS+xoZ10708PxkfDiT2tfIuHaih+cn48OZ1L5GxrUTHZ6fnIdzqXmtjGumOTwvGQ/nUvPaljKe+z5Yz2+a/qH8/CiAFcCzL2cMDNMMDHKeZ84f+MAHurSisq9/6fnP3ZaM4+3LWMabxjBjRfw4L2MZp+Xxvo/HaSxhmeWTYJljjjmOXz+WsYw3bYPk6cZkY7LxwniRx4Ox030YK5JlfzJQAPcGLkgfiLNnz3bXXX+qzOVEnU+vLb1GH/7+jZeFLBhggAEGGGCAAQYYYIABBhhggAEGGGCAAQYYYIABBk6KgbLc9A1gBbBi2JExDDDAAAMMMMAAAwwwwAADDDDAAAMMMMAAAwwwwAADDOyxAQVwfzCDbwDvMeSTckSG19F/IGUhCwYYYIABBhhggAEGGGCAAQYYYIABBhhggAEGGGDg+AYUwH1mCmAFsKNZGGCAAQYYYIABBhhggAEGGGCAAQYYYIABBhhggAEGGNhrAwpgBfBeA3bURw9YFrJggAEGGGCAAQYYYIABBhhggAEGGGCAAQYYYIABBhhQAPcGfAPY0RzKcAYYYIABBhhggAEGGGCAAQYYYIABBhhggAEGGGCAAQb22oACWAG814AdxdIDloUsGGCAAQYYYIABBhhggAEGGGCAAQYYYIABBhhggAEGFMC9Ad8AdjSHMpwBBhhggAEGGGCAAQYYYIABBhhggAEGGGCAAQYYYICBvTagAFYA7zVgR7H0gGUhCwYYYIABBhhggAEGGGCAAQYYYIABBhhggAEGGGCAAQVwb8A3gB3NoQxnYJYGHn300e6ee+7pHnjggfDn97d/+7fdX/zFXxz4e+KJJ8497pTPZcqVlClfl4w5jrLNcb9SJ+P4LGQs46MYaHWZl7IxJsd/RmQs46OMQ3O/Dcccz93oUZ4fx/GO0/sg5/icZSzjo4x5bhPvRMb1MlYA91kqgJV/50oug0z/wZDFbrO46667umuuuaY7ffp09853vrO7/fbbQ51+7nOf66644oruqquuOvd35syZxWNO/Vymsjf165IxxxG2OY4fq2Us44jP7tTz5DjecXpP5Ryfs4xlPPX4GfF4HHMc4WrqeXIc7zi9p3KOz1nGMp56/PR48eZk/HTZ/3Yf/OAHQ3uFueetAFYAN/0BmPsHtMXn99RTTy1K2IceemhhM32L5sorr+y+8Y1vhFn98Ic/3N1xxx2H5r+L5zLFe76L1yVjjmvb5jh+o0HGMo5e/tYeF4bmx3G845S7nONzlrGMjcnnZ8B2iO2QofWDba4zHp/fZ/G4mcs5PmcZy/gkrFscd2xx+3j3c8i4bIAVwE8/3Z09e7a77vpTZS4n6nx6bek1zgGf59DGION9Pv/3+d57711867fM8MYbbxwsaMvbbHP+3e9+d/fVr361S2Xzk08+eW6s2MVz2eZ1HPW+u3hdMn664/j8x4Uh2xzXzVPG8XnKWMa7GLeG3EVct4vXZt3CukVtyxzHj9MylnH0NlHtcWFofhzHO065yzk+ZxnL+CSMyUPjtOvibc8947LcVAArgM+VPXOH6/kZvFowcOedd3anTp068Ln8yEc+0n3sYx87cF2tLNIRj5dffnn3q7/6q91b3/rWxfmPfvSji8ea+rnUek2b5jP165LxcuziuO4YznHdPIfGDRnLOHLcGjIXcR3H8Y7T+ybn+JxlLGNj8vEN2A5ZZhZpR8Yyjlh/s25x/PHufN4H6xbxOcs4PuPzse8+J/99UQD377GfgPYT0CGlmoG0/5DJ4nhZ/PEf//Him5JlbqmQzaVseX2N84899tji8dJpmt/jjz/evf3tb++++MUvdlM/lxqv5yjzmPp1yXj5GeD4eGPBJssc181zKG8Zyzhy3BoyF3Edx/GO0/sm5/icZSxjY/LxDdgOWWYWaUfGMo5Yf7Nucfzx7nzeB+sW8TnLOD7j87HvPif/fVEA9++xAlgBrABmYFYG7rrrrsFvAN98882TPc9bbrmlu+mmm7o5PJeIlZI5vC4Z9wviiPc4zVPGMt7WlrEi3pCMZZy+lTXlOs6248K6+7PM8kmwzDHHHNcxYDukTo7rlrnp+pOecXqNxuR4RzKW8UlY7o2NlabFG59rxgrg/r1XACv/JivV5jogeF79gDCHLNL/xfu2t73tgMv0k9BpxTTi+T3yyCOLb62U804/N3369OnF/ws85XMpn0PkeRnHm5exjCPHrcjxoZw3xxxzfHwDLa5XpHHDeHF8K+V4e5TzMpaxMfn4Block40Vx3dylDG4vI2M4zNOecs5PmcZy/gkrFuU47Pz8ab3JWMFcG9BAawADinV9mUw8Dz7wWAuWfzjP/7jogC+7777FjYfeuih7k1velP3zW9+M8TqAw880F1xxRVdepyUQfoJ6GuuuaY7c+ZMN/Vzmeo9mPp1yfjphS+O6443HNfNc2j8kbGMI8etIXMR13Ec7zi9b3KOz1nGMjYmH9+A7RDbIdYtjv+5icjsfOZpuRf/3slYxidh3eJ8xhf3ibe/64wVwP17rABWAIeUarv+kHv8/kO+j1mkoxBTCXvDDTd0V199dfeVr3wl1Okdd9zRXXXVVYvHS6ef//znzz3e1M9lqvdr6tclY44jbHMcP9bLWMYRn92p58lxvOP0nso5PmcZy3jq8TPi8TjmOMLV1PPkON5xek/lHJ+zjGU89fjp8eLNyfjpsv/tPvjBD57bz99iNgpgBXDTH4AWP/T79Jq/9a1vLb5RMsVzTkc+jj3e2LQpnl/UY0z5umQcv5InYxkbK+INyFjGRzHQ6nicsrFuEf8ZkbGMjzIOzf02HHM8d6NHeX4cxztO74Oc43OWsYyPMua5TbwTGdfJuGyAFcBPP92dPXu2u+76U2UuJ+p8em3pNfoA1fkAyVGODDDAAAMMMMAAAwwwwAADDDDAAAMMMMAAAwwwwAADczJQlpsKYAWwYti3oBlggAEGGGCAAQYYYIABBhhggAEGGGCAAQYYYIABBhjYYwMK4P6ABD8BvceQ53RUhefSf6hkIQsGGGCAAQYYYIABBhhggAEGGGCAAQYYYIABBhhgYFoDCuA+bwWwAtjRLAwwwAADDDDAAAMMMMAAAwwwwAADDDDAAAMMMMAAAwzstQEFsAJ4rwE7YqQHLAtZMMAAAwwwwAADDDDAAAMMMMAAAwwwwAADDDDAAAMMKIB7A74B7GgOZTgDDDDAAAMMMMAAAwwwMDsD73//+7uXv/zla/8uu+yyxbQvfelLkz/3n/7pn+7uvffeyR+3xg6tlOmXv/zlIz33n/zJn+zOnDlzpNvWeG7m0e+skYUsGGCAAQYYYIABBhg4vgEFcJ+ZAtiOHhvzDDDAAAMMMMAAAwwwwMDsDJw+fbp73etet/h7zWte011wwQXdS1/60nPXveUtb+l+7ud+rvujP/qjSZ/79ddf373yla+c9DFr7vhJOX76058+0vP/7Gc/273whS880m1rPkfz6nfayEIWDDDAAAMMMMAAAwwc3YACuM9KAWxHj415BhhggAEGGGCAAQYYYGDWBv7u7/5uUQDfeuutO32eTzzxRPeMZzxjr78Ve5wCOO1oSgXw7//+7+80dzu8+p04spAFAwwwwAADDDDAAAPrDSiA+2wUwHb02JBngAEGGGCAAQYYYIABBmZtYF0BvPoN4HQ5lcQveclLuu///u/v0k8Yf+1rX+s+9KEPdRdeeGH3gz/4g90b3/jGc6/17//+77urr766e9azntX9wA/8QHfJJZcsbr9uh8qpU6cOfSP2tttu6y666KLF4z3nOc/prr322mPNP7229Jx++Id/ePEcLr300u6BBx5YzOOb3/xmd/nll3fPfOYzzz2/8ieZ0+tNj3/xxRcvHv/5z3/+4vXn5//II48svq2cXttzn/vcxbSyAB577nkev/Ebv7HIMV922u9QkYUsGGCAAQYYYIABBhiYlwEFcP9+KIDt6Dm3c8JA1X8wZCELBhhggAEGGGCAAQbmY2BdAZzKzPJbwelyKkt/7/d+r8s/X5yK1VSUpss33XRT913f9V3dJz7xicV2UPr/cH/sx36s+8M//MPur//6r7vXvva13Q/90A91qTgdev/TT1BfeeWV56alcjk95o033tilsvZTn/rUoohNl9P9jzL/n/3Zn+1e8IIXLH7K+uzZs93LXvay7nnPe97i/qnAftGLXrR4fvfdd9+izE0l9v3337+Ynh47vb5UcH/mM59ZTE+v78EHH1xMT8X0T/3UT3V33333Yh5pvuk+6SegNz33/PrTfdN91mWSb+d0Pp8X74X3ggEGGGCAAQYYYKBVAwrg3r4CWAG82DHQ6mDgdfeDgSxkwQADDDDAAAMMMDBXA8cpgN/73vee28ZJxWgqRFM5m19bKlXTt2pzsZmK1TwtnaZC+D3vec+B6/L07/me7znwc8ipSE3zT+Vxvk36P4nvueeeI83/3nvvXZSr5XN4+OGHu8suu6z75Cc/uZhWzjs/v/wt5lTMlq83faM5F7yp1E7nc1mc7ptfc3reY889v5Z0+tRTTy1eY1m0l9OdN24wwAADDDDAAAMMMMDAXAwogHuLCmAF8LkdFXP5gHoe/QdUFrJggAEGGGCAAQYYYODp7jgFcFlUpv+7Nv0UdJlh+jbw6173uu706dOLgjSVreXfs5/97O7nf/7nD9wn3f9b3/rWuXI1z+/JJ59cfEM3lcCpWH7nO9+5KFnT9KPM/5ZbbulSqZznV56m8jp927e8Lp1/1atetfiWcDqfCt7y9ZbXrbv/d3/3dy/K37HnvvqY3/d937d4PavXu2x8YoABBhhggAEGGGCAgTkZUAD3HhXACuBDOxTm9GH1XPoPqyxkwQADDDDAAAMMMNCqgYgCOBWkqXxNP9e8+pd+Lno166ECON0mfUM2/fRzKmZ/9Ed/dFHKpm/lHmX+6aeqv/d7v/fQY6X5/vZv/3b3jGc849C0bQvg9Hjp279jz331tacSPRXaq9e7bExigAEGGGCAAQYYYICBORlQAPceFcAKYBvxDDDAAAMMMMAAAwwwwMCsDUQUwKm0Td+gzf9fbt5pkcrR9DPO+XJ5mr7pm761m687c+bMgZ+ETtenn2dOxe1R5v+FL3xh8RzSzz7neaZv5l588cXdr//6rx/6+ep0m/R/+qYSOJ0f+wZw/onn8uev0//jm+6Tpo099/xc8ml63avfNM7TnPY7WGQhCwYYYIABBhhggAEGdmtAAdznrwC2o+fcjgYDU//BkIUsGGCAAQYYYIABBhiYj4GIAjh9c/fCCy/s0k9Cp/mn9/u2225bFKTpdOj9/4mf+Inu7W9/+7lpqcBN5ejnP//5xXVpni972cu6l7zkJYtvBh9l/s973vO6Sy+9dPET0+kx3/KWt3TPfOYzF88p/Rx1mpb+b9807dSpU4vn9+Uvf3lxeawAzq/vFa94RZdK5fQN5jSvXACPPffytaeiON3n7Nmz5153Od35+XxOvBfeCwYYYIABBhhggIHWDSiA+8+AAlgBbCOeAQYYYIABBhhggAEGGJi1gYgCOO0Y+cu//Mvuoosu6tL/i5v+n9v0l36+ed1Ok2uvvXbxDdxy+rve9a5z908/Kf2iF72ou//++xfzOMr8023SfdJ9088zp5+Rzt9ATuXrC1/4wsX807RnPetZB76BPFYAp+eYStvnP//5i3mn+advJ6fT/BPQY889v8ZUOj/3uc9dm0m+ndN+R4ssZMEAAwwwwAADDDDAwG4MKID73BXAdvTYkGeAAQYYYIABBhhggAEGmjaQvh37wAMPLL61O7ajJv2EcipQc8Gbb5u+bZvun7+pm6/Pp0eZf7pv+VPQ+b7pNE179NFHz/s9SvdNz6GcZz6/6bmnn5y+4YYbBu+b5+G038kiC1kwwAADDDDAAAMMMLA7AwrgPnsFsB09NuQZYIABBhhggAEGGGCAAQaOaODqq6/urrnmmibyuu+++xbfOl5XHtux1e9ckYUsGGCAAQYYYIABBhjYvQEFcP8eKICPuJHvg9ujkYUsGGCAAQYYYIABBhhgoFUD6eeo008iP/jggye+BE7/n3H+uehW32+v21jHAAMMMMAAAwwwwMD+GFAA9++VAlgBfOJ3Whic+w+8LGTBAAMMMMAAAwwwwMD2BtJPMj/55JMnflsqld28bO9FhjJkgAEGGGCAAQYYYGAaAwrgPmcFsALYBj0DDDDAAAMMMMAAAwwwwAADDDDAAAMMMMAAAwwwwAADe21AAawA3mvAjhT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Z5XdkgAACQBJREFU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awrg664/1Z3Uv7Nnz+41Wkeu9GhlIQsGGGCAAQYYYIABBhhggAEGGGCAAQYYYIABBhhggIHSgAK493DuG8CpID3pfyUC53sEspAFAwwwwAADDDDAAAMMMMAAAwwwwAADDDDAAAMMMMDAPhtQAPd+FwXwPr+Znnv/ZspCFgwwwAADDDDAAAMMMMAAAwwwwAADDDDAAAMMMMAAAy0aUAD37hXAfs/dT2MzwAADDDDAAAMMMMAAAwwwwAADDDDAAAMMMMAAAwwwwMAJMaAAPiFvZItHcnjN/ZEcspAFAwwwwAADDDDAAAMMMMAAAwwwwAADDDDAAAMMMMBAMqAAVgA7moMBBhhggAEGGGCAAQYYYIABBhhggAEGGGCAAQYYYIABBk6IAQXwCXkjHdHhiA4GGGCAAQYYYIABBhhggAEGGGCAAQYYYIABBhhggAEGGFAAK4AdzcEAAwwwwAADDDDAAAMMMMAAAwwwwAADDDDAAAMMMMAAAyfEgAL4hLyRjuZwNAcDDDDAAAMMMMAAAwwwwAADDDDAAAMMMMAAAwwwwAADDCiAFcCO5mCAAQYYYIABBhhggAEGGGCAAQYYYIABBhhggAEGGGCAgRNiQAF8Qt5IR3M4moMBBhhggAEGGGCAAQYYYIABBhhggAEGGGCAAQYYYIABBhTACmBHczDAAAMMMMAAAwwwwAADDDDAAAMMMMAAAwwwwAADDDDAwAkxoAA+IW+kozkczcEAAwwwwAADDDDAAAMMMMAAAwwwwAADDDDAAAMMMMAAAwpgBbCjORhggAEGGGCAAQYYYIABBhhggAEGGGCAAQYYYIABBhhg4IQYUACfkDfS0RyO5mCAAQYYYIABBhhggAEGGGCAAQYYYIABBhhggAEGGGCAAQWwAtjRHAwwwAADDDDAAAMMMMAAAwwwwAADDDDAAAMMMMAAAwwwcEIMKIBPyBvpaA5HczDAAAMMMMAAAwwwwAADDDDAAAMMMMAAAwwwwAADDDDAgAJYAexoDgYYYIABBhhggAEGGGCAAQYYYIABBhhggAEGGGCAAQYYOCEGFMAn5I10NIejORhggAEGGGCAAQYYYIABBhhggAEGGGCAAQYYYIABBhhgQAGsAHY0BwMMMMAAAwwwwAADDDDAAAMMMMAAAwwwwAADDDDAAAMMnBADCuAT8kY6msPRHAwwwAADDDDAAAMMMMAAAwwwwAADDDDAAAMMMMAAAwwwoABWADuagwEGGGCAAQYYYIABBhhggAEGGGCAAQYYYIABBhhggAEGTogBBfAJeSMdzeFoDgYYYIABBhhggAEGGGCAAQYYYIABBhhggAEGGGCAAQYYUAArgB3NwQADDDDAAAMMMMAAAwwwwAADDDDAAAMMMMAAAwwwwAADJ8SAAviEvJGO5nA0BwMMMMAAAwwwwAADDDDAAAMMMMAAAwwwwAADDDDAAAMMKIAVwI7mYIABBhhggAEGGGCAAQYYYIABBhhggAEGGGCAAQYYYICBE2JAAXxC3khHcziagwEGGGCAAQYYYIABBhhggAEGGGCAAQYYYIABBhhggAEGFMAKYEdzMMAAAwwwwAADDDDAAAMMMMAAAwwwwAADDDDAAAMMMMDACTHw/wHmGcea+rwcm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B4AAAAQQCAYAAAADLEYYAAAgAElEQVR4Aey9CXQUV5omynln5rx5fc47b7r79UzPm6o5XdXdUzXdNVUl43LZ2C7XZpd3jC1TNt7wJhtsKIwwYMAGzCqMDYIyxtgsBrEvApvNWOwYgzA7kkBoXxCSkNAusf7v/DfzRt64GREZkZnKTEmfzgnixl3++9/v/+ImGV/eG70If0AACAABIAAEgAAQAAJAAAgAASAABIAAEAACQAAIAAEgAASAABAAAkAACAABINAtEOjVLUaBQQABIAAEgAAQAAJAAAgAASAABIAAEAACQAAIAAEgAASAABAAAkAACAABIAAEgABBAAYJgAAQAAJAAAgAASAABIAAEAACQAAIAAEgAASAABAAAkAACAABIAAEgAAQAALdBAHPAvDGjXuoKf9cNxk+hgEEgAAQAAJAAAgAASAABIAAEAACQAAIAAEgAASAABAAAkAACAABIAAEgAAQ6D4IeBKA9+VdoPGPJ1PRrEndBwGMBAgAASAABIAAEAACQAAIAAEgAASAABAAAkAACAABIAAEgAAQAAJAAAgAASDQTRBwLQC3tl+hx976jLa8+b+o4v27qKWgoJtAgGEAASAABIAAEAACQAAIAAEgAASAABAAAkAACAABIAAEgAAQAAJAAAgAASCQ6Aj06tWLnI5E8599/f77723d4jKuE+0/1xYnZR6lB37+KB1773/RpaV3Uf60adH2BfaAABAAAkAACAABIAAEgAAQAAJAAAgAASAABIAAEAACQAAIAAEgAASAABAAApYIOImlTmWWxmKQyQLvf/w//5OlCOxUFqlrrgTgldsO0T8PWkhv/sMP6fzk3tS09i469uj9dKOjI0T/WynFpMT3odnnQzTpcsX6GHtRylaXgzg/m/r0SiRMztPslNnU7ULkMhzRr+bnhg0hzs/uQ70s4r81pRf1CmpjZ4vzAxwSbf33XJ8QN5tt3a0pxq9nVBte60cfzzAtmu4zOxx9tu1i4tizyb5jTZeFfh+VuTOIDi4tua4W9TG47tlDRTPXPTS0qRoHnG08QTYQAAJAAAgAASAABIAAEAACQAAIAAEgAASAABAAAkAACDgjwOKu08GtE1EAZr+shF6rPGcEvJU6CsAFde30+Adb6F9fmkP33PooTf/H/5dK3/s1tS6/i07+4Raq++5giN7MD+yFuNInkQRGs38hBmNT7MWGl7o23Tlmh29fxCZlthCAZ6f0IlX4c+wy6oXhjyHqrkRs0DeWPn0CAm3AJJfxZKWVsRDXJ4VSgtpIW/oPDBS8zs+m2caPD5T8QKeBlG1dbpdCPjOKDa/1Az3FIaX4HdS7r8xTTIJsdHaGk/+d3Xcs7Ic7Prftol0vFpigDyAABIAAEAACQAAIAAEgAASAABAAAkAACAABIAAEgAAQcELASdyVZfLsZCdeZargq6Y7yx9bAbjoQj39dsB4uuvOZ+iu3v3omX/8J/rsJ/+DKkbfQc0L76Zzj91KZ98fH8Iv/UG8fh2ieacXR8MfLza81A1n8BHa96/87PTVho5Di3AMjrZjXegbS0pKn2BBnbFOSTGt3mXvWIhn8V2eAx77cdnKArH6Iwo7vM7T7CAROWDNnFLqCr8MFdnCD+FlwLar+ubeOv/KDhPu2XtMOt9fvQcn//W6XfE63PG5bRftel0RY/gMBIAAEAACQAAIAAEgAASAABAAAkAACAABIAAEgAAQ6F4IOIm7skyeE3XkUvi12xI6mn4HCcDlDVfo44MX6YnZ39KDtz1Of/z7f6bf/eQuGvkPf0+rev9PqhrZh5o+uZtKn7+NDv3p93S9tcXBH/1BvPla3VI2sOWtrw6LZr38KxGd6s1mQcy/7JuFS7GS1X9tWsUqtjiVy8N5hSP3I6+VLXeD6vHwgn0KDNo8pkA+i2oB+ylbrfpT2/rTLscTjImVfaEoGvgw8QPirq+/AM5bKUUIi+y3XAEaGE3olDf/yYSz9CvSMejjleMI9i3ADR0H3Yb0zRfPAH5MixTq5Rdjg+PBiPn7Pc9n6QvnS8FVlkt0Zb7fBxuhl/vS/Q/e7VnvU/ZhdQ7UDRKeNYHX19pdfWtMzPj2mT1bEcF1PMzX1vZ8cWFu+/jNbQL3nW9eUe3INJ9Dx8S6T58N072jrOS2bmOFu12e9FEt943TiLvCPYNnytxh1GMTpntNjtlpDP7+FXve5lbu1G9jtr6dOOfr8VHHGdx3YCz+MrlHvWlc8j61sG/CyqIvaU8URYCzahppIAAEgAAQAAJAAAgAASAABIAAEAACQAAIAAEgAASAQAIjIJ+phzon0hDYV7s/WSbPdvXinR8XAfhgSRO9s62UHvniHN37WS49nH6E/jxlK/3mT6/TM3/3Xyntf/w32vqbf6fqkXdSw5y7qeqNO+jQ7b+g6qxvHPAyP7AX4qxJ1JJN1Xq+B/iBh/6yDp+D60kBTohxvRRhjB/6GwKP2s4n3Pnsa/km+3o9xbbqkmijCBqyT1vhTN3yV+2f070MQdF5PKoDug3dvhRGpBAky339WeOs2neb9uK/r64hpgohR/VLprnvUHXVuHBdpe3WFL9QqvkW1J9uwwYzLaYs9BljMGBSfQikTXW5f3EfBMpFcyOfrxQxWBSqde3ShhPE/bmNrVrXjQDstb7VfStx8/1gQ8ZMHRePRb+W41PytZj4aijlIkO9DqRdxUR2afKFbaj4Bmwa1YP6NZc4X/nsBz54VdGW01wu89iSv76cW4P4LfF1mtPUMWj2xFyqjFdcy/7VdsH2jR/2OLUxgaH1bTsWXz3JI5/ILccZ7JPxOWHVlyFIq2PyirPJMC6AABAAAkAACAABIAAEgAAQAAJAAAgAASAABIAAEAACQCDKCDiJu7JMnqPcdVTMSfGXz2o6KsYtjBhy+drDJfTU8rP0p0V59MdPTtNj6dl079j19OCPb6Gx//Cf6ZOf/ogOPPgLqhl1J9XPupsuv3Mn5fz+Fjr51hALszLL/zA/6AG7v9wvLPiEDpuH91zVVT3tob8q2AgRQRVp5YpfrY3benJ44qzZkGV+W2YRTq+rXqtpMWizmKmORxQHVtYF3iOr2RA+SFHD51hA9NLqSr/tziZszDb9lp39Vf334pfnui7iLCglxVsNh5D9ybHLFdN+wEJxlO36BTq7GOjiqxBHDYVL85P7E2VavhCOFbHOLp4iX1vtKH4joG1XbfTDDTzWt8JEwcHnmuq/muZS7drOnkmMtWhnsqPYVHyxi0lYc4+Vn77B+v4VHJM8lXxSKyg+qtmc9ts2aCHKg+sb4zH15e/TkjeqDTUtOrW/t6NiXx2k3jcP2eJeFf2asbOsp5oOSgf3ZVTxirPREAkgAASAABAAAkAACAABIAAEgAAQAAJAAAgAASAABIAAEOgMBJzEXZ/O6HsG3hl9R2rTSvC1you0H7W9IQAfPFlIX2efo+HrcumBvx6n30/6hv7wy/sp9W//b/rwxz+gtb/+KZ15qjddGnsX1X94Nx2a9iIdePEJOvDrX1J71QXVppJ2eMBueoCvrnbU2ritZxJ52AXFjsmG4p5ah7Pd1lNN6DZMZYEtqX2CjeKTqKdeq2kudLg2+ekWO59j3kUSbUC2lw7+ijZKucn/EH5FWNdvXROwfEKmZUwc+/PFk0V9k1hramMXD38+b6srV2qaYsz4SFFQPUuRS8FPDEqOQc1X+/aN3P5fm7osfCnqYmCcHuvbYcL5xvjZO9V/Na2V2dnzD1CI5cYW5w52TP35x2QXE9s+HezbtrGPRHCJbl+p4UqY5HH5RVOTP4odEw6cr/appvUy7Toq9p38Usai+mjRr/e5TR+n4odXnJWmSAIBIAAEgAAQAAJAAAgAASAABIAAEAACQAAIAAEgAASAQPQRCCUAR7/H6Fh0EnqdyiLt3RCAr9+4QXnFVbT7+3O0dl8erdiWTe///Gf04Y9+QKt+9RM61PeXVDHodqp//zeUt2sNfZ9bQnuOnqPCWR9Q4cfpNn6EeMAuhSDxMN9mBTA/iHdTTxUHhDdq35y2WhWp1uFGbuupw9VtqGW+dEBE0+uq12pa+iIx0a49YSJXz+kCt95fsN/ecnR7Ttdc5tYv73XNq64ldkr8TeKRlZ92vvkx7JNCKep7kt3Gwy8qBfxT+lZtGMDbiF+yXIyDxWI/T9iGIt7KapZnu7p22IRT3/a+DeDrE24lz9Xx8u3Iq9yVsVnaC4wurPtM9KFwQ51HuMyyTyVuonvl2rZNwM/QKcWeqTLn8w8C5FkW8rUyhqAYKmWyiTpOkaf2qaa50Ola6zss+0aj4Dk4aCySK75+Dbrb1vPzSMZR7SpoXLKQbXvFWbbFGQgAASAABIAAEAACQAAIAAEgAASAABAAAkAACAABIAAEOgMBdZWvVboz+oyGTfaVhV67Py5zErft2oXKNwRgWbG1/Qq1tHXQ4TPFtGPpKtr7wM/p/Eu3UdXQPlQ7+i6q3b9eVqWC8hoqqqylhuNHjTxzQhcO1FKf2COCJAQ19cG+THN9t/X0vrRrIRAoKyv9ygGvGhM+SCXBsp5mSx2GEBEUu1KI8QtLwrbyvk5zf6pdNc0dOF3bYeLbLtV+PCquun3ToMK40O2FuDbhrPoV4RhMds1bfaek9PHFWhWfg3CWQrmMqdk3g4+SLwIpu3joGHA9uaLXHGPmRUAYDsAvBFLRl27LV0cVUH1p6bfvbGWTWzrWVbgrh+m1voGTeK81C+YKjor9PrNnm1dnK2W9UlKUMhuM1fph3Wf2MbEfgx4L9drGz0BIXaTYnh7HrWJVr4yniIchavr6t+a3zmfzPTH7vHRHHYOa5vIQ1w73nLV9i3tcuuHvy3osmh+mfhV+Cc3Xjx8TmDliYGV05B9XFHFWTSMNBIAAEAACQAAIAAEgAASAABAAAkAACAABIAAEgAAQAAJAII4IBAnA0pf6xlbafeQsVWU8R42L7qb62XdRzVdzZbFxbmhuM9JIAIHEREATjhLTyZ7plRDxVFG8Z8IQ2ai7E78TeSyJ7FtkDEJrIAAEgAAQAAJAAAgAASAABIAAEAACQAAIAAEgAASAABDoXgjYCsA8TN7m+fTBRdS087dUdejT7jVyjKYHIdCThRseu3mVYy9lpWy8SSBWxFuuzoy3Z12p/+7E70QeSyL71pX4Cl+BABAAAkAACAABIAAEgAAQAAJAAAgAASAABIAAEAACQKCzEXAUgKsuNdKhIwepJmcp0Y2rne0L7AOBTkIAwk0nARuGWWWLZCFMY/VvGCBqTboTvxN5LInsm0YJXAIBIAAEgAAQAAJAAAgAASAABIAAEAACQAAIAAEgAASAQI9GwFEA7tHIYPBAAAgAASAABIAAEAACQAAIAAEgAASAABAAAkAACAABIAAEgAAQAAJAAAgAgS6GAATgLhYwuAsEgAAQAAJAAAgAASAABIAAEAACQAAIAAEgAASAABAAAkAACAABIAAEgAAQsEMAArAdMsgHAkAACAABIAAEgAAQAAJAAAgAASAABIAAEAACQAAIAAEgAASAABAAAkAACHQxBCAAd7GAwV0gAASAABAAAkAACAABIAAEgAAQAAJAAAgAASAABIAAEAACQAAIAAEgAASAgB0CvXqN2084gAE4AA6AA+AAOAAOdCsO/DaVeuEABuAAOAAOgAPgADgADoAD4AA4AA6AA+AAOAAOgAPgADjQEznQrR72QsyGmA8OgAPgADgADoADzIGe+J86jBlxBwfAAXAAHAAHwAFwABwAB8ABcAAcAAfAAXAAHAAHwAHmAARgrPgCB8ABcAAcAAfAgW7HAfxHF//RBQfAAXAAHAAHwAFwABwAB8ABcAAcAAfAAXAgoTjwj49PoJmr9+AABuBADDgAARgrxbBSDBzo8Ry47eMjdPR8GV24cAEHMIgqB04UlNHd87/v8fdYXMRlfMFLqC94WJGNLcnBAXAAHAAHwAFwABwAB8ABcAAcAAfAAXDg6UkZEP5iIPxBZMePDJgDEIAh/kGYAAd6PAcg/kL47kzxn0XguAigPX1ugwAMARgcAAfAAXAAHAAHwAFwABwAB8ABcAAcAAfAgYThwP/z0FiatPQbCMAQgMGBGHEAAnBPf0CO8UOYAQeiuuKzM4VE2O66QjUE4DhssY0veAnzBQ+/8MYvvMEBcAAcAAfAAXAAHAAHwAFwABwAB8ABcOD+kZ+FFv6+2EQzIzkiENbSFm8M7V8E9jtrVe7s5VvI6uis/hLe7px5NNPLEUFMRy3YSi9+kElPTFptOjiPy+KNFQRgiF8QQMGBHs8BCKtdV1jtKrGDAAwBGF908UUXHAAHwAFwABwAB8ABcAAcAAfAAXAAHAAHeioH/sMf3na1+nfG4kz6YutBmpWxmTbsP+3q4LrchttGIrhNX7jeaD9t6TaanvG1ce3VLtvSjw+WbKIPVmaFbdPOBxZ/V3xzxHRwnl19T/mrdtO0hRuiY8uD0Cr6XLU7rH6nz/yIysvLxVFSUkLnz5+n3NxcOnHiBB05coQOHjxIe/fupaysLOK6nvDwj2HKsix6dspK6vfuUpqz4Vs6lFdGp4su0vHzlbT3ZCHNXLNXlHEdrhtOH9FoAwEY4l+PF/8gzMRBmEmw+66riIjws+sK1Zhn4jDPYAUwVgCDA+AAOAAOgAPgADgADoAD4AA4AA6AA+AAOJAQHPjtsHmuRDAWTT/dsIsmzlshxF9dRNWvWSTmutyGyyIRzdT27/11BU1euClse2yLfVu/7xSt23tS+LYy63uasXhjVETgDzK2UdqiDfTBko3iYAFYYsNpmS/qZGwLaxwzVnxDUz9bR5M/XR1W+0hiwX1y3+yDVzuj3hlDXg6v9icv/YYeH/sZDUtfT0WVl0j+3bh5kzquXqWmtnaqa2ymI3klNPjD1aIut/HaD9eftmQLvT1hOg16Ywi99tpr4uD0iPHTRVkomxCAE0yIgkgQB5EAHOjxPwKAsNp1hdWuEjvM7XGY2/EFLyG+4PXUXzZj3PhVPzgADoAD4AA4AA6AA+AAOAAOgAPgADjg48D/8bsRNHqBuxWpUz9bS5+syzIEYDergFkA5jbcNpQg5lQuBeApi76idz5aRLwK2Km+Uxn7ogrA8jrj68NC2HRq66aMhd3Fmw/QpPmraM3u45YHl7EwznXd2FTrpGV8TZPmr6a5q7bT+5+s9NxetRVOmvvkVczsA/vixcb702dKTVacb968SVeuXKGWlhaqr6+n6upqqqiooOLiYuK6Xmxz3afGLaChM1dQc1uHsJ93rpBeemMUJd39KP3qd0/QY8+8QVuy9tOFunrKK62k16cvFW289jPl80wa9MabNGT4SBo/5wuavnQbTVuymcbNXEBD3npblE1Z6LxtOQRgiH89XvyDMBMHYSbB7ruuIiLCz64rVGOeicM8AwEYAjA4AA6AA+AAOAAOgAPgADgADoAD4AA4AA6AA3HnwM9fci+y8crPv67+2hCA5apW/awKwywAc5tIV6pKAXhc+lKaMD8yMZl94dW/Ez5eTmv3nBC+cZ48vIqBen0WdZdtP0RjZy9xPD7buMezAMwiI2M6f/1OWr4jW6T52uqY9Okamr5su2cRldtM/nyDpU3ZD69k/mjZV6LO9C/cv0/33UnTDAH4gZT3ycuh46xfj5izlh58cwYVllcbfUjx9+E/v0bPpLxNdz3wLN3z6Mt04mwhFVfV0K6jOaINt9Xt2V3zyt/XB79Jw8dNsmzzwYosGj72fVFn+lJ7bCAAJ5gQBZEgDiIBONDjfwQAYbXrCqtdJXaY2+Mwt+MLXty/4OGXzvi1OzgADoAD4AA4AA6AA+AAOAAOgAPgADgADgz/+EtLEctK/OKVn3NWbhOinyryOqVZMOQ2ka5UZQH4/c82iNW/M1ZE9t5W9oUFYBZ/V+86Rrz983tzlwUd4/+6nNKW73CNj8SMff18015igXdB5m6x0pdX+/JK6HlrvxErd9NXbBUCqhS2ZVun8+TPMwX2bJMFZqeD68z8YhON/2sGcTsnu2rZlEWbRB/sH4/BqQ8u+3jNDk99jBw3QYizBw4coPueG0mZZ2rEsfJ4FS0+XE6f7C+mWTsLaNq2s/TepjM0cu1JGrr8qKir+mmVfnrkHJqxaCNdu36drt+4QZcbm4yVvxdr66ihpZUGDnmPft9/CH2+dhsVXrhIOcXl9M7sDOK2Vjat8njb5zeGpdKMDHtu8IpgrsN1rWxwXvwF4LG5tMXQyjnRQrPm7gsIUnNLKV/PC2pDtGW10oYFPad2ObkB+37x747dLYG+LexvXqX7qfhqUV/4Y5evC45O9VbXKOi00EdzQvlRQ6+O3Ue9pM1QY5W+6HjJ9krvRmxEmb8f2d7kJ1H+7u8DGEtbqi8iT4u1tNXDzq/mWPCX8awupTs4loyHHh/Os8JQjY3EXY2hGgOJs27bqp28B1X7sn03iH28RMTKykxKTUqi3r17G0dqZiVlpydTUmomSb8qM1PFtV4/KSmZ0rMrSc9ne2zHLp/t+spSKbMyUE/tU/YtfHHZj9reZz+ZZh/eEDRG6bfsI+BPAAtZR9rhcar1RZvMVAM3HnNyeraoYzVuaU+3EavrRBGAneab28fw54v2GaLMH/y5FtRezAnaXK7PX3KuiPUZAjAEYHAAHAAHwAFwABwAB8ABcAAcAAfAAXAAHAAH4sqBf312mq04ZSVa8YpZ3vpXrgJ1e+Y23NbKptu8aZ+vozGzlggR2G0bu3rsN4u/7JM83p2z1LQtNF+zgPve3AzPIjBvKa2Lvx8u/ZLkwcKsPDhv5qpdrrCZ9NkG4S+Lrku2fOvq4G2ieSxutszmOlyXxeMvth50dbCgzRi+v2CdqzH85e13iLd93r9/P/0++Q1Ph108Zf59A8fSzkMnqbXjCrVduUJtHVeotaODmtvahfh7qbGZXkqdRvc+P4oydx6i/PILdCy/iBas/Zq4rbQT6sxbP7+XvljUT3ntNUpJSTEfr70mysakzROrgO3sJYgArDw8FmJSQFxkYXZLTo2FoGjfhh+027fjp9kB++Kh/NjvaZZYse23afVAWz64tiqzyuP6er42NkMQ0OvJvnRhTuZb2Tby9If3Icbqt2mJl2FTwdrIC9j1ieeB614STyk2+seXX63YsRuz3x8Dm55wzbyQWPnHq4sslvGxwlDkqRxQMffzXOvL0rYRZ6W9kReIdXeJfaxEQL0fO3GzsjKb0pNVcVcVan35bEsIw0mptKGCRdZAvuxHty/rB0Rf1W4SJSX5rgPt2Q/OV32x7yfZ77PwTYjbgbq6L7IPedbLpa92Y/MJ0wF/fZglmYVzzQfZVzzOCTOnOc03TvOHnIv19qtriOd29Uc/PC+o13EbO77gxfULHn7hjV94gwPgADgADoAD4AA4AA6AA+AAOAAOgAPgwEtpq12LXixi8SpZ3vaXt3T2cnAbbmsnhLnJZ5GRBeAPVroTS51s8qrYVTuPipW//N7fpdu+E1s1q+8F5u2b+ZqFXN522smeXsZbSbOIyqt++eDtmlnolSulefUxHx8s2Sh8+Chji2sRePLCjTQu/QviFbqLvtov0nytH4w3rzjmOuzP+I9XhBwD1+EVydyG2zLmul15zXXYB75mYVrHwPL648/Fu3H5nb8HDx6kCRN8q4HlGhen9wFzXUubq/cY+X8ckErHcguE2NvY0kp88Krf+qZmmjlvGf150HtC/B3w9kd0qrCUTheV0benztFna7cTtw1lX5a/9tprNGPFN6L+6KnpZvE3JYU4j+vy1tgpKT4xWLZVz4knAJseQLNgxWJTLm1RV0OKOoowpbYRIpVzuy052sNpfoC9u5S2mFY5Kvblg29DANPKdH9kfT1f99OunswXAnBAbDM9RNdtG76Zxb+QYxXtbPAybFqNV/bDbbVybqf6Ln1dXUr5Mo4yT13tze164qHzIujaJj5WGKptbcuVeAmx3uIe62Gxj4cgyH3qoqfqh1z1y0KneWWrLqp6EICFIKqKvmo6mVJTA30J/zJTKTk93RCX7fw18jPTKTk5nbKNVcW6r4FrdaxWWPhsWo9NFchVO5XZ6ZSsiNiGXxarh9V2sUgnzNymzhHGfS7nc30FsDJXyLmZ53Y5j4/b71sRvFvJE3OKRTvZPpZnCMAQgMEBcAAcAAfAAXAAHAAHwAFwABwAB8ABcAAciCsHBs1a71r0YuGKxT4WLcM5uK0qfnlJT/1iq9j62bXQqIiCVv3wKld+f65c/cvndz5aJETZt6bOE6uD+Vo9rOzY5fEKYyn8svjLYipjpgrA6/aepBmLM0Xe8h1HaMaSTa7xmbp4sxCl2eaYWb6VqKovLJJP/HSdEN1ZwJ6VsdmyntqG02yLVwzz1s8cL7ZhJbhzPdk3+6LbsbueMXcBrVu3jt5++2165ZVX6J133pHar1gVzMJwS0sL1dfXU3V1NVVUVFBxcTGdO3dO1LWzK/N5RfHuQ8eppqGRahuaxFFzuZEu1jeIbZ955W/awg1C/M0tqaDDuefpm8OnaMGabWIlsrQT6swrftMyvjbGzSuC5SpgTsv2XU4AFisK5cNlftDsX61oWhGpCVumNvxwOWQ7s6D8ag4/rOYH3/6H1sK+wQvzimGtb/FQ366+VjfIT/kg3K69fyUzexK0xbVmO+CH+iDfPy6Jp3hYr43VCS8uC9WPKvTK8Yh2LFr6/VZsGHFU8hJGGFH9j3HawIX71VfYheSzsv25wFXngFquxIX7srPNZVYxUu13o9jHQgC06sMnUKrbHlusaPULqtxeFzTFKtjkdDosVgAH27GrHxBozQJwenYmpSr9ZaayYMvbVPuEWzt/1X4yU5OU7acDgq9axx6LQH3z2AL5AgdN6JX25Cpg3v7aCi9ZLx7nRJrnbOcb9f4WaYvPQVXgNX5AIn+kss83pyifOXEdN77gxfULHn7ljV95gwPgADgADoAD4AA4AA6AA+AAOAAOgHvTJn0AACAASURBVAPgwE+fTzPEKilaOZ1Z+EtbtEEcnHZzqPWdbNuVTc/4Wqz8Fe/jXexeJLWzx/ksbvIWx7yNMq9kZZF01MzPg94LzO+45Tpc5mRPL+MVxlL45S2SectmXlnLAjALrHywAMx5vLU1YzR9octVtH5xW+Iy+sOFlr7xds5cxkI0b8FtV0/1netwXW7jVJ/LeDU2+6C2D5UeM2EKjRn3njiG/OUteuutt8QDTqeVvyz+njlzRtQNZf+3j75MG3fso8raOqq8VC+Oito6Kq+5JFb+3v/q+3S+oopySsrpSG4B7fr+DG3ck01TPs4gbhvKviwf9MYQevejACcmL1hnCMCTFqw17Iyb+WlX2ALa4iGzXFkk3+2rimL6g2ltS1vnh9s+kdeoIwUwYVMVgP1pXQhU68kyqzxDQFPGpvlpPBi3a2+yT+Z3wlq1EXnB4p/jWJ1wNsagYaH24ygCWuDJbYU4oAjucpw9+azw24iXHw/TtVIvpEBryRGzAGxru4fFPh6CYCiBUoqZSYog60aAVccSVF99r3DQamCfyGoIuCyypmaaRGc7EVfNF2nhc0A4DjXWQHloEVvUdRSAA2Kx6peKSzzSxnyfCPOcMo+Y5gB1breaP/y+G1s8y89P9XNE7KihvAM+nuOFAAwBGBwAB8ABcAAcAAfAAXAAHAAHwAFwABwAB8CBuHNg5Hz3Kzh/+ctfUqSHFNGszpHa5vZWdmUe7AOfUByQXHE6vz1hOg156236YEWWwbdho8YRH7Ld9GXbiYXiEeOnG3myTJ4Tbwto+bBYPHxWxFORDBY35ftmjRWybtv5H1zzg2zRVn3YraalP/JsVWaVx/XVfLFSymIlr15P9qOf9faqbVlX5FlgFHKsNjjb+WbXj/SDz6owrPnqEw+ULbfVdj01bayqkwK5f9WuwM4mPhquQmAKFZuguNjY5jiEY7+Lxj4egqAQMh3eUctbQPPWz05bQEu/7YRONV8KyubVsfoK4EoS2yinZop+ua7ZhlnUtevf53Ng6+hQY3UqV/u368/I14Rhq7aybqzPCSUAO843Fp8h+rzM80h1Kb0qPz+53C8qmwRlvV2sr/EFL+5f8PBLb/zSGxwAB8ABcAAcAAfAAXAAHAAHwAFwABwAB371+mxbgUoKVfLM4llDQ0PYhxuBFvYD77SVuMsz8A8tYHcmf2Qcpi3ZIt5lPHzs+zR96bag+4fF32Gjx4s6XFe208+JKwArK5Tkg3PjwbIuTKmiltt2/gfg+TmldMfYfWaxS7evPrS2KrPK4zZ6vupnKJtqubBlXrkZZNvoz+LhvdNYnfAybDqsADa2qfb3q/iav9u/CkzHwX+db/XuYG7fQw8hjFcHv5+atJXjtveBES8LDhhlREZcEHuDa7EWA2V/dgKlL18VZ9V0YIWrOzuB+uo7coP78NWT79dNTg1+l6+zv0o/fmE7OTk4L93mfbxubcsxiy2iTe/7zab05CTjfclcz86mtBHLc6LNa5bzjZibbeYPdV6WnynV6rzPP15poXxS8tQ28UhDAIYADA6AA+AAOAAOgAPgADgADoAD4AA4AA6AA+BA3DnwH/7wNr27aLutSKWKVhAg4ytAAv/44q/eC1MWbhTbO78xLJV4q2d+3y8fnOaVv/wu4CkLMx3vq4QVgA2RS31oLAUrXVCUImR1KU04Y7HK1q6dulWlalOkzSsjDdFMrSd9s6tvUZcfupP+fkS79kIwVvxQhUAL2z5R2Obhvc1YHXHm8YXqx4+BGJfiqoGXnQ2OiXznssSxp59FvM1iu2N8dN4wP0SeygElKNq7pB1t28VNte+PV3eIfSyFQLUvn0AZ2Pa4d+/eQsDkbZh59a+sy6uBk7TtmGUZn+3sWAmg5nfrWgvLcvVxwLYUh3kFcLC/Vv0In/3vDtbtqL7LtJWNQLtAn4yDbMNjYczkoWIWaBsQoWW7eJwTTQD27dJgnm9CzR/qvG71WcZziv6DlbiOG1/w4v4FD7/yxq+8wQFwABwAB8ABcAAcAAfAAXAAHAAHwAFwgDnwx9T5jkKVFL4gQMZXgAT+8cVf3gfyPP2LLcTbQb8++E1KSXlNHJzmPKeVv7J9/AXgni76YfzGKsy4CgWIQ4+OQzwEQfR5wRByewIWmN/isLsDBGAIwOAAOAAOgAPgADgADoAD4AA4AA6AA+AAOAAOJAQH/q8/jaZJS78JKQJDgIyvAAn844u/FG6jdYYADOGvRwt/EGXiIMok4D3XEwRIjDG+gjPmmjjMNfiClxBf8PBLb/zSGxwAB8ABcAAcAAfAAXAAHAAHwAFwABwAB5gDfccuikgAPnHiBPXp08fx/cAsYDqJZ1YC56JFi2jgwIF022230e23304jRoyggoICy37Csb9w4UJ6/vnnhX3uY9CgQXT69Omo2VffSbtmzRqyGqOsE47/3MbqkDbVczj2uf3x48fptddeMzBSbarpcOxb+c55ql2ZDsc+c2XIkCGG7ykpKZSbmxuWfSfuhlMGATgBxSgIBXEQCsCDHv1DAIij8RVHewL+mNfjMK9DAIYADA6AA+AAOAAOgAPgADgADoAD4AA4AA6AA+BAwnDg7x55l2as3O1ZoGVxThXxpFhndQ5HwHvppZdo586dVF9fT3V1dTR37lx6+umnwxLwrIRF1T73wYLzo48+GjX7Eoe9e/fS4MGDO0UAln2EOoeD/7lz5+ixxx6jffv2WWKi9hmOfbU9pwsLC0V/ej5fh2P/8ccfp6VLlwr+cHxZ8O/bt6/lWELZD0fkdWoDARjCX48W/iDKxEGUScB7ricIkBhjfEVuzDVxmGvwBS9hvuDhl974pTc4AA6AA+AAOAAOgAPgADgADoAD4AA4AA4wB56dsiIsAViKdSygybTVOZTAFqq9tHnrrbda9pOo9nlFMa9irqqq6nIC8MSJE2nr1q2WeMt4yHM08B8/fjytXbvWsr9w7POqbhZ+pY98Dpc/TmJuOGUQgBNQjIJQEAehADzo0T8EgDgaX3G0J+CPeT0O8zoEYAjA4AA4AA6AA+AAOAAOgAPgADgADoAD4AA4AA4kFAd+2H9SwgvAu3fvJl61qwp6Mh2OQCjb8plXGC9ZskRsCa3my3Q49ktKSmjAgAFUVFQkfGYb0p5+Dsc+t2FBk497772XZsyYQTU1NZZ9hGP/wQcfJBaBefttFlPfeOMN4jHpvvN1OPZVO7w18xNPPGFpO1z7vKJ7zpw5tHLlSsrPz6cNGzbQmDFjLPsI5X84Iq9TGwjAnSz8cUAjPSAcxEE46GRexCKmkfJOto+Fr/HuoycIkF7GKGMfydlLfz2hbrw5rvcfSWyd2ur9xPUaX/AS6gsefumNX3qDA+AAOAAOgAPgADgADoAD4AA4AA6AA+BAKA7wcydVsNPTbsqd+gjVfvPmzfTkk086vgM4XPvymdqwYcOorKzMcpxcx6v9l19+WbxDV2LlNMZw7Eu7fObtk1kAHj58eNT8v+WWW0xbcLOYyu9JVvuV6Uj9Hz16NHGMpT39HI59Fn2fe+45IfqyQM7vAy4vL7fsI5R9p9iHVRbXh7PdQGQLhR8HVCeRl2tBiB6AUygcUe5dBI+Ue8zTnsK/niBAehljpNzh9l766wl1E20OizTGVp9jCTdfQAB2/MIQ1n8agSkwBQfAAXAAHAAHwAFwABwAB8ABcAAcAAfAgU7kQKhnVm7KnZ55OLWfNWuW4+pT43m5w/id7HP72tpa8Y5YFgxtn695tM99Wh3Rsq/b4e2OeaWuns/X7IdX/FkAVm1F2760feLECdt3O8s64fjPq6+PHTtmjGHBggViO25pUz2Hsu+EXVhlPeHBezzHyAFVA+w1ze3j6T/67rpb40bKPeYq+Nd14x/JvRspd8CbxOdNpDG2+ixD3BM/7pHMC2iL+IID4AA4AA6AA+AAOAAOgAPgADgADoAD4EBncyDUMys35U4+2rXfu3evWIVq9cxLzQv1/MvOvmqD004Cajj+q/adfIiG/+zfPffcY6l7hWO/b9++YmWxOoY777wzavalXV6Zy9t7y2urczj+W73v1yqP+wtl3yn24ZT1CqcR2rif6DmgVkRymxdrQiC27mOb6FhFyr14TEiJjmlP8S9S7mDeSvx5JNIYW32GIe6JH/eeModhnOAiOAAOgAPgADgADoAD4AA4AA6AA+AAONA1ORDqmZWbcqfYW7Xfvn277Ttn9WdgoZ5/WdlPSUmhffv2Ea9sra6uFu8A5vfc6rbdPI+3sq/bcaoTjv/8PuSdO3cK/xnb999/n2bOnBk1/z/99FOaNGmSEQMWaadOnRo1+4wPr9B9/vnnLW2q+IWDD8eXt4FmOxxjuZJctSvToew7cTecMgjAFzp3InS62WTQnc6xJkQ4JEKbzuVQuPhGyj3mJfiXmLENlxNu20XKHfAm8XkTaYytPrcQ98SPu9s5APUQS3AAHAAHwAFwABwAB8ABcAAcAAfAAXAAHIgHB+yeWXG+foTzfMrKvm5XXkfL/po1a4hFVF4Vevfdd9PEiRPFrq/Rsq/bsRqjrMNlTnG1arts2TKxpTFv1fz73/9eCJzSnn4Oxz7bmD59Ot1+++1iZTSLwbxVtm6br8O1z/gfPHjQ0qbaTzj2S0pKiN/rzKu6+RgzZozjO4Cd8I92GQTgMATg77//3vEmUYNkdcNwHh98w/BSef7FRFVVlSX5QhFO7Qtp34eyl/h0Z8ysuPfEE08EvWCeX0jO+epEJ9OSf10R067oc6Lw0Yo7nGd1SK6oZ8mbRBkP/Aj+wmIV44cffphOnTplzAXZ2dki5rm5uUYe/5rtwQcfNK4R92BswTd3mGCOdocT8wlYuccK9x+wAgfAAXAAHAAHwAFwABwAB8ABcKBrc8DqmZX6/ClUOtRzSdj3LgCHwlwtB/4Nls9NJUah8In2/AUBOE4CsAw4/zqAf90wcuRIS2IwIXgJfE87li5dSllZWUKs9Ep6PCj1fchbfZjNnj2bVqxYYeIa/wKJtyWQnFTPckLqiph2RZ+9cr2z6ltxxypP5YqalrzpLP9gN/L/yFvFk3+dtnLlSmMuWLhwofiREs/HMr4bNmyg0aNHG9cyn8+Ie+Rx6Uncxhztni/Ayj1WPekewljBC3AAHAAHwAFwABwAB8ABcAAc6I4csHpmpT5/CpUO9XwK9iEAO3Eo3vyJ9j0NATjOAjCTjZezO730Oy8vj3rSwavN+GEnCw0sRpSVlblecc03CB6U+v7zY/VhxnvdDx482CTe8PsGjh8/bsqTk6Cc8Loipl3R52hP8OHas+KOVZ7kiX6WvAm3f7Tr/C8wVvHcuHEjjRgxwpgLhg4dSmvXriU+yxi/++67xPXktXpG3Ds/bt3p3sAc7Z4vwMo9Vt3pHsFYEHdwABwAB8ABcAAcAAfAAXAAHOiJHLB6ZqU+fwqVDvV8CvYhADtxKN78ifY9DwE4AQRgDurvfvc72wfqr776KqlHTxKDMzMzxQvGvRAfD0p9/zmy+zB79NFHqa6uTvCNz3xtN+nJCa8rYhqpz2np8yiSwwtnE62uFXes8kLxJt7jiiR+3Dbe/ndm/1bx5O3g//CHPxjzwYABA0T6ySefpPr6eiPNP8qxir2cLzrTb2kbse36X4IjnaMlF3rCGVh1fb73BJ5ijOApOAAOgAPgADgADoAD4AA4AA5EgwNWz6ysnkPZ5YV6PgX7EIDtuMP58eZPNO4h1QYE4DgLwLzald8BPGfOHNsH6nV19VRZWUWFhSXiZeE9SQDmFav8knGVtKHSeFDq+8+G3YfZ1KlTafPmzYJvW7dupRkzZlhyT53wuiKmkfo8ZeYc8vJ3k4g6rlylpuYW4raheJrI5Vbc4Tyrw+oDk+slwvg4Dm1le0zHyeW32Ya1O8UwFP5WMeZYPv7448SfSzz3ys+luXPn0t69e8UPRx577LGQ80WovqNR3pPvz2jglwg2Ip2jE2EMsfIBWOEhSqy4hn7ANXAAHAAHwAFwABwAB8ABcAAciDcHrJ4/es1zGoNXW1b1Yd/6ObHECviEj48TduGUQQCOkwDMN8Mtt9wiVl8uWLDA8YF6fX0DVVVVU3FxGQ0cOLDHbQfN7z/2Qm48KPX9R4U5ZiXOHTx40HiHJ7/Lk6+t6nEe22DsuyKmkfo8Me1DW6HQquDmzZvU0XGVGptaiNt64Wyi1bXijlVeKN7Ee1wch7ay3aZDFYBLaxtNoexOMQyFvV08+QdJvO0zv/c3JydHzA3nzp2jjz76iLZv307jx48POV+E6jsa5fr9eT3rPdIPNbg9KbbRwDcWNiKdo2PhY6L0AazwACZRuAg/wEVwABwAB8ABcAAcAAfAAXAAHAAHwAFwoOtwAAJwnARgO+FEz/c9pG+kixdrqKSkgp577rkeJQDzamcIwOFNKHYCD3Osb9++QsTh1X4659RrtsETeld8+Bypz+9OTiM+3P7duHmT2juuUENjs2jXlT8IrbhjladyRU1L3sQbAxnDttIskocUgFn8fSBtlSm83SmGobC3iyfvDjBy5EjiVb9qTCdNmiTyvvzyS1O+WieWcZex5QAu33OCpsyYQCdPHzfiyWKw+teTYhsq9olSHukc7XYcEyaMp8443PYfjXqxwioavsJGeP9nA27ADRwAB8ABcAAcAAfAAXAAHAAHwAFwABwAB6LNAQjAXUQAXrZsOS1atISeeeYZWwE4NyuN+iUlUe/evcWR1C+NsnJzg+r76vWjtCyLstwMGppkXRavrachAIc38dkJPCzY8Cq/WbNmEYs6qoCjp6Wg4/Xh88SJE6gzDi8ToFefddvvTJgs9KN5Ww/Rg+9/QXeO+lScWWyy+rt+/Qa1trVTfUMTcVvdXmVlJqUq9yffp6mZlUH19HbxuLbijlWezhd5zXUrM1N981ByOmVXxmecHIe24u2mQwrAGQfOBAnA7mKYTOnZnT8enS9JSdHt1y6e1dXVdP/999PKlStNcwNvxf/8888Lvso462e2GSu+cmxPlVTR0zNX0f6cEqrb+h5NXbxKiMF8f+oCsLvYBj4/E/X+9PHCPRd0HvG4ktOzYxYnJz5EOkc72VbL3n13nNWU7SmPV5Bfu3aN2tvbqbm5mdim2kdnp2OFVWePA/bD+/8ccANu4AA4AA6AA+AAOAAOgAPgADgADoAD4AA4EA4HIAB3AQH48mXfCuDS0gp66qmnggRdFmatRN2MoUMpw0IAdhJycyEAx/Shbjg3rds2dgIPiza7d++mu+++W5x1EUe9loKO14fP7733rqeH61aVm6oOUdWpBVSwcwjlZD5MbNPt2LmeV5912yPGTRCiLwu/m4+cFSITi798zUdDa7vJ7atXr1FzSxvV1TcSt9Xt6cINC6RJSamUGSdxVPdPvbbiDudZHSpfZJrrsdgdjsCt46T65TXNcWgr2mw6WABuaO2gfxu5gPqM/yKiGHr1x0t9HYfs9GRKiqKYbhVjGb8BAwZQQUGBSQBm35988klTnqwvz2zTyxgjqTt0zATxgwx5H7Lge7O+mKat2yPuVV0A7i73p86LUBjq9X3XSZSUmukYK71dqH7CKY90jnbb55gx75ju83AudAGYbbrtPxr1YoVVNHyFDXwhBQfAAXAAHAAHwAFwABwAB8ABcAAcAAfAAXAgMTgAATgOArB8WO7mzA/U6+oui3cAl5SUU//+/YME4NzcLErrl0RDM4JX9DqJvVZlEIAT48aMxgTpJPC44R7XkYKO14fPY8aMCecZOzWU76SKI9Po7FePiaMw61W68H0aHfp6NrFNL7h49Vm3PWz0WOJD/2PB6fVPNppE4Bs3blB7+xXa/n0e3T5inmin29MFFf1arx/P60i5w+1Tw1yxGk1cZAzbCjeRPKbN7C/E35Nl1fTU3EyS7wGWMWxoaqGaS5ddxbAzY6TjoF9H2nekMbaaQ+R8EalvbtoPfnsc8cFCrzxYAOY/vj9VATic2EYbbzdjclPHq19W9Suz0yk5xI9PrNq58c9LnUjnaLd9jRo1kvjgv6b2a1RY00L5F5upvL6NOq7dEPmh/mEB+OrVq9TW1kZNTU3Cntv+o1EvVlhFw1fY6D7/j0QsEUtwABwAB8ABcAAcAAfAAXAAHAAHwAFwoGtzAAJwFxCAa2ouUUVFFRUVldITTzwRLACLrZ/tV/tKUXfo0H6UlDSUluUsM23zrG4d3S8tzVRmJRLHOg9bQIc3yURD4JGCjteHz+oD91AP1jsai6jqxBzK3/6MEH3LDrxNl3IWUOuFXXS5bC99tX4RHdqzxvMDd68+6x9mb44YJVy/WfYd3Ti6iG4cnifONy/43jM66ovt9MOX0oTYNHn1Lrpj5Cf0gxen05gl24jb6vZ0QUWsAFZWdPpEGd8WtHJlsNEmkwUbXxmvquXVoHKrd3U7V9WG3MK2sjKb0pPNq3HVvtU2st9IucPtVf+kDzJPrgzW+95QscG0TXaoVYo6xvo1x2HikoXieGX2fLr9nTnUf+wbhujL20BP3fQtsbhzRa7g5h0XaupcxVDtTx2LxJ7LM1MD2Bvx9G8hLdrYrMQMqiu2EA9s/ct2JZ4SJyucrfLYr0hjbCcASw5J/1NTkztlpbu8P63mF962/fjq8YYwLAXiusuNlF9aRSnDo3V/+u4tGQfJa+vY8BbwyZTu4l6W2Kl15X1ulKkc8s8NEnsTLzXecJnkhJ2/vj6C+WU1LrUvr+lI52i3/aWmDhc0KbhQT9nFl+lsVTNVXm6nk+WN4rq2+YoVjUx5/CMCFoBbW1upsbGR2Kbb/qNRL1ZYRcNX2Ajv/2zADbiBA+AAOAAOgAPgADgADoAD4AA4AA6AA+BAtDkAAbgLCMBVVdXE2z8XFBRTv379rAVg5X2/WWn9fO/e9L/L1ycAJ1G/tCzRVgrC/A5gWSZXD3PbJLwDOKYPdqN9U0t70RB42Abb8/rwecSIVNPDc6uL1kunqezgOCH6Fux4gWpOzaG2qt3UUXNQHO01B6kkZzt9tX4htVzYR2xTjs3N2avPus1Bw1J9ou/heXSzJk9sL8virxCCD88jutZOp4qriMXfiSuzaPXe41RQfpEqLtQQt9Xt2YkqXC9I1MlMFe/plG3k1r/yvbqGGKRsIy3rSlHHJ0j6BEMh+CpCoxQl7fqNlDvcXl0BrPcfeswBoVPH0cs1x2HRhkWUtXMpZR/IoLbza0i+A5g5yVtB8zbQl5paqbWtgxoam8XqX+cYBvvmFnvGITk52XgHKwv5Mpb6uPTY2G0BrdazxJk5osRe9hNpjO0EYDHG9Gw/p5Nsxyf9CPfMsbX741X6/AMN/rt27bqILYvAvLK735Sl9PJfRkTn/rTBVo7JFBv/O8C93MtGXbFi138vK4Kuap/7lNjL/kWeUl/m6wJwIN8vUmdXBs1Jso6dTbXcbTrSOdptP8OG/YXqWq7Qd4X1VNPUYaJNQU2LyG9ou2rK1y9YAL5y5YoQgJn7bNNt/9GoFyusouErbODLKjgADoAD4AA4AA6AA+AAOAAOgAPgADgADoADicEBCMBdQAAuL78gVv+ePVtAjz76qLUAnGReARws8vYjFnx59a6pjFcPK+KxWhbrlb52/WEFcHiTRTQEHrbBk7XXh89vvTVMf35uXKvCb8neodRQsNoQfaX4y+f26m9p84ZFVHxmGzVf2Eds08sHh1efdduvDhlGfAT9XWunGzkbhBB8vaOF2to7qLGphS7VNdClopPUfmCOaKfbU8UanzgbeP+vvnqUVxSyaKe2YXtO17pNrm8Wen39CRv+lcd2/UbKHW5vEoCFgGUWA+361seo4+jlWsawLX8lyUMVgDm2kzMP0CsLNhsxrKq+RCXlVSFjqPrhiD2P3Y93Zqp/Bai45tWjflHPj4+Iu39rXh8OyipMbcteFvvkytMk/3bbElNVVLbKY98jjbGdAGzHXRWvaKRlbIPuT3/G1LV76HhhpXF/sgA8ZP5G2n7oTMjY6vGUGEq8jTFa8JrHZhkbTYjVea5eq2mJlfleDuaN9E0X+61s+QTgwA8Z3PhrNy7pXzjnSOdot30OGfIm8VFU22pJl7wLTXSk+DJdu269HbT+/t9LdfXCntv+o1EvVlhFw1fYCO//bMANuIED4AA4AA6AA+AAOAAOgAPgADgADoAD4EC0OQABOAYCMD9oj+TgrZ/nz/+MPv54Pj388MPBAnBuRtC2zaqQq6YhAPecSSQSzqltedLx+vB5yJAhxIf6d+Nqi/F+XxZ+m0o2Wgq/UgRmATh771pav34Zpc9fIOx5mQC9+qzbfnHQm6r7prQQBPK20PU9U6nj5Fpqzd1OV76dS1d3TaFLRzcRt9Xt6UKMuvpTF5xkW72N07WVDSkasT3ZnzxznlUbzlfjH25aFYDleLhvFqp4lbJd3/oYZdtwzhyH9vwM0yEFYJ+oc51a2zvopflf0cBPNontgcsqqqmwpNJVDKVPVmOR2AfEtkxKNYTfVMpUhGFpRz074aD2F7BfaXBOxVna1PPCjWuodrI/J/9lnUjOIe/Pa9cpdeEW+vzrw7RyzzF6csLHtHfPDqrMO0JvDB1iYCV90P11c5/Itiq2drHR7TtdB5cFtnFXy9S+pC/6Wa0vy9R2prTYLj54pTG3s6snbYZzjnSOdtvnoEGDaM+5S7YCLwu/B87XUfEla4FYbv8s3/9bcqGW2Kbb/qNRL1ZYRcNX2Og5/89ErBFrcAAcAAfAAXAAHAAHwAFwABwAB8ABcCCxOQABuJMFYL4BeAWrurr1wQcfJF7Ny1s6FxeXie2dy8oqiVf68sFp3vK5qKhM1OG6Z86coxMncojbqrZk2rd1c2AVsCr6qukgAViIx0mELaAT+0aN90Tq9eHz4MGDTIJpc9Uh8Y5f3uqZV/yW5X5N1YU7gwTgmuI9tHHTKho5eTbd3X80/d2tKXTXk6MoZdR0YptecPDqs277P+SBCwAAIABJREFU+ZTXTWPgCxYNr1+/QR1XrlJLazs1Xyyilpxt1HhqC9Wc/Y6Ki4rpXEEZcVvdni7EqNe+tHmFLLdX64S6ljbMW0Brq4yTUyk1Wcnzb0urrhjV/Rb9KltNB/wI+BvKT9WmFNakv3rfui21rdc0x6H97BLTwQKwGkOxeru+kcasyKJbxy6k1xd8RalLttHTrw4OGUPpjxyLHfZizNrWz6mpvm2+pQ397IQDr9i02h5YtSFxDpVn14+ab5dm276yABdkf2obmRfNs5v7k2O771QBbfr2lOl9wFPGhhaAVf/txqiOR+JtFxvVHrdzutb7M4uv+jbNwdirfln3o7yX2oZLQe1s6ql9eU1HOke77S8lJYVyLzQFzedqRv7FFvq2oE7NEmnfnH+dOjo6qKWlhXjl+/GCC8Q23fYfjXqxwioavsIG/j8JDoAD4AA4AA6AA+AAOAAOgAPgADgADoAD4EBicAACcBwE4D/96U9CzD19+izl5uYLMTg/v4jOny82Dr5m4ZfLT5/OE/WPHz9D3FaKvvo5N2OosSUor7KzeuevLgCLa6Vdv7S0oNXEej+xvsYW0PGfLLw+fH7ttRTjQXpD+U7xnt+cHSPoq7Wf0PpVC2jLhsV0ZN86WvHFPCEGs+g7YMhkIfiy8Dt51jzasCGD9u1YIbZ/bqrcS2zTyweHV5912wNeeoX4uH7jhniP6NWr14Tw29rWTk3NrXS5oZlq6xqoqrqOyiurqaj0AuUXllHOuSLRTrenCypczqKRWchTtvz1uAU02/MJRT4bcltg6Yd872fQFrHK9sNya1vZRj2r28TKVbyyXB9b0LVpu2JFgLbpm1fPOvki+w11ljFsz1tI8mAB2CmGK3Z9T/O+OkCPvRj8gwPfuAIxYh+lgO2IvRinsuWudm01Dh1DtY6MpcBIiPr+VZsWOKtxS9K2kWabdv2o+Wqa2+jxUccu46a3Uf2PRlrGNq73pxXeYhWtn79qbMLYAjo11bdinjE1flyg27G5hyTGvjgEOGs3L+hc0uNsxznZTzjnSOdot32+/PJLxIfTX9uV67Qjp4aa2q+Zqumrfy9fvkwHzpQJe277j0a9WGEVDV9hI/7/Z0MMEANwABwAB8ABcAAcAAfAAXAAHAAHwAFwABxgDkAAjoMAfO+99xKLufKYM2cenTqVSywInzlzVpxPncqjuXPn0YkTgXpcn9vGWoCNd38QgOM/WXl9+Pzyyy8TH1L83b1hAn3y1w+DVv2+/d50+skfh9I//WYQzV3wOZ0/vYMuFu6kqoIsmvVhGu3dsdwQgNmelw8urz7rtvs/P5Ba2zqEWChW+7a0ivfEXm5ookv1jVRdW08XLtZSacVFsWXwOb/4ezLnPHFb3R6uY89jjkN77gLTwQIwYhj7WESb/935/uxs8TzasQjXXqRztNt+Bw58ga7avN9XVXv3na2lgovNImvdzmP08PCP6Z8ff5fuTPlQnO9K+YCmLd5Mq/fm0AMDBlP6iu0xm+djhZVbTFGv68+hiCFiCA6AA+AAOAAOgAPgADgADoAD4AA4AA50fw54EoA/XPoVuTm6O3G8PohjATMnJ8cQbu+++25D/GVRNz39Y9O1FIat8rltvAXZWPcPATj+E5FXzg8cOJB42+ezXz1GqxcMp9OHN1Jj+T5jy+fdOzfQLx4aLo65n35KWVuWiWPRgnQ6tCuD1nz+Dp35ZjQV7BxEpzc8RKfWP0hs08vc4tVn3fbDyU+KVb71DU3EaRZ9ecUvpy9cvCRW/XK6oLiCzhWUivyTZ/Lp6Mk8X50wflyi+4DryLjP8WnP+UQcMs0CMGIYGa6JwEuOIa/C7473JwTg6PLz2WefVXVe23ReRSNtO1pGb81aS70HptGcjd9RYX0HlTVeoQst12h/XgU9//4y+t/PTKYfPPIOPfPuZ54+kyK5byL9PIukb7SNLh+BJ/AEB8ABcAAcAAfAAXAAHAAHwAFwABwAB8CBWHHAkwA8bWGm7YMzWcB1YuV8vPrx+iBu+fLllJ2dbQi3d955J0VyxFqAjWd/J06coGXLlnnilNf4xItHXalfr5g+99yz4p2/vO0zi7/q+35HTZ5N/3TPm2LFb0fNQUMUbihYReXfjaWzm5+k3I2PUMHut6nk2OdUlrudSvJ2Edv0gplXn3Xbv7nvTxTJodvDdew/2COJH7dFzGIfM7eYd+fYQgCOLu+efvpp4iPUX1vHNer3ziK6/dUP6duCWsqtaaWFXx+jMZ9toxmr9tCxklqqbb9Bs9fuo+1HC+jH/cbFbI6I9PPM7X2FetHlHvAEnuAAOAAOgAPgADgADoAD4AA4AA6AA+AAOBBPDngSgN+Zs8L0/OzGzZvUcfUaNbS0UUVtA+WVXiSuE88BxaJvrw/idu3aRWvXrjUE4HgKql2p77Nnz9KmTZto586dnjjlNT6x4ExX78MrpgMGPE18ZCyaRQeyVgqRt6Z4D/H7ffngtBR/GwpWU8meIZT3ZV8q3DWUqs9vpYb6i1RfX0+1tbVUVVVF5eXlwp4XHL367MU26uKDGxwAB8CByDgQqzm6f/8nTf93tbvYd/w8/euTEykr7yKtOZhPP+k/kfq8nEYTPt1ET46eTz94ZAzN/+oQXeq4QXUdN+mOVz6g3YdOevr/SbiciRVW4fqHdpHdC8AP+IED4AA4AA6AA+AAOAAOgAPgADgADoAD4EBncMCTAPyXGYvpJhHdvHmTrt+4IcTfprYOqrncTEVVdXSysJK4jpOjvpUtSdS7d29xJCUlU3p2pWWbyux0SnYod+qnM8u8PogrKyujVatW0bp16+jIkSOUm5sLMTgvzxEDXvnL4i+vnmb8vMTTa3y82O6pdb1i2r9/f8rbNdbY+lmKv6+PnmGIv21Vu+nCkclim+iSA2OooeoYtbW1UXNzM12+fJkuXbpEFy9epMrKSiotLSW26QV/rz57sY26+EAGB8ABcCAyDsRqjn788cftNF8jn/9f++d3PqWxS3bS1zlV9OPHx9HnmXupoaGB6urqaE/2Kfqbu9+k3adLxSpgFoGHzFpHUxdu8vS5FC5nYoVVuP6hXWT3AvADfuAAOAAOgAPgADgADoAD4AA4AA6AA+AAONAZHAgpAK9cuZImTpwY1rF58+agB2P61obZ6cmUlJxO2ZXWIrCbQes23bSJpE44D+JYxNyzZ48QNPmdtjicMeBtn7OysjyLvxzXcOITCR96QluvmD7xxBO0f8tHtH7VArHSl4VfdeVvU8lGKtjxAuVvG0B1xTuoo6PDEH/5gTuLv9XV1WL+4HunuLiY2KYXrL367MU26uIDGRwAB8CByDgQqzm6b9++xIfVHwu/4keN16/T39zxKm08Xk7jFu+gWwZMpG3fnqWzhRV0rrCcXnjvc/rh/cPpv947lB4bMZfmZe6n6Rk7qO9fPvT0uRQuZ2KFVbj+oV1k9wLwA37gADgADoAD4AA4AA6AA+AAOAAOgAPgADjQGRwIKQC/9957YgUer8KTB2/HyivyWJQpKCigc+fOiVWtp0+fJl65efToUfHOW26rO62Ltfq1Xt/NtVcbL730EjkdofrEg7jEvhkRn+jHxyumjz32GPHRWL5PvOv3Fw8NN1b+XspZQGe/7Eu86re1sUKIv62trdTU1GSs/JXiL881cp5he6HuTbXcq89qW6SjzyFgCkzBAXBA5UCs5uiHH37YpP1K0ffGjRt0/fp1unbtGl25coV++sRo2pZbQy9PX04fLP6Kvv42j1ZsPUYZm7+nNV8fpaOnztGBw8do5sL19MO7nqL/8tsU+i+/fdXT55I6fi/pWGHlxSfUxf0MDoAD4AA4AA6AA+AAOAAOgAPgADgADoAD4EBicyCkADxq1CiqqKgQ72HlFZk7duygrVu3iu15eUvjFStW0OLFi2n+/PmUnp5OaWlpYrXw4cOHidvqBNDFWvVaplNTkykpKZU2VGygVP8W0LIsPT3V2D46OT2bfPnKltKpmUF96j7wda9evSwPq7p6Hh7EJTapEZ/ox8crpo888jAt+mwOnTm6lf7pnjfp6KHN1F5zkGpzPhXv+q34/iNj1W9LSws1NjZair8lJSVUWFgofmTCNvV70enaq89OtlAWfU4BU2AKDvRsDsRqjn7ggQeIxV4p+ErR9+rVq+JzqL29nfhHSD/p+xZ9daaaXpy8hOat2Ew1NTXiHfQFRaXiR49FRUV0/vx5Onv2LLFN5m/mjv2ePpfC5XyssArXP7Tr2fcy4o/4gwPgADgADoAD4AA4AA6AA+AAOAAOgAOJyYGQAvCQIUMoJyeHUlJSaNu2bbRlyxb68ssvacOGDbR69WrirXoXLlxI8+bNo1mzZtH06dNpwoQJtHHjRuK2euANIdf/3l91C2gp5rKwy+3UurIsyS/wVmamCpE4U6xMzjSEYr0/p2tdBHaqq5bhQVxiklnGCPGJfny8YsoPx7P3raWHXnyPJs+aR+3V31LtmfmUt+lRqj67Xmz3zMIvr/rlLZ/r6+uptrbW2PaZV/5K8Tc/P1/sMCAfuMs4hzp79TmUPZRHn1fAFJiCAz2XA7Gao++9917ig181wAcLvnzwO+f5c4jfO88/QvpPP+tLGQcLacS8jfTbZ94W/w/lH0Dyjjeq+Mv/J2Z7seRurLCK5ZjQV8+99xF7xB4cAAfAAXAAHAAHwAFwABwAB8ABcAAciA0HQgrAL7zwAu3fv1+Ivps2bRLC7vr164X4m5GRIVb/8vts586dSzNnzqQpU6bQu+++Sx9//DFxWz2QUsjt3bu3WMnLK31ZxOV6quCrX3sp0/t0upYisFMdvSycB3G8jS2vnmbM8P5f5/f/Mj5Lly7tsu8AjmasI8FB520k1145f9999xEfP39oOFUV7qKa059Q7sZHqCp3rXjYLoXfy5cvi/f98kqrixcvim3m+Z2/qvibl5dHvL082/MyBq8+e7GNurH5gALOwBkc6L4ciNUcfc899wihl8VeKfjyZxCLvvwDJP4cqquro0dfHUtDZq+hFYeK6Ae/eZZmL1wlPouk+Ltp20760W+epnVfbie2GUtuxgqrWI4JfXXfexuxRWzBAXAAHAAHwAFwABwAB8ABcAAcAAfAgcTgQEgBuG/fvrRmzRrq/+Z79Mu+g10dv/nzEEpNTSVuqwdaF3LVcr1MvVbT3Ea9VtOqvc5Ke30Qx4LgqlWraO3ateLdyLx6hEUtHNYY5ObmEmPMq8xXrlxJLAh6iaXX+HixHapuNGMdKQ6hfPVS7hVTfjj+8weH0+KMJVRfuJ7yvkqm4kMzjIftvOL30qVLplW/cqUVY2j1bnGvD9y9+uwFD9RNjA8wxAFxAAe6LgdiNUf/6le/Ep89LPZymgVf/gzitPwc4nTmtl30/93xJH1x4Dylf3mYftCnP/3nn/6G3hr/Id3/7F/o73/5MPV7czL9/S8eoJ/d8mtP/y+JlKexwipSP9G+696PiB1iBw6AA+AAOAAOgAPgADgADoAD4AA4AA50Pw6EFIDvvPNOsc3zC2Nm0+HcEjp+voJOF12gM8VV4szXh3JLaPeJ87T5uxxa+vVhSn4rjd5KHUHcVieNk1irl6nXapptqtdqWu+vM669Pojjlb8s/krBl7fTjuSQdnrCOTMzU7x/2kscvcbHi+1QdfVYRytG4eAQylcv5V4x5YfpLAA3ln8jHrKf3TFYrLDifN7qmVf8cpp9qKysFGle9csrrTj/3LlzYttnTp84cYKOHj1q1Hfrt1efdbtp6fMokkO3h+vYf4BGEj9ui5jFPmZuMUdsEzc2bmMY6Rzttp9///d/J7fH3//LrfQvv31aiMBfnr5I4xd+RQPfnUtDZyym9d+do0OlDfSH51Lpb350e0znh1hh5RZT1Ov69x9iiBiCA+AAOAAOgAPgADgADoAD4AA4AA6AA92fAyEF4KFDh9Itt99JH2VsobNl1VRUdYnKquupvOYylV6sp4LKWsopqaIjZ0tp9/HztOnb0/TOX1dRnz88SNxWJ5GTWKuXqddqmm3q15mpSb4tpf3vCNb7jea11wdxvO1zdna2IQC/8sor5Pavvb2DLl9upKqqGiouLiduGy1RsSvYOXbsmPgBgpf4eY2PF9uh6uqxjhbG4eDAvh7NK6KUz3fSC/O/oVEr9lFOQQntP5kvzqHGopZ7xfRnP/sZdcah+hQq7dVn3d6UmXPc3qai3k0i6rhylZqaW4jb6vZwHfsPVLcxPLn8Nmor22M6EMPYx8vLPeI2tvImxv2ZePGMdI72whe3dc/mn6eHnn2D/tst99OQmUtp46mLtCWnmnacraXPth2m3z71Jv3oVw/Qzr0HYzrHJyJWbjFFvcS79xATxAQcAAfAAXAAHAAHwAFwABwAB8ABcAAc6BkcCCkAMxHWbN9POw6fpspLDVTb0EL1Ta10ubmNLjW2UFVdIxVX1YkVwd/lFtPXR/JoztosWvrlrpg+HIslYb0+iON32qrbPr/44ovymXTI85UrV6mxsZlqai5RWVklcdtoiYpdwQ5vg8z4eYmv1/gcOXJEvHM4PT2d5MHv3uV8L/1yXT3WKsZ79+6lJUuWGH1wX3zN+Wo9q7QXHN5dsYeeTt9ML87bRpzedrxI8Gz0in0if9L67+jNz7+hM+eLXY/PK6ZeceuM+pH6PDHtQ9/9ea2dbpxcQTeOLqKbNXm29+zNmzepo+MqNTa1ELftjDHBprcPZiOGNlErrW0UJT4BeDe1lQUOxNAb1rHmZqjY6iHH/Zl48Yx0ju5Mzs1ZsJR+8bvH6T/+91/Sv97tO//oV3+ityd8QCwSd2bfVrYTGSsrf5GXePcbYoKYgAPgADgADoAD4AA4AA6AA+AAOAAOgAM9jwOuBOAPl24SQi+Lvq0dV6jj6jVxtLZfEULwhUuNdL6iho7ml9OuY/m0avdRmvLZ+pg/IIsVgb0+iGNRUBX1XnjhBePZdOqhS8THoH1VdN/6HCNfJq5evUbNzS1UW1tH5eUXiNuqtnpCujMF4O3bt9Ps2bPpwIED1NHRIWDnM19zPpd74ZUeaxmfTZs20axZsyz74Xwul3Xtzm5w2Hs8j0YsyRLjWPNtLiXPWEdnymrE9fiVe2nNgVwjzXXdjs0r593a7cx6kfr87uQ04uP6gY/oRs4GIf5e3zOVbl44LjDU/7lx8ya1d1yhhsZm0a4zxwbb7j6sZQz1WPE1i78PpK0SRUIALs2iNuXgtsDZHc7xwEmN7fI9J2jauj10qqTKKtQiD/dn4sUy0jk6HryLV5/AKvH4Gy8uoF9wARwAB8ABcAAcAAfAAXAAHAAHwAFwABwAB9xywJUA/NSImRTO4daJrlbP64M4XRR89tlnjYfULP6+eaCa+m8tpDuW+4SlwYMHk35culRPFRVVxG11gTA3N4OGJvWjtKzcoDK9biyuo+2PG+FT5ZDb+Bw8eJCmT59OVVUB0eDKtevEP2xoab9CZeUVopzrqfad0nqsGe+srCyaNm2aYz9czvWc4uMGh+wz+TRswVbBr6KL9dT3/eV0uqRaXI/9IosOnS030k9NXy3KB3+8MeT43GLqhE2syyL1+Z0Jk+nGua1i5a+8YW/WFxOLwNR+WWYZ5+vXb1BrWzvVNzQRt7Uab2Vmqtiqvnfv3pSUlEqZlZWW9azayjx9+3uZb3f21fdtkc/98pGcnu25Xzv7iZzPcbD7yzhwxiwAF2+nNuWwiqEd9mp+ZXY6JSclU3q2c2zVNm4w1OOY5KIPN3b1Ono/ki/quLz6rvcRjWuODwu+T89cRftzSqihtV2IwCwGW/2Fuj+txp2a6RxDp3F0NkZW/na1+zrSOdoJ/+5WBqzwxa67cRrjAafBAXAAHAAHwAFwABwAB8ABcAAcAAfAgc7ngCsBGIEwB8LrgzhdFBwwYIDxfLrvl/n0UOZZunPFCfrnTw4Y+TLBW0A3NflWALMAzG11kTDagqtu3+t1tP1xI3yqHHUbn48++kisyGWsr9+4QZdb2qhXr15UWl1PJRfrqaK2gXbs3E1cT7XvlNZjzdjNnDkzqJ8LdY1B/XA9J6zd4vD4xKVCwOZxPTkpg04V+QTuUZ9vNdIDP1hDGw/m0JUrV+iBsYtCjs8tpk7YxLosUp9HjJsgxN7LFXk0b+shQ1yqP7JSrAiW96g8i9X6LW1UV99I3FYfr09AC4i+fJ0ehsDkVVjS60vhKCnE+9L1dvp4usI1x8Hqr6G1g/5t5ALqM/4LUSxWABdtpjblsIxhZSalWgiv4WDltY1ePzs9mZKS0yk7jB8ROMVO78eqrlpHTVvV7aw8js+D738hhF81xrwSmAVh/S/k/anFln+sEe6PNHjMnY2Lbt93nURd6b6OdI7uLG4lol1gZf5/eCLGCD4hRuAAOAAOgAPgADgADoAD4AA4AA6AA+AAOJBoHIAAfME7Kb0+iNNFwT//+c/Gs+l///wQ/XTBQfrvc/fQ3334jZHPiRs3blB7ewc1NjaJdwDzFtDcVhcJoy246va9XkfbH7fCp7y53MZn2LBh1NbWJjCvb26jkot19Ld/+7eUW3rROM4UlhPXk7ZDnfVYM3ZW/ah9cFr244S1WxxGzc8U7+LmgY1fss1Ip36ykZrbr4jx/nHEPGpu66DqusvE6VDjcotpKDuxLI/U52GjxxIfP3wpTawyZGGJVxv+8PmJtOyzaUTX2gWW/I/vXr1CDU0tVHPpsminj1UISlEQ7HThR+9Hv7aqr4vRehu+tmpnVS+R82QMjUAREa/8ZfH3ZFk1PTU3U2wFLQTgwk3UphzcVh+bHSZ2+Xp79dprG72+fq3ajiTtxq5aR01H0q/Xtlax5Tjf+fs/0oA/3CvOnFYPx/tTF4C1a6/+dTYuVva72n0d6RztNSZduT6w8v5/9a4cb/iOeIMD4AA4AA6AA+AAOAAOgAPgADgADoAD4EA0OAABOA4C8JNPPknXrl1TNYmgNAtKvDqzpaWV6usb6OLFGiorqyRuq4uEToJrblYa9Uvybf+alDSUMnJ920Sr+f3S0kxbSKtlso3RR9pQYwvbfmmBLYvVNro93V+v126FT3lDuHlQmpubS6+//rrAva3jqlj5y6t/1UOKtFxP2g511gXgw4cPe+rHCRsnHOas3kHJYxfQ85MWUeqc1TRt2ddibGt3H6PFW78T6b+krxVnFn7HfvYl8ZaoG/YcpdS5a0KOzw2mobCJdXmkPr85YpQQf/X3ivLqQhaFP/5yj8Dz5s2bdIXf1c2rfy830iebvyVuq4/XJ9gkWW6/XFmZTenJgW2a5dazmamBPLmyTxd+fKKPvMcDK4xl/3p9zpf92fUjfZVbRsu+rfyR/STimeMwddO34nht4Tax4pfP/P5f/mMxmMt9AvB6aisMHPYxDN7eWcVYTQusxZbQvvgkp6cbK4iNepm8ZbQst9+a26jv31pav7aKjYyzjCPH2ypPjZ1uV5ap+TI9+/AGSvX7zn1InlhxUrZJTU2OaGWt9IfjY/X32B/+SFVvDKa2gwdNxSwE8/2ZX1rlcH8GYqv/YMNpTOkWMZTjlVuBW8VH8MPm3rfqT47d1y54NbqMbVe5ryOdo1U8unsaWOFLX3fnOMYHjoMD4AA4AA6AA+AAOAAOgAPgADgADoAD0ecABOA4CMCPP/44NTe3iNW9vC0lC3EsIvHBwi+Lwx0dPvG3oaGRamvrqLLyIhUXlxO31UVCQ5zV3gGs5+dmDCUWbX35STQ0wycGZ6X1oyT/O4RDtUkamiH6Z1tmcdjanu5rONdOwqfVpOD2QenAgQOptbVVbP18vrJWrPq99dZbqa6p1RAOzpdXEdez6scqTxeAebxW/bC4bNWPEz5OOPRJmU5Vlxro2LkyemHSIrrvL7PEGPLLqunzL/eLtDwfO1dKW749RW1t7TRu/npavmVfyPG5xdQKk3jlRerzoGGpQdvLSmKcPH1crATmFcF7ThdR1vF8+nz7Yfq3N2bRnW9MIG5rNW4p0LBYJkUamef0/k5VTLJLc38sWul21PrSJ9mn9CGQHxCVrNpZ1ZN5iXjmOLDIu+9smVjxK+Mnz7wVNG8D/e0Xd1Lb+TWmwyqGPkwCorwUVoX46d8aWsVN1pc4i22bTfWSjG2cQ205rNplrO22gFbrCZvaVt9WeWrspM/q2Nh/k11ldayaz3aCrv2clHZ1fqp9e0lzfKz+WOi9dvEiVY9621TM+bw6v9+UpZb3p/RPjluK2W7GJLfi9om2PhFZx0GOTc2X96GOiVpH9N9N7+tI52iJaU84A6vofwHqCbzBGMEbcAAcAAfAAXAAHAAHwAFwABwAB8ABcKBncwACcBwE4Mcee0yIupcvN1DF8ulU/ulIKpsygErfuktsScyrfpuamonLWfy9cKFarP4tKCghbquLhLpoK8vVVbnGQ+2hGSTy+6VRllwNnJthrAC2baPUYftqn072pC+RnJ2ET6sJzO2D0hEjRtDWrVuFEHu2vFoIwPfee68hGty4cZOWr91Aw1OtxTyrvq0E4OHDhwf1U3nJtwKRO5P9DHvrraDYqrg54XBPylT6at9x4XtTazs98+58Olfqe/cvX6t/fM0/Mqirr6cH//Ihncg5ZylWquNzi6naJt7pSH1+dcgw4sPy71o71e2YSiPnLqY/jV8khN8npi6jj7/cT1f2fiDaOY1fru4TwppYIRq8cpfbs1hn3Lsm4dAvMimrS416uuCniHXSJ5/wZF7taLS36MdoZ+GPLEvEs2MM/YGdnHmA+o99g9ryV5oObquPSRfmZLmab0pzfJRtv01lWlxMZUpc5XtofeUB8VnmGz5YxEbyTBUYrfKkDT6rftjlq3XUtGiv+G5wKjXT1q7ah5e0XWxZ6OU/FoA7Tp00bl/OHzJ/I20/dMby/lTH4cMocE9KzOR4+MwCsdpG+s4rfXXBXOBiG59AP9KGXX+yXNjT+OPL452p0b9lAAAgAElEQVQEus59HekcreLR3dPAqmd/Wevu/Mb4wG9wABwAB8ABcAAcAAfAAXAAHAAHwAFwoHM4AAE4DgLwI488Qvw+XxZ2y9PfoPIPXqKycQ9T6eBbxHbPd9xxB+lHYWEpnT1bQNxWFQU5rYqxaplPzA1s+yzLnARb2zbdUADetm0bDRgwgE6eyaP8ihohANc2tAjBgEXZwydzqH///rRhw4YgIchuQrISgNevX09PP/10yH4yMnyrq2Wc9LOTAHzg+1PUZ+B42rT7e+E/i7y7juQY4oea4FXm/F7pY6fPijZ2Y1Hzu+LD50h9fnHQmypspjSv1r9W/C1d2/8hNV2uo0v1jXSxpo4aTm6mtn3pxG1V/KzSYgUni0hCMLMTgXz5qmCrik52bdX+1PoyX21nSovtaK1XMNrVkzYT8RwyhteuU2t7hxCAX5n1MV08tZTa8zPEYRVDKyx53Gq+KR2mAGyFpWpXLw8VG+Yai5ZyJTK3t8rTx6L2o/Zvlxbt7fhsIViq9r2m7WIrBWBeBXxh4PN0tbBQrAjm/B3ZOVRYUml5f6pjYl8YHymcq/iqfupt5IpeXQBW25vuZTusbPKd+uYyUz+KDVOfWhxMbZT7X+2rs9KRztGd5Vci2gVWnfMlKBFjDZ8Qa3AAHAAHwAFwABwAB8ABcAAcAAfAAXAAHIgWByAAx0EAfuihhyg/v4iKikqF8Fs2+j4qHfJrKnnt50IUvnDhIlVUVIlVvyUl5cQrf1n8PXPmLHFbXRi0FYCFaJsktn1W2/jqW2/ZLMvU9/tyW70P9Vq2sdpSWu033LST8Gl1I3h5UPrJJ5+IbbX/Ov8zOppXRCXV9VRyoYbmfbaI+vbtS7fffgf97ne/o/z8/JCCHvtiJQDzuGfPnk39+vUjp37uueceYt/tcAqFw/7sk/TrZ8ZQU0ubSaxUL3i78abmZrpwoYo2bN9HT4+c5WpcXjC1ikk88iL1+fkU3zuiVfxY+GUMO65cpZbWduo4sYau7Z5CzWe2UvP3K+nqrslUnHucuK0+5srMdJLvA5VCEQtMalptI7bq9a8e9Yk0wcKsT4Cyfq+wtBUsUvE2z75VilzHTT9O9WQ/iXh2E8PGphbxDuD3F35Mt4+eRanz/krvL5xHT786ODiGmngmx6xiHJwOYC1Ef5sV1mo7aVc9O5XbxVBtrwqaMt8qz64fNd8uzXZ9ZcGcVNvI/iM528VWCsB837L4W/v+RHHwu4GLSivpXEGZ9f2pxVb113lMgbGaxVRlO/XM1MBW30KYlfey793fUmiWeNj1J8v5rPoXuA5wzY4TQe1sfFP76qx0pHN0Z/mViHaBFb74JSIv4RN4CQ6AA+AAOAAOgAPgADgADoAD4AA4AA4kNgcgAMdBAL7//vvp1CkWVfPFqt/SQUlU/Or/poLn/4WKi8uoqKiMeMVvQUExnTtXSHl55+n06bN0/PgZ4ra6QCgFWHV7Sing+lb0KtuGKu/wlfX7paUZW0Czbas2quAr6ugrgjOGGlvV6vZ0f71ehxI+9UnG64PSTZs20bPPPkt33XWXcTzz7LO0atUqIf7++Mc/FuLt+fPngwQhvW87AZjHvHLlSrHiWO3n6QEDaNGiRcTiL/fDovPRo0eDYszt3eAwdf5qGvnhUlWzNNJXr12jxsZGIf7mny+gMR8upjEfLQk5Jh6jV0y5jRQxJM/0FYgSO1WQUIVOWR7uORyf1b4GvPQK8XFdvJf7OvH7uln4bW1rp6bmVrrc0Ey1dQ10qegkXT7xFdUd20RFZ3Mo51yRaKfa4rSOR/A7RgP3qW8FoU8cYtySklMp1b+1q4qXsCsEpUBb1a5lv34BUvonBWi9Hy7n7WxFvtju1tofaScRz25jeHL5bdSet1AcWTvm04YvP6HHXhwUdG/o2Msxq/lqmstZiGMM+UhOT6fUzhCAxcpNf6xUrih9yy2jVX9knhyH8FcTQmWZOi41zeUqT4QNC07qbaTdcM92sWUB2O7ILywLcX8Gtk9mv4Rgb/oRhvk+k2NKTfWtsOYYy1XWsox/9OF0j/nqBewa7S0wVLHS2yV1wfvazRztNE4VYxUbL2lpX583pQ31Rxsyz83ZjW9u6si+3GAl6+Kc2F+8EB/EBxwAB8ABcAAcAAfAAXAAHAAHwAFwABwAB2LFAQjAcRCA77vvPiHmsqB74kSOEHdzcs4JQZjFXj5YHOa806fzRB2uywe39Sqghqpvt+1zqHaxKncjfKo3TDQflPLKX165e9tttwnxtqCgIEgUUvt2EoCd8GKfWfzlfp566ik6duxYUJzd4JBfUES3/3kEfXf8rCH8Xr9+nVpb2+hSXR2VV1TQ2XP5dPTYCXp93CyatWid43jk2MLB1O3Dbbt6dvnSp1DncHxWbfZ/fiC1tnUIwZdX+za3tBKvFr3c0CS2fK6uracLF2uptOKi2Fb2nF9cOplznritagvp+Hyou42hEIBzF1C7cnRGDNUVouBEZJxwG9vOvD8jnaN6OgfczNE6xiZR3ubHCjquug21XJYlK+9OluW+siTSxXVZ7nSWduWuD1Z13dSR7dxgJeviHNncAvyAHzgADoAD4AA4AA6AA+AAOAAOgAPgADgADnQXDoQUgHfu3Elej5MnT3Zr8cPrgzgW7nJycgxBj7cUloKu1zO3dRISwynLGJpESf3SKCs3N+q2w/FHb+NG+FRvSK/xUdtapXnlL78rmFfpvvjii47cDlcA5jH//+y9C7AcxXm3v1Uul+NyUokrropDJS6X8/cln7Hr00eKcGwXKP5s4882Jg7CwYQImcsxBHzBsi0CGIOMBRg4RkGBQBwQsgCBAZmbMCAuFrIBIQHiJnS4Cx0JCSGEhK4g3n+9M6d3emdnZmd2u3d3dp5TNZrenp6e2V8//c5s/9QzOvNXzV89zuGHH97UFnl1uPiKG+Vzh58k23fsCB73/OqrG2VszVp59rkX5PEnV8iSpcvknkWLZZ+DviP3/GFp5vcxerSjad7B7bRyafnmnFqt2zlnu86vTDo4mOW7cdNm0bS+51dn/Gp6zcsb5KWxdUH6medXy8pnXgzSyx8flWXLV4Rl2vjPJfbxSXd+o5G3DQMD+ImLgnbb/sRFokvQzo7bUGfKThifUUr7dta+edvWZ//sNEZVnYE8MTqusf3ZTmdpmVXObNNZ3E2P4tbHY0+dWp+1n3WM+DZTLwZwZ/08riuf0RMGYAAGYAAGYAAGYAAGYAAGYAAGYAAG8jOQywA2UwnfFpHdu9+WXW+9Jdt37pIt23bIa1u2yfrXtsjqV16T59ZsCMzizZs3yyCbwHkGLW0Ir7jiClmyZEnd0Pv0pz8tnSxxg7To5yefXChnfy165OSECd+RuX1q/j7yyCPyq1/9KpdJaTQv2j5mv6y1zvxV81cfwZ1VLm72F20bnfmr5m/So77zGsB6fl/65knyX3N/I6teWi3PPPecPLniKXnokeXyh/sekLvuWSRXXXejfGi/yZnfxf6e7WiaNQAezoQMGUx6LO75D1wfvKfWPDo37fGc9jnG0+2cs13Hvl/YXzpZ7LpI578oudSqk/bTfTs9F/vRv8py0iOXOz1GVffvdduq7lkxrqrtUuR754nRcY3tz3Y6aI/YY7PDR+mH7zxPu5ZEdWi5qTJ/bCzo92Hf1UeCR+9yTjuG+c5p17X4fiYORMcOj2nqSVrn0SppP/J6c+1Bd3SHARiAARiAARiAARiAARiAARiAARjoBwZaGsC33Xab8X/l7bffDt6HuevNyADeuHmrrNu4WV5a/5o8u2aDmPJqAj/wwAMdD6D3g0jxcyg6EHfXXXfJr3/967oBXNQUrGr5p556SvT9vDoDPd4GWZ+Ltk9WXUW3xc1+V21X1Ai/e/GD8r7/c1DmcuSPzsmtazuahoPb9n80CAfXTb5516X9jkV7QNxOF20HLd/OObdzHPbhYg4DMAADxRnIE6Pj14G0R0DHryv2++TjddhtZW/TGfrmuhTsH8zWjwzg1seI9k+7rumx9T3cOtvYPrZ9TknpPFol7UdecS7RDM1gAAZgAAZgAAZgAAZgAAZgAAZgAAYGhYGWBvBNN93UZAAfcMABkrQ8M/aKaHl7GRSh7O9RdCBu1apVMm/ePLn22mvlwQcflCf7dLatK7PSRT1qeKr5q4aq6mfr3ypdtH1a1Vdkuw+zv10jvMh5tyrbjqZpg9vRwLqZaRUfYNdZV2OFBseTzr+dc06qhzwu+DAAAzDgnoE8MdqYrvUZvA2zdK1rRzD7N5rBq+1lDN20a5GWsbfZ16akfUNTOeUYenzr8e5N9U6I/jNU8DSAqfMbjt2KrzxataqD7e4ZRlM0hQEYgAEYgAEYgAEYgAEYgAEYgAEY6GcGWhrAalrq39tvh49/fvOttwLzV2cD7969W97YvlPGXtkU5D29er08/vxa+c0di+S62+8NDM/4l28ezAvNnni5dj6Hg3Pu6ks7h3YG4tTEvOeeewJDUx/ly5KtgT72eeHChYXNX22zdtonra2L5rs2+zsxwouee1b5djS1B8Dtuu1Bds23y6Wl7f3zpts557x1U44LOwzAAAx0xkCeGG1fE+J629syzdmxyCjOrGNsicycNElmzo/M3NzHaGkANxrHeh523fHzin/Oo1V8Hz53xif6oR8MwAAMwAAMwAAMwAAMwAAMwAAMwEDZGWhpAF955ZWi7/41j3/e+WZoAJt3AOvjn1euWhcYwCtfWiePPjcmD65cJYsfe1Z037hA8QEv+3F+8bL9+pmBuP7u+L1uH5dmfydGuMv+046m8b5uzifMb/2ozLT9TT2t1u2cc6s62d7ffZ/2oX1goDwM5InRWdcBe1v8umIbwna5OB/xbfp4Zp2hq49o1rL29tbHyLquTajXac7Brtvkpa3zaJW2L/nl6RO0FW0FAzAAAzAAAzAAAzAAAzAAAzAAAzDgkoGWBvDs2bMD8/e73/2u7LHHHrmWE078sSxa/ozovvGTjQ94xT/Hy/fjZwbi+rsT0j7u26cdTc1guXl0Z8Og+vgge5g3U6ZOSH7ssz6GU8tMmDq/KZa0ig3tnHOrOtnuni00RVMYqCYDeWJ01j1ifFto+o5fM8avKYattGtJUx3BLOBotm7T9uBR08nHMOZx/Lqm52Cfm7mmxes255q0zqNV0n7kVbNv0e60OwzAAAzAAAzAAAzAAAzAAAzAAAzAgDLQ0gDWRxW/tXt3YPyeP3OmPLniKVn+6GOy5MGl8rt7F8tvb7tDrp9/g/xq7lVy0cX/LQdNOjgoe/fDTwePOY6DFh/wsj+b9NSpk2TC+Hve7EEzzbt+9QMyc1I0y0Lr10G3CZNmygOrr68bSUF+w0BdOKBn3usWbI89FjA4Vg6jiYG4/u48tI/79imjpmU853i85LN7ltEUTWGgPxggRudvB7TKrxX9G61gAAZgAAZgAAZgAAZgAAZgAAZgAAZgIGSgpQF8wQWzZNebbwWm7iPLH5NarSZLHlwmi3//B1l4591y080L5OpfXyeXzf6VXPCf/yXf/u4JQdmFy1aK7hsX2pi8M5eMBdvsR0CH26LH5MXLqtGrj+ULDF/LqDWmrl3eTus5JO0b5E2aVH8sn56Leexf/LztzwzE9XcAoX3ct08ZNS3jOdtxhrR7jtEUTWGgfxggRudvC7TKrxV9HK1gAAZgAAZgAAZgAAZgAAZgAAZgAAZgIGSgpQF87rnnyY6duwJT9777l8iPf3xq8EhWfYRdfDnwwH+Ufzvu20HZ2x5cIbpvXGhj8pp9zUxfLddk2lozeOvlp84fLxfO6A32mTRTloyNNexvzxxu2FfrHC8/f+okmTnffF4iMyeFj6GNn3P8MwNx/R1AaB/37VNGTct4zvFYw2f3LKMpmsJAfzBAjM7fDmiVXyv6N1rBAAzAAAzAAAzAAAzAAAzAAAzAAAzAQMhASwN4xs/OlDe27wxM3e9857vy6U9/Rk776c/kljvulht+u1Dm3XCrXHLVb+SUn88KDOEv7P/FoOwt9z8hum9c6LjJa2+PbwtN3OhdbHZZM1vXrHWbvX/avmPB+93U6J0vUwMjWI3fqTLfMobt4ySlGYjr7wBC+7hvnzJq2uk5n33+hdLOkhQzyHPPZB5Nz555oXSy5DkGZXrTtuheft07jdFVYgCtys97lXjlu8IrDMAADMAADMAADMAADMAADMAADPQHAy0N4NN+cppsemO7HHvc8fKRj3xE9ttvPxl7+RV5/Y3tsv61LfLcmg3y4FMvys33PS4HHvwN2XPPPWXSv0yRG37/qOi+8Ya2TdpW28Ky0SOh7fKBwTtpqkxV83YsfJy0XXfWvoFpHHv089Sp4eOl7WOkpV0PxD355JOBTkcffbTYix7fbEs7F/KbO5Lr9kHjNVJGTTs95zPOnSl5/3a9+aZs3rJVdB94ae6TvdLkZ+f+R1MTLr9ib9m26p6GRfP0722R4IkXm7e8Ibpvr86b4/YPQ7SFv7boNEZXqW3Qyh+HVeKI7wpHMAADMAADMAADMAADMAADMAADMFAtBloawP9+4kmy4fU35LmX1sq+++7X9Nhn83hle33B5b+Wa3/3iOi+caBskzbPtvijnCeMv/s3nMk7QcxnrSted+q+waOlo8c9h+Wiz/Hzin92ORB3wQUXyDe/+U2ZPn16sL7xxhtFFztPy8TPgc/pHdVl+6BzqHMZNe30nH9y5jl18/DRF9aKLml/u3apAfyG6D4wk943u63N6Wef19RkoQF8t2xbdbesfPS2YF03gN9+W3bs2CWvb35DdN9uny/H6x92aAv/bdFpjK5SG6GVfx6rxBPfFZ5gAAZgAAZgAAZgAAZgAAZgAAZgoBoMtDSAp37/B7L21ddl7JVNsmrdRnlu7QZ5evV6WfHiy/Loc2OybHSV3P/k87Lo0Wdk4bKVoo9+nn/vcrnqrmWi+w4iSK4G4n7xi1/Iv/zLv8g555wjp59+utx7773y8ssvy+rVq+X222+XU045JcjXMlp2ELX08Z1ctY+PcytrnWXUtNNzPnn6DNm0dbscc9Fv5Ip7HgmWb5w7L8izXcW33w5njW56fYvoPmVt40E87x+fcbboYv8FBvCLC2Xl8gWy//SLZNuLC8UYwLvfflu279gp2pa63yBqwneqxs1dGdq50xhdhu/o6hzRin7riiXqgSUYgAEYgAEYgAEYgAEYgAEYgAEYqA4DLQ3g44//dmD8Pr/2VXlm7BVZ+dI6eeKFtbL82Ubz986HVsqCB56U3yx+VK6++yGZc/sS0X0HESYXA3FPPPGEfP3rX5cZM2bI5s2bg+WBBx6QM844Q0477TS57rrrZMWKFfLwww/LSSedFJRNO6553LWZhT1hQv7ZzL7bp+jsahfnk6aTi7qrWkcZNe30nH906nTRRU1g86ezgM+89h7zMVjv3v22bNu+QzZu2hyUT2Mk3k+1v06dHz6+Pm2fbuUnndukmUtKH7///bQzGtpKPwQG8PO/lUt/c5Xsf/qFsu3539YN4Lfe2i1bt20P2lL3jeufpJPLNgzrT4/f8eP7ivXx4yiryoMdz1uda1w7PlfnxjJvW7cTo5PYdNkH8557t8u1o1W3z5Hj0cdhAAZgAAZgAAZgAAZgAAZgAAZgAAZgoL8YaGkADx/9LelkGcQGdzUQ96Mf/UhOPPHEwPxVI3iPPfaQiRMnBoumf/CDH8h9990nxx9/vGjZNC3jA/H6juMJk2bKkvF3I6ft5yM/fi4+jtGqTlft0+o4VdpeRk07PecTTjwl8bHPagC/uP61urH45NqH5OcLvycvrRsT3SeNi6J9o2j5tOOa/Kz64tvCz42P2Df12Ov4fva2fkj/4JTT6u1kEmoAr33yRvnb758v+/z7BbLtuZvrBrA+ynvLG9vk1Y2vi+4b/w7x7xsaotF76OPli36O1x/fP77dV6yPHyd+HvrZLmOnk8qS1183fv3SHu3E6DhrY/OnyoQJ7vpgv2gTP492tIrXwWf6IQzAAAzAAAzAAAzAAAzAAAzAAAzAAAxUi4GWBjBANAPhYiDuS1/6kuhy5513ysKFCwPz95JLLqkbDppWE3j27Nly4YUXBmW1fFJ7NA2Ijs2XqT2aBRw/l6Tz9Z3non18n2PZ6i+jpp2e87d/MM14hg1r81hozdy9e7csX/WgnHDNwXL6jcfJv52S/tSDon2jaPlWTGXVl7Qtj7mZtF+r8+jm9u+deLLoYv+dee7X5W9POF+W/OFqOfjsi2TlQ9cGBrC25fbtO2XT5jdk/YbXgv3i5xr/vvHP8fJFP7eqL749/rno8dLK56nXLmOn0+okv/leouqatBOj46zFPw+qpu1oNaha8L2IJTAAAzAAAzAAAzAAAzAAAzAAAzAAAzCQjwEM4DX5hLKBcjEQ9/nPfz6Y3bt27drgsc8689c+hqY175hjjpFrrrkmeAew7hMvo5/jA6D2Z5OeOnVSfZZMaOxMEPPIaPP4RFN25vyZMmlCuN1+DKy9n5lxY/bR+v/3/z5cDh/fT+ueMHV+87ktieqO6lgiMyc1n0/Sd82T56J98hynSmXKqGmn53zs96aKLkl/0y7/razbtFZuWHq1nH/rT+XEaw6XJ9bcLd//1WT53SMLc/VT5WdsLGTf9LNgNtukmfLA6utlakpfsvvy/KlRv9H+Zpg09Zo+/v3rm+szZcPzaP5PI6YOEx/ixwr7fvPx4+Xs43Q7ffwPpsmMG34fLN/6n1vlUz+5XL5+8nGyctnVsu3Z6+TS+bPl9Mt+GRjAO83s39del5fXvyq6b/x8TbybuSR8dHfQXpbuSd+9vs/MqfWYa9o70N6KiZNmzsz8zzv1uszxY//ZJ/n4zfHVtK3hw7Sx+b7x4yTlmzLnP5DMVqvrhYn/pm7Wxe9Fyq5ZOzHacNfQB60nniRzl9QHxmNejvsd7Semj9SPn9Cf0/pV0jkVbbt2tCp6DMpXrw/S5rQ5DMAADMAADMAADMAADMAADMAADAw2AxjAPTKA99tvP1m8eLGsWrVKzjzzTPnyl7/cZDZo3nHHHSdz5syRs846S3SfpA5ZH5AcNwXsx4KG2yYE72/Ufc3n+mBmYD6E75w028zjo8NBS3tb9G5KNT6Cd0IGBkS8fqucZVDEz7Nehz7C0TJRkr5jkTwGSt0HrTJq2uk5H338d5O83yDv5CtPl8kXHiC/uHWa3PLIJXLfM1fL0lX/IS++ukjOuP4Hcs3vrmzqq6Z/GdPNGGBhvj7CVA2J6FGmTf0l1tfsPmGXNSaEbTJGfT/qm2n7m3xTj4kVUX5kFtvHNdvNOmubKeN7rQb+3MWPy6KnVsnyVeuCtgveAfz0NbLt6Wtk7ePzZJ9/nym/v/zTsnXbDtn0+pZg9u/qNesD8z9+fuF3skxvq73ssvZ3N/uYGBeYxuP7mW1G4yB2Zzy9wa5Xj2fH+tTjJ8TXuHFt76tpc16GVWOA2cdPS0f7R6zVY30Gw/Fz4LP7ON5vmrYTo+Nsmn6VyV1SHxhnMf1+Z0Jk+ibdJ43fszT059TjNPeFom3RjlZFj0H5we9ztDFtDAMwAAMwAAMwAAMwAAMwAAMwAAPVYgADuEcG8NDQkOgyf/58ueeee2TfffeVq6++um4aaVrzzj33XDn99NODslo+qYM2DYhapoQ9SK/7hqZuZDJpns4aUwMiXrZhmzVLzZgCOvAa3yfrsz0LpqGO8brjhlXSd82Tx0Cp+yBWRk07Pecpx/xbogE8a8H58uN5x8uTa38rT6ydK8temiX3Pf8zueOp4+Tup38o1z7wH/LN/zi0qa/G+4bNspoIxmQz+fHy8c9azuyn+04YNw6T+nhQNjA8IiPCHCdtW2gAR+UTj5VQZ1I5+1jdTB/97e+JLvZfYACPXiXbxpfTL704mBX8+uY3ZMOrm2Ttug3ywktrg/3i5xpvA/s/yQQ6jrdjQ3vENLLrCPa3Zy9aZe142fifBdIN6CTtTT12fE3Ks7+rfY5p+XYZOx3okPN6YddN2n3c7ndN24nRNmshx9H9jOHa3F8E/VDvUxLuMex6jE71e6GgfFSvbq9vs/qo5tv1JB4npS+YY+Zdt6NV3ropV72+R5vT5jAAAzAAAzAAAzAAAzAAAzAAAzBQDQYwgHtkAGsH++Y3vymTJ0+WFStWyNlnny2TJk2SE044IVg0ffLJJ8vll18uX/3qV4OyaZ3SHoCMl4lviw+Yavn0gc3wsYmBOZwwIKr7NtXfcnC0cVDVPl+dzaYDtmY2nL2tSJqBUvfBq4yadnrOhx01LLq8/fbbsnv32/LWW2/Ji+tWyZT/OESWvfRrufGx78k5t0ySb138Rfne7C/Lb1ccLWfeeJB875LvyDMvPOPdALb7sm3W2vl2v4n31Vbb7Hoa0sFjq0NjOF5nWjn7WN1Mf/PY423vN0irAbx9dG7Doo+FnnLRDTL64lpZtXqdPPvCmOi+8XNt+r7jj/COx8iG9mgVE1MM4Pix9XP8+HaZVtonxdekvKzj2MdPSwf757xe2OdP2n3c7ndN24nRNnf6/ZRh858b7D6Q9N1t3uP12E88SKon/T4peiKCOWbDcVL6gimbd92OVnnrplz1+h5tTpvDAAzAAAzAAAzAAAzAAAzAAAzAQDUYwADukQH88MMPyyc/+Uk54ogjRNP33XefzJs3T84777zADP7v//7vwPy95JJL5MADDwzKarmkjhkfyLTLxLeFn+OPNgxNWbMtaTA1vs0cI7l+a9agZX6k1WHq0rU9mGvnF0kzUOo+eJVR007P+Z+nHCHbd+wMlq3bd8gbW7fJGfPOluuX/rf88r4j5WtnT5QfX/5T+eUtv5IDZ0yUwy/4gvzDt76Y2EeV33hfMUyH+doH8zwC2upb+rjRcfMwNCyMKdv4XuHG40T7m/ykczN91fxnDJ1ZmnysRvMjrZx9rG6mJw8fk2wAPzVbtr5yKvwAACAASURBVFuLmsInXblQ/u7k/5FjLrlJps6+Vb5x9L81tWW8DRt0z6tRQkw0Omv8MzO5k3SKH98uk0f7pPialJd2HDs/La3nFG6LXg1gztPex+Sxdh+vy6JpOzE6zpD9OY07Ww/De7ysbfqabaZfNm+L4qh9/DzHscsUSbejVZH6KVvdfkjb0/YwAAMwAAMwAAMwAAMwAAMwAAMwMLgMYAD3yADWTqWzfT/2sY/JoYceGszyPeeccwITWGf96uzfz3/+88G7gbWMlk3riGkDkFo+aVs4mBk+RtQ2G0zZqVPDmbjx2bj2fvVHK1pmhjk/nSmTtj2xjobHpqbPEDb1t1ozUOo+YJVR007P+cB//oa89voWeW3TFtH0ho2vy3cunipXPvQz+cYF/1e+c+GP5OnnXpJr77pFPn7sXnL+NZcE5dL4DPtX9Phe7SMHnX+jzJwUGWWBAWjNCM3sS+OzT4O+NmmqTJ0UNyWiYxkjw67PPs/4udlxQcuZ2XFJx7LrzCpnH69b6UOPOEp0eWv3bnnzzbdk1643JZgBvOJ/ZLu1aN5LY+vkuRfXyJV3LZULb1os//jNY5tibpZOad/dxNWZ4+9ob/psxb9JM2fK1ALvALZ1TD2+VX/9UdIJeY11NRr7Zpt97nZat9sc6OfEWJ9wvTB1s3Yft/td03ZidJw7/Y523EzkLoF3U0+e+x07Hpr9kvpz4yPYo3uZpHMq2jbtaFX0GJSvXh+kzWlzGIABGIABGIABGIABGIABGIABGBhsBjCAe2gAa+f69re/LX/zN38TPP5Z1zNmzJDp06c35GmZbnTE+MBmN47p4xgMlLoPWmXUtNNz3m//L0p8OfCMSXLGwiPkE8f9nez7/74QbP/Mlz4vn/rK/62X9cE0dbbH9NcnT5Gt23bI1m3b5Y2t22XLG1tDA/jJS2S7tagBrI99XvnsKnli5XOy/ImnRfdF9/Z0Rzd0y8NApzE6zzHSypTtfqeXWqVpSD79HAZgAAZgAAZgAAZgAAZgAAZgAAZgAAb6mwEM4B4bwNpBHnroocBo+Ou//muxF922aNGirpkQZRsQTQsuDJS6Dzpl1NTHOX/59H+SQ2d/Qb548kFd65dpnJPfmvOvTDo4mMG9cdNm0bTO4lazV9Pbn7goWDSteSufeTHIX/74qCxbviJIo3FrjdEIjdplwEeMznsuZbvf6aVWeTWlHLEABmAABmAABmAABmAABmAABmAABmAABvqLAQzgPjCA+6VTlG1ANE03BkrdB5kyaurjnP+/oybInt/+Ozno9MkYwG3EzrQ+6yt/3y/sL50svs6Let3HKDQtn6Y+YnReDsp2v9NLrfJqSrny9UHajDaDARiAARiAARiAARiAARiAARiAgcFmAAO4DRODgbj+7hS0j/v2KaOmZTxnLrju2UVTNIWB/mSAGJ2/XdAqv1b0d7SCARiAARiAARiAARiAARiAARiAARiAgZABDGAM4IGbychAqfsAX0ZNy3jOXJjcs4umaAoD/ckAMTp/u6BVfq3o72gFAzAAAzAAAzAAAzAAAzAAAzAAAzAAAyEDGMAYwBjAbTBQtQBSxsHnMp5z1bji+3IzBgPVZYAYnb/t0Sq/VsQUtIIBGIABGIABGIABGIABGIABGIABGICBkAEM4DbMPwbi+juA0D7u26eMmpbxnLkwuWcXTdEUBvqTAWJ0/nZBq/xa0d/RCgZgAAZgAAZgAAZgAAZgAAZgAAZgAAZCBjCAMYCZAdwGA1ULIGUcfC7jOVeNK74vN2MwUF0GiNH52x6t8mtFTEErGIABGIABGIABGIABGIABGIABGICBsjNw0X/9l+RZHn3ssUx/DwO4DfOPgbj+DiC0j/v2KaOmZTznsl+YOH/3fQ9N0XRQGSBG52cbrfJrNaj9he8FAzAAAzAAAzAAAzAAAzAAAzAAAzBQHQbymL9aBgO4DYO3VUdiIK6/Oxrt4759yqhpGc+5Vexhu3u20RRNYaA3DBCj8+uOVvm1oj+jFQzAAAzAAAzAAAzAAAzAAAzAAAzAQNkZUGM3z/Liiy8yA9h1YzMQ198BhPZx3z5l1LSM5+w6VlGf+76ApmgKA24YIEbn1xGt8mtF/0QrGIABGIABGIABGIABGIABGIABGIABGAgZ4BHQbcwQZiCuvwMI7eO+fcqoaRnPmQuTe3bRFE1hoD8ZIEbnbxe0yq8V/R2tYAAGYAAGYAAGYAAGYAAGYAAGYAAGBo2BWxYsEF2Kfi8MYAzgwtAUhazb5RkodR/gy6hpGc+5232F47nvK2iKpjCQjwFidD6dlCe0yq8V/Q+tYAAGYAAGYAAGYAAGYAAGYAAGYAAGBomBxYsXi3kn8F133VXIz/NmAI+NLZSRww+XKVOmBMvhh0+TuY+MSTxft48sHAtOOtw2IgvHonKHjyysf6Fw+zT51cN3NNStdZj6u9Gw/TgQt3Dk8LqORoOxhSNy+LS58vBq1atRV9MuRv/4/kZrbbN4fY+MRXlmWz+t09rnkbnT6jya79/A18KRhu3T5j5S/+7m+6mmZl9d22UM23adZj89dhqjY2OPyNxpYV9JK2PqMccw5xAvP/bIXJk23tfi+9jnldS+pnzSOk3TeNn4+el5av9Oym8+nxG5I2A1ihu6f/w7xo+Z9jnvOaftT/7g3Ci04s+0dbz/JO4X718Jfc7Up+t4HYbneL7pKw37ZsQbUy4pJmXVbZc35xKcp3Uskx/W03jtaO634bW9fj6BHlEfPnz82mO2sx6cftVpW/qM0fE+0Mh0I7Pme9h9Q/ujub7H6+rkumSOVXTtU6ui50J5+jAMwAAMwAAMwAAMwAAMwAAMwAAMwAAMdIeBZQ89VDd/jQl8//33N/lWae3h2QCOBtl0YE0HgkODpzk/Mn3tweZpMm2aVTYwldM/p31J1/n9OBAX6GuZ5fqdjanbPIgfaWi0ie+vn1V7MwCq5dTEtD+bffttnad9bE3Md7ONCmPK2mZHaOKGfOo+8TJmkNiup6FczDgyugVaj5vNdtpst9fhMaL2C9rNMlj0HEdGRhrayeyT1ZfsYySl82iq+5lj2f9xICk/WTtbW/0PJNH3TDqnVnl5z7lVPWzvzsXMp85xLuP8mWMn9R/dFt/flNd12j6mTHxf02ezroWmXjuWJJ2zqUuvn+Z4uo4f02yLG9wt84NrboFr8vh1Pn4+5jisy9+XXLahzxgd7wOmr8T7nfk+ra7vWi5ep9m3G2ufWnXj/DkGfR8GYAAGYAAGYAAGYAAGYAAGYAAGYAAGijGwYsUK+eX//E+TAax5ui2Pnt0zgMcHkuODb+GAmj3AbKenydyFc2XatLmis07jg2/xz3m+sIsy/TgQZ+uo39H+3JxuNtYCY2BcZ90/MI/n2trrLNXm/Vzo6bqOPO2j38+Y2aGx0vzdQrPE8Jj8/RvLhKblyEijUa4Dz9Pmzk01NIM6xs37yLTX44XHtvWJM9/YtmafhTJitWV9n4y+ZB8jKZ1HU92vfixr5nhavl3W/h5p5ZPOKysv7zln1cG2YhelftXLZs2cYzwvjAPa5xr7j5aPl43qSO5zZnvSvob17GthnniTXCbpmOZ87Hhl8oLywazdtHhjYuD4f8pIiSNpcdQ+DunB6E+u2tFnjI732bR+F/AfPIUj+x4gLNf5f0xqVzufWrV7TuxHf4YBGIABGIABGIABGIABGIABGIABGIABPwy8+OKLcvmcOU3mr5kFrCawlmmlf9cM4GB2Rf1xxNFAm8mPDN7YYPMjY7GZrNG+8QG+Vl/W1fZ+HYgz5qF+z2C2y7ipaAY+o1nWzY/ntAfvIyPEmBtjEhgHlqnoSksf9bRqn/h3STVFxh/NHDzCONUgUY3Cx29HPDYaSAtHlNnsgWNtu6ZHTiboHR0jnPHX0H/0HGNGcsCCNXPeMBKvp1U7tNLU7B/Wm8RX8/cPObO1iwyooudnjm+v856zvQ9pPxesXuuaxJPNn55fEAcS+k+wzepD9nfJ2seUix/b9Nnw0fzR9czkB9fCPPFGyyTEiOh8m/uhbtPjJD1uOik/PPd81+R4XDXfn/Vg9ikX7eozRuftd/o98twDBOVS4oALLVrV4VOrVsdmO30YBmAABmAABmAABmAABmAABmAABmAABrrLwJVXXZVq/hoTWMu0MoE9G8DNA9DhoJyVPz7grgClDTYH+cFAd6OJFB/g6xaE/ToQZ5u+xujL0jWulxoAOis2ydQIZ7E2vxM3Xkc/fM5qH9voNueaPfgbGjS5yliDw0Z/o2Uaq2F+9P7mwAQaWRi0wUjSO4iDY1j9x3r8szmmfi+bBfvYQTqhLxkt0tZZmtr72MdqlW8bcOF+GMC2ZqTdXVSTuLT5U63T+o9uS9q/1T6m/cJ9m/tsU759Lcw0gK2YlGkAR+ayORezNsfWd8Tb73SP54efmw3gID8WR4JYZ9VnDGXz7lVzbNbuuC67lnmvK+18T8Oy/meH8J29zRybevNc37VsWGd6vzL1+Vj71MrH+VIn/RwGYAAGYAAGYAAGYAAGYAAGYAAGYAAG2mfg0ccekzxLjw3g5oEyewAtPgAfbksepAvNycbH6Np1dROmfh2Ii8zNxhmoWbraupkB/IX6HtmF4QxTYyTa5oi9Tz+ms9rHGKz2eadxZA8KFy0T7DuyMHw/6MLmx5eb4wf6WqaJ5qvW9rs/TVldp55HzBjOGvBO6kv2MZLSWZra5bPPrzEeNOuLAWxrSbr9C2RcuyQum/mLTFq7/2hdiftn9Dn7+En7xutMvhY29pdgH8sYTqs3Xrd9LnY6fkyzzc4Pj5Hvmpx0Pkl55jis3fFdVi3zXlfa+X5p7CXlJ+XpMe0YEXy2/pNXO+fUyT4+terkvNiXfgwDMAADMAADMAADMAADMAADMAADMAAD/cuA5xnACQPYsQE0e4AtHIRLHmw2A3TTrPfQmry5sfeN+gaunwfiAnNvWuwdtIHmybraWhkDeZr17tlAY63Pmmlq79OP6bT2sVmLn3dgDFvf0Zgg5j3BWr5VGZvHupYjye+vNscPz6mxn4QGcGNevXys/9TzF47I4dYMQs03pr19XppvPtt9ydSTtk7TNF7e1B3vk/H88LP9Hmad3Y8BHNeTz24uni35y+g/2gbx/YO8FvuYtkvaN6nOeHxqFW+0jqCM9R9I9Fhz9SkOKXHCnFN4/Ojx9Wn5YT3J1w5zDDuOJJ3PyOHJscw+Jmk3nJdNx7zXlXa+l+Gz1bXI1J2nv6XVaerwufaplc/zpu5q9m3anXaHARiAARiAARiAARiAARiAARiAgf5goOcGsIJgBo3DdyImDzZruWC2pDWY3KvBuH4eiEsyFEOdbF0bZ7o1mZyWoaC6B4ZkzFzs5w6c1j76PczjIM3aNk2VQ5Ova1sX832zysR5VF5NHfFtpj5dx+sM3jm8cCR8bGWsLdLqMWavXa+ZvZ20T7wv2fslpdM0jZcNj9Wos2qQlG9mmWsd4XYM4LiefHZzoWzFX1b/ifhsNDJb7WPaLjx2475pdZproXksczw2mHhi6ta1XcY8OSDp+wb9MJhBHPVPE//C60ZCfov/PJQUR+zzSYuj9vmTdsN4GXXMe11p57tl97tm1vUYrdhNq7Od8yu6j0+tip4L5avbZ2l72h4GYAAGYAAGYAAGYAAGYAAGYAAGysWANwN4kEFgIK6/Iad93LdPGTUt4zkPctzku7nvl2iKpmVmgBidn1+0yq9VmfsE5047wwAMwAAMwAAMwAAMwAAMwAAMwAAMuGQAA3hNcaAYiCuumUtoW9VF+7hvnzJqWsZzbsU2292zjaZoCgO9YYAYnV93tMqvFf0ZrWAABmAABmAABmAABmAABmAABmAABmAgZAADuA0DGHgIIDAAAzAAAzAAAzAAAzAAAzAAAzAAAzAAAzAAAzAAAzAAAzAAAzAAA/3IAAYwBrD0I5icEwETBmAABmAABmAABmAABmAABmAABmAABmAABmAABmAABmAABmAABoozUPv5z38uLGgAAzAAAzAAAzAAAzAAAzAAAzAAAzAAAzAAAzAAAzAAAzAAAzAAAzAAA+VnoLZp0yZhQQMYgAEYgAEYgAEYgAEYgAEYgAEYgAEYgAEYgAEYgAEYgAEYgAEYgIGyMiDW36xZsyrtfwYG8NKlS6UKS1mB5bwJtjAAAzAAAzAAAzAAAzAAAzAAAzAAAzAAAzAAAzAAAzAAAzAAAzCQzoDl/woG8KZNgfm7a9cuGeRFDW46RXqnQBu0gQEYgAEYgAEYgAEYgAEYgAEYgAEYgAEYgAEYgAEYgAEYgAEYKCsDGMARu/UZwINs/up3wwCOGr2sHZfzpg1hAAZgAAZgAAZgAAZgAAZgAAZgAAZgAAZgAAZgAAZgAAZgAAaSGOi2AXzjjTcGk0/bXSd9B1d5pTGA16xZIzNnzpR//dd/lW9961vBomnN022tDGwMYIKBq05DPbAEAzAAAzAAAzAAAzAAAzAAAzAAAzAAAzAAAzAAAzAAAzAAA/3FAAZw1B6lMICfeeYZOfzww+XKK68MnHRj9mrH0jzdpmVMftIaAzhqdAISWsAADMAADMAADMAADMAADMAADMAADMAADMAADMAADMAADMAADAwSAxjAEc+ZBvDOnb+Tn+63n0ycOLG+HDnn2UyjNcl87SRv7dq1cuSRR8pdd92VelzdpmW0bNqxMICjRh+kzsx3oV1hAAZgAAZgAAZgAAZgAAZgAAZgAAZgAAZgAAZgAAZgAAZgAAa6bQD3M3M5DOAjZc6zOwNj1RjC+/30d6lGa5oB227+xRdfLNdee23L42kZLZt2HAxgOn4/d0TODT5hAAZgAAZgAAZgAAZgAAZgAAZgAAZgAAZgAAZgAAZgAAZgoH0GMIAj7QoZwGqu7nx2jhy530/ldztDUzjNcHWV/53vfEdef/31wNg95phj5KCDDmpYNE+PpWW0bNpxMYCjRid4oAUMwAAMwAAMwAAMwAAMwAAMwAAMwAAMwAAMwAAMwAAMwAAMwMAgMYABHPFc3ADe+azMOXI/+envQgP4dz+NHhHtY2bwySefXDd1H330UZk8eXLDonnG9LXLmjyzxgCOGn2QOjPfhXaFARiAARiAARiAARiAARiAARiAARiAARiAARiAARiAARiAARjAAI4Y6NgANgZr+Hjo6HHRJr/T9U9+8pO6wat1XXTRRXLccccFi6bt+uNl7W0YwFGjEwTRAgZgAAZgAAZgAAZgAAZgAAZgAAZgAAZgAAZgAAZgAAZgAAZgYJAYwACOeG7TAI6M3p2/+6lMnDgxWPbbL8q3zddO0j/+8Y9l8+bNdaN3/fr1ctpppwWLpk3dWkbLms/xNQZw1OiD1Jn5LrQrDMAADMAADMAADMAADMAADMAADMAADMAADMAADMAADMAADMAABnDEQHED2HoHsP0+4J3Bo6HdG8BXX3213H777Q3G7p133im62CavltGydp6dxgCOGp0giBYwAAMwAAMwAAMwAAMwAAMwAAMwAAMwAAMwAAMwAAMwAAMwAAODxIBtAF944YXy6quvyiB9vyLfpZABHD7mOXr/r87+3e/IOfLszp0SmsGhAWw/DjotbZuzWelXXnlFZsyYIWrgppXTbVpGy2aVKSIMZQl6MAADMAADMAADMAADMAADMAADMAADMAADMAADMAADMAADMAADMFAOBmwD+PLLL5eXXnoJAzjJODWGb9ojnsNZv/uFj38+8qfy0yPdG8B6XqtXr5azzjormPW7ZcuWusmraZ0JrNu0TNJ3MHnMAC5H5ySI0k4wAAMwAAMwAAMwAAMwAAMwAAMwAAMwAAMwAAMwAAMwAAMwAANFGbAN4GuuuUYef/xxDGBjlPbresOGDXL99dcHZu8vfvEL0UWNX83Tba3OGwOYQFE0UFAeZmAABmAABmAABmAABmAABmAABmAABmAABmAABmAABmAABmCgHAzYBvCyZcvk1ltvxQBuZaCWfTsGcDk6J0GUdoIBGIABGIABGIABGIABGIABGIABGIABGIABGIABGIABGIABGCjKgG0A79ixQ/Qx0LfddpusWLEieJJwld4JnPkO4LKbvvb5YwATKIoGCsrDDAzAAAzAAAzAAAzAAAzAAAzAAAzAAAzAAAzAAAzAAAzAAAyUgwHbANa0msA6E1gfB61m8IUXXiizZs0auGX27Nly1VVXyaJFi2T9+vXBrGcM4E3lgJbgQjvBAAzAAAzAAAzAAAzAAAzAAAzAAAzAAAzAAAzAAAzAAAzAAAzAQDIDcQO4Cp93794tW7ZskVWrVsldd90ll112maxbt07qBvDKlStlkBdmACd3BoIEusAADMAADMAADMAADMAADMAADMAADMAADMAADMAADMAADMAADJSdgSoYvq2+48KFC+Xuu++ODOB58+bJoC4qBgYwgavsgYvzh2EYgAEYgAEYgAEYgAEYgAEYgAEYgAEYgAEYgAEYgAEYgAEYSGaglTlahe0vvPCCXHHFFY0G8CB+cTW19Q8DOLkzECTQBQZgAAZgAAZgAAZgAAZgAAZgAAZgAAZgAAZgAAZgAAZgAAZgoOwMDKLPWfQ7bd68WS699NJmA7jsjRs/fwxgAlacCT7DBAzAAAzAAAzAAAzAAAzAAAzAAAzAAAzAAAzAAAzAAAzAAAwMFgNFzdJBLK/vBJ41axYGMJ17sDo37Ul7wgAMwAAMwAAMwAAMwAAMwAAMwAAMwAAMwAAMwAAMwAAMwED1GChu6C6Q4VpNatYyvKB4LT72ePa55+WVVzY0Va15ui3rDwN4U/XgJ+DR5jAAAzAAAzAAAzAAAzAAAzAAAzAAAzAAAzAAAzAAAzAAAzAAA4PGQJYpmrxNDeAhGRlN3tqrXDV4r7r613L5nCsaTGA1fzVPt61YsTL19DCAMYBl0Do334cLFgzAAAzAAAzAAAzAAAzAAAzAAAzAAAzAAAzAAAzAAAzAAAxUj4FURzR1Q38awK9s2CDzb7hJVo+NyZy5VwUmsJq/mtY83aZl0v4wgDGAMYBhAAZgAAZgAAZgAAZgAAZgAAZgAAZgAAZgAAZgAAZgAAZgAAZgoPQMpBmi6flJBvCojAzVZMhMC14wLLWhEQknCY+XXzAiQ+OPja6XSz9IW1s2bNggN9x4s4yNrZG5V84LFk1rnm7L+sMApjOXvjPzP3iq9z94aHPaHAZgAAZgAAZgAAZgAAZgAAZgAAZgAAZgAAZgAAZgAAZgIM5AlimavE0NXfsdwMMSvgJY8zVt1mbv8fLGEB5VI9jfI6TV6L3x5gUytmZNsGi6lfmrZ+rNAH7ttWtlSoNge8uMZa/1xGycN29e0CpLly7tyfHj8PGZgAQDMAADMAADMAADMAADMAADMAADMAADMAADMAADMAADMAADMAADbhkwNm3+tRq6KQauzvyt1WQ4dITHq2wuv2A4Xib/0VuV3LDhVbly3q9lbM3aYNG05rX682wAR6bvshl7S23vGbLste6bwBjAbjsPwQg9YQAGYAAGYAAGYAAGYAAGYAAGYAAGYAAGYAAGYAAGYAAGYAAG+o2BuDG6e/duyVreeutmObq2j5z31FtN5d66+ejAAD765mhbvPxbbz0l5+1TE7tM1vGKbFv/yisy7+prg0dA37zgt6KLPgJa83RbVl2ZBrC62nmXeAOHM4AjAzj+OV7e52cMYAKQT76oG75gAAZgAAZgAAZgAAZgAAZgAAZgAAZgAAZgAAZgAAZgAAZgoPcMxA3gN998S7KWXbtulqNq+8i5K95sKBfmHy03B9t1HW4P82uyz7lPBeV3rThX9qmF2+260tJZ52JvW7/+FZl3zfXy0uqxwPh9ZcMG0UVNYM3TbVrG3sdOZxrACmoeAzgJ6LjhG/987RTLXJ5ybfBoZlNmypS9pVabIte+9poklUs6XlYeBnDvO1xW+7CN9oEBGIABGIABGIABGIABGIABGIABGIABGIABGIABGIABGIABGOiUgbgBvGvXm5K17NypBrDlWdZq8vc/v1XO2acm+5yzItj3yXP2kdo+58qTO3dJWH4fOeqofeoe6lE37QrKmW3nPBmVi6ezzsXe9tzzL8j8G26SW269TV7Z8Gr9O2ha83TbypWj9Xx7X023NIBV6CwTOK0hjJlr3vub9ghou1yYrsneM5Y1vavXLpd2zLR8DGACRhob5MMGDMAADMAADMAADMAADMAADMAADMAADMAADMAADMAADMAADAwGA3EDeMeOXeJy2b79Jjmyto/8/PGdTuuNn+POnW/K008/G7zvN75N3wGs27RMfJv5nMsAVuiTTOCszmDM3Gi/cEav2ee1a6dYdYaPik4yeZPKmTryrjGAB6PT5m1vytHeMAADMAADMAADMAADMAADMAADMAADMAADMAADMAADMAADMFA9BuIG8LZtO8XlsnXrjXJEbR85+9EdTutNOsft23fJ9u3N5695ui1pH817441t+WYAmw4Smbm1phm6poxZJ5m59W3LZsje4494fu21ZTJj72QD+LWUcqaevGsM4Op18LxsUA42YAAGYAAGYAAGYAAGYAAGYAAGYAAGYAAGYAAGYAAGYAAGYGAwGIgbwFu37hCXyxtv3CBH1P5ezl6+3Wm9Ls9x3bpX5NJLL5WaQr106VIxRmkW5GoCZ2032zINYJ39u/cMWfbaaxKavCkGcI5y9nHstDkPXZvvpd/Rzic9GJ2ZdqQdYQAGYAAGYAAGYAAGYAAGYAAGYAAGYAAGYAAGYAAGYAAGYAAGfBvALo1aX3WtXPm0XHHFFcUM4LydJ82M1f3DWb/jL1Tee4pMSZsBHMwOzi5nH8dO2+eJAUyHt3kgDQ8wAAMwAAMwAAMwAAMwAAMwAAMwAAMwAAMwAAMwAAMwAAMwMHgMYADvkNtuu03uvvtuPwZwP3UaDODB68D9xBfnAl8wAAMwAAMwAAMwjbZlQAAAIABJREFUAAMwAAMwAAMwAAMwAAMwAAMwAAMwAAMw0HsGqmgAb9myVfSxzzrzV83fyy67TNatW4cBTIfsfYekDWgDGIABGIABGIABGIABGIABGIABGIABGIABGIABGIABGIABGICBThiIG8AbN26SP/zhvuB1sWqMXnjhhTJr1qyBW/Sdv/rYZ535q+avaljoHcCdiN6rfZkBTLDoFXscF/ZgAAZgAAZgAAZgAAZgAAZgAAZgAAZgAAZgAAZgAAZgAAZgoDsM2Abwjh07gtmwCxYskMcff1xeeuklefXVVwNztArtgQG8qTvQVQEmviMswQAMwAAMwAAMwAAMwAAMwAAMwAAMwAAMwAAMwAAMwAAMwAAM9IIB2wBetmyZqPnbi/Poh2NiAGMAVxb+fuiAnAMXQRiAARiAARiAARiAARiAARiAARiAARiAARiAARiAARiAARjonAHbAL7mmmuCmb9V1RUDGAMYAxgGYAAGYAAGYAAGYAAGYAAGYAAGYAAGYAAGYAAGYAAGYAAGYAAGSs2AbQBffvnlwWOfMYDnzQtegqzvzB20RRt86dKlpYa2qoDyvTv/Hy9oiIYwAAMwAAMwAAMwAAMwAAMwAAMwAAMwAAMwAAMwAAMwAAODzoBtAF944YWVeudvvG3rM4BtUQYxjQFMYIvDz2eYgAEYgAEYgAEYgAEYgAEYgAEYgAEYgAEYgAEYgAEYgAEYgIHBYMD2N2fNmlXpiaF1A3j6mefLIC8YwIPReQnCtCMMwAAMwAAMwAAMwAAMwAAMwAAMwAAMwAAMwAAMwAAMwAAMwECcAQzgiIkGA9gWpp/S8QYs+lmNbQzgqNGL6kd5tIMBGIABGIABGIABGIABGIABGIABGIABGIABGIABGIABGIABGOhnBmxvkxnAmzYF5qiapP361ylMGMAEpE4ZYn8YggEYgAEYgAEYgAEYgAEYgAEYgAEYgAEYgAEYgAEYgAEYgIH+ZcD2OTGAMYAr/QxwAlX/BirahraBARiAARiAARiAARiAARiAARiAARiAARiAARiAARiAARiAgXwMYABHOvEI6E2RGHQgtIABGIABGIABGIABGIABGIABGIABGIABGIABGIABGIABGIABGICB8jGAARy1WQ4DeIEM14ZkZNSWzUqPjshQ1naraLvJTjsZj4COGrxTLdkfLWEABmAABmAABmAABmAABmAABmAABmAABmAABmAABmAABmAABvqNAduH5BHQLR8B3cIAttX0lO4UIAxgglCnDLE/DMEADMAADMAADMAADMAADMAADMAADMAADMAADMAADMAADMBA/zJg25QYwCU3gKdMmdLyHb4YwP3bGQmUtA0MwAAMwAAMwAAMwAAMwAAMwAAMwAAMwAAMwAAMwAAMwAAMwECnDGAARwwlPwI6eKxzTWq1mgyNjGQ/AlrsGcLj6ZHhYN9w/7RnR9vNkJ1Oa3A1f82SVkbzMYCjBs/SiW3oBAMwAAMwAAMwAAMwAAMwAAMwAAMwAAMwAAMwAAMwAAMwAAMwUEYGbLeRGcBNM4DVxK3J8IJQptGRIallvuM3bgDXpGZ2XqBG8LCMV2XrXiidBJkxfu11UjnNwwAmUKWxQT5swAAMwAAMwAAMwAAMwAAMwAAMwAAMwAAMwAAMwAAMwAAMwED5GbDNRwzguAGss3+HRiSat2sbvLZ0Jm1vt9O6Pf7Z7FNsHe90cdM3/jleHgO4/J023qZ8pk1hAAZgAAZgAAZgAAZgAAZgAAZgAAZgAAZgAAZgAAZgAAZgAAYMA7b7iAFcYgPYNKiujQls55k0BjCd37DAGhZgAAZgAAZgAAZgAAZgAAY6YeDggw+Wr3zlK6lLJ3WzL2zCAAzAAAzAAAzAAAzAAAzAQPsMYABH2iW8A1hn7XbyCOghGalPH7ZnAOdJ200TpeOwq9kbz9PPafkYwFGDJ+lGHvrAAAzAAAzAAAzAAAzAAAzAQD4G/viP/1hqtVrqgo75dEQndIIBGIABGIABGIABGIABGHDNQOQsijADOD4DWNUJ3t0b/qAdGhmR4ULvAPZvABcFAgOYIFKUGcrDDAzAAAzAAAzAAAzAAAzAQBIDxgC+6qqrZP369U1L0j7kwRIMwAAMwAAMwAAMwAAMwAAM+GcAAzjSOGEGsC1Pf6Q77RQYwFGDd6ol+6MlDMAADMAADMAADMAADMBAlRkwBvA111yT+GSqSy+9VPbff3/5x3/8x8AcVq2mTp0a5J166qnBPl/60pfkq1/9qtxyyy3yyU9+UrTOL37xi/LYY48l1lllvfnuxBsYgAEYgAEYgAEYgAEYgIG8DNiuJjOAk2YA2wrV0+GjoRsfdTUsC+rb/SXyNmxaOQxggkMaG+TDBgzAAAzAAAzAAAzAAAzAQBEGjAGsJu/RRx/dsPznf/6nvPzyy/LRj340eET0D3/4Q5k3b16Q/vM//3MZHR0NDN53vetd8s53vlP+6I/+KDB+P/axjwVl/uqv/krWrl2LCbwJJoswSVl4gQEYgAEYgAEYgAEYgIGQAdupxADObQDbsnU33Sm4GMAEv04ZYn8YggEYgAEYgAEYgAEYgAEYUAaMAdz4n6PDVygddNBBgXl73333iZq873jHO+Qv/uIvAnNXHxltGNJtuv/IyEiQt2HDBtlzzz2DvIsuuqhezpRnDXswAAMwAAMwAAMwAAMwAAMw0JoB273EAMYA5sc1/7saBmAABmAABmAABmAABmAABmAgFwPGAD7xxBNFHwNtL/fee2+9jp/97GeBoatG75QpU+r5OmhjDGB9h7AZxDn++OOD8vGyZjvr1oM9aIRGMAADMAADMAADMAADMFBtBjCAo/YvxTuAly1bJu0u2tmZARw1OMEPLWAABmAABmAABmAABmAABmCgfQaMAZz2DmCj7Zlnnlk3gD//+c/XjV7dnmQAn3LKKUH5yZMnN5Q19bFuv83QDu1gAAZgAAZgAAZgAAZgoBoMYABH7YwBzP9yZ3ABBmAABmAABmAABmAABmAABmAgJwN5DOD7778/MHn1Pb/mEdDnnntuXWNjAM+ePbuep+8Uth8LzQBVNHCBFmgBAzAAAzAAAzAAAzAAAzCQhwEM4IgTDOCcP/LzgEWZCCy0QAsYgAEYgAEYgAEYgAEYgIFBZMAYwJ/85Cdl4sSJTcvtt98u/+t//a/AzNVZvTpTWI1dNX2XLl0aGL7GAP6zP/sz0TKHHXZYUEbrHh0drZvCg6gf34m4AAMwAAMwAAMwAAMwAAMw4IsBDOCILQxgDGAGF2AABmAABmAABmAABmAABmAABnIyYAxgNXWTlgMPPDDI33PPPeuaHnLIIfW8jRs31h8BfdZZZ9XT73//++Wmm26q7+NrQIR6owERtEALGIABGIABGIABGIABGBgsBjCAo/bEAM75I58gEEGDFmgBAzAAAzAAAzAAAzAAAzAAA+0zYGYAr1+/XjZs2MCsX36XY/zDAAzAAAzAAAzAAAzAAAw4YAADOPqdmsMAXiDDtSEZGbVls9KjIzKUtd0q2m5y2bJl0u6igxLTzzy//qgtBimixkcLtIABGIABGIABGIABGIABGICB7jNgG8Do33390RzNYQAGYAAGYAAGYAAGYGAwGbB9yFmzZlXaVO/cALbV9JRu1/zV/bQTYwAPZkcmQNOuMAADMAADMAADMAADMAADZWRAHyOtJrDOAC7j+XPO9DsYgAEYgAEYgAEYgAEYgIF+ZMC2KTGAN20KZseqSZr812IGcPJOTnMxgAkk/RhIOCe4hAEYgAEYgAEYgAEYgAEYgAEYgAEYgAEYgAEYgAEYgAEYgIH+YMA2JzGAkwzg4LHONanVajI0MpL9CGixDeLx9MhwsG+4f9qzo7UZxssv0MdIm+M1l8cA7o+OQwCjHWAABmAABmAABmAABmAABmAABmAABmAABmAABmAABmAABmAABvqRAQzgiMuER0CrKVuT4QWhTKMjQ1LLfMdv3ACuSc3svECN4GEZr8rWfTwdHqs2NCKB7ZvyPmEM4KjB+rFDcU60DwzAAAzAAAzAAAzAAAzAAAzAAAzAAAzAAAzAAAzAAAzAAAzAQC8ZsI1IZgDHZwCrCWsM2UAp2+C1pTNpe7ud1u3xz2Yfs27evmA4Mp9NKQxgAkYvAwbH7j/+7r//fnn00Udl69at8swzz9TXmvfGG2/I4sWL5aGHHpIlS5bIc889FywrVqwI1rpdY8rDDz8clF25cmV9f922ZcsWefzxx4N9ly9fLtu2bQs+67F0H61H859++ulgP93nzjvvDMrrvmvXrq3se9y0XTZs2BB8f9VLtdU20bXmq37aXqqd6mbaq6p9TPVSnYwOqo9+Hh0dDXRK4lh1UwZVx40bNwZrTe/YsSPQXbebRfm3GV61alXwWfnWuvV4WkYZ17ThXhlWlsvYLv2sqc289gFdVHvtH6r35s2bS6F5r+JvnFv9rNza7KqGqrOJMaqrYaIs+qb1u17prloqo8qqxpNBiBNo3Nv7Olj2rz8a+9dY44i5vnT7Pk6Pp/FYr2t6ndMYXfZrXL/FZaOxuSfW+/NB1ThN+yL5+rtCOSyyD2WLxSllUMcw0C2MvdpHVZNujgXpMTXu672x/v7Q4yv3mm9+f2ie2a5rXV588cWg3TRel22sqBf3E6ql6qjjFEZPvebpGIjqp7FYdddy2v66HoT43I9aq/5l5JY4Wez6Msh6GV9R1xjAfWUAj8rIEAbwIHc+vhuB2AcD69evz/wxpMaXfdzVq1c3fLa35U3rzWe8njVr1nRcb97jl7Fcq3Yq43dyec5Z+sQZ1uPG+XN5LoNSF5r6v+ZkaawcxdmFWzdtgu5udMyKdWjsX2PVH53964zG/jVuxXL8WqjluR4WbxdYLq5Z1nWObeXSk5iR3F79HBdsw3cQxor6WetBi2f9oHWrcxg0zfk+yTG2zLpgAEdt6uER0EMyUn+Nb/MMX1v8cIawvmd4fIfgEdDNj4xmBnDUYGXueJw77dgOA+eee64MDw+XdtHzb+d7d3MfNPbfN9EYjVvFMWKF/ziPxmis19ayx2ONJbAMy4PAMhzDMRz7vz9GYzRu9RvEbCcmE5OJF8QLEw+y1mWIFcoyCxrYHiQzgOMzgFWd4N29NanV1JwdkeFC7wAuagAPyfCwvmc4PJ55fbDdSBjAdFoCd3UZ0BuPXvy5Oq7W0+/8uvquRdvJ1XHROF15NE7XxtUWNHalZHo9aJyujastaOxKyex60DlbHxdb0diFitl1oHG2Pi62orELFbPrQONsfVxsRWMXKrauA51ba9RpCTTuVEGRww47TD7ykY+w9KkG2j55/7Q/9PsYJ+dXXQ/BbnubaQzgJAPYVshrutUM4fDgGMB0XLsDk64WD65utouGMlfHLcPNkavvisbpfRON07VxFdPRGI1bxSDicbpCrvoPGqdrrFvQOVsfF1vR2IWK2XWgcbY+LraisQsVs+tA42x9XGxFYxcqtq4DnVtr1GkJNO5UQQmM385roQZfCqg5n/dP+4OrMRzq8T+GU2WNbaYxgHMbwGrWhrN0zWzdWq35cc22uFE6ed9bBAO4yh2R706gz8OAq5vtKB7lS7k6bhlujlx913zKRqVcHReNI03jKTSOK+L+Mxq71zReIxrHFXH/GY3da5pUIzonqeI2D43d6plUGxonqeI2D43d6plUGxonqeI2D43d6plWGzqnKeMuH40717KIwdj50aihqAJF2kf7Q56xXMow5t9rBux+gAGc2wC2ZXOVxgDudWfg+ATkfmfA1c120ajl6rhluDly9V3ROD2eoHG6Nq5iEBqjcasYRDxOV8hV/0HjdI11Czpn6+NiKxq7UDG7DjTO1sfFVjR2oWJ2HWicrY+LrWjsQsXWdaBza406LYHGnSrIDODOFfRbAwaw/7EUV+Ne1JO/rexegwHcUwPYbor0NI+Azg83gQCtBo0BVzfb6REmeYur42o9/d4mrr5rspLpua6Oi8ZorH3MFU/paiZvcXVcOE7WV3PROF0bV1vQ2JWS2fWgc7Y+LraisQsVs+tA42x9XGxFYxcqZteBxtn6uNiKxi5UbF0HOrfWqNMSaNypghjAnSvotwYMYLyEfh+3buf87F6DAYwB3PfmTDuQsw/Be1AYcHWzbQf+PGlXx9V6+r0tXH3XPLraZVwdF41tVRvTaNyoh49PaOxD1cY60bhRDx+f0NiHqs11onOzJq5z0Ni1os31oXGzJq5z0Ni1os31oXGzJq5z0Ni1osn1oXOyLi5z0bhzNYsYjJ0fjRqKKlCkfbQ/9PsYJ+eHJ6IM2H8YwBjABK5NBAYuDv3LgKubbTvw50nPmTMnT7GWZcpwc4TG/vlHYzRuFSyIFekKEY/TtXG1BY1dKZldDzpn6+NiKxq7UDG7DjTO1sfFVjR2oWJ2HWicrY+LrWjsQsXWdaBza406LYHGnSpY7hnA27dvl6OOOkouuuiiJiHmz58fbHvzzTebtvVjxooVK+S8885rOjUMYP/jVfgO3dfYBh0DGAMYAxgDGAb6mIFeGWfPP/+8fa1oO42pky4dGqdr42oLGrtSMr0eNE7XxtUWNHalZHo9aJyujcst6OxSzeS60DhZF5e5aOxSzeS60DhZF5e5aOxSzeS60DhZF9e56Oxa0eb60LhZk6I5RQzGonX7Lr9lyxZ5xzveIX/6p38qu3fvbjjcXnvtJbVaTXbu3NmQ368f7rjjDvnc5z7XdHpF2qcMY5yYrd03W/tRcxt0DGAMYMy/Pjb/+jGAcE7dvZBgAPvXG43R2L4xSkqX4SYfjuE4iV07D45tNRrTDGw16uHrEzr7UjaqF40jLXyl0NiXslG9aBxp4SuFxr6UjepF40gLnyl09qluWDcad65xEYOx86O5rUEN4He9612BcXrrrbfWK3/66adl4sSJTQbw4sWLRWcGv/DCC/WymlDzWA1Y3Xb//ffXt61fv15uuOEGueWWW+pG8saNG2Xp0qX1MvZnTS9fvlwee+yxoD5TKO24ul3PW+vHAPY/ZoJn0D8am76hawxgDGAMYAxgGOhjBjB1/F880RiN7RujpDTGWZIqYR4DAunauNqCxq6UTK8HjdO1cbkFnV2qmVwXGifr4jIXjV2qmVwXGifr4jIXjV2qmVwXGifr4joXnV0r2lwfGjdrUjQnbgCf9tvnpPb9O/t20fMzf8YA/uUvfylTpkwx2XLGGWfIxRdf3GAAf+1rXwtM4RNOOEE+/OEPy7x584Ly+hjpCRMmyKGHHirHHnusfPSjH5VTTz1V9JHMH/rQh+S73/2uHHbYYUF669atTUatbdxq+hOf+ERQ37777hsYy2nH1UdTf+pTn5IDDjhAjjjiiKB+ZgD7H//DBO4PjeudFQNYagql/q+S6Weeb+tipRfIcG1IRkatrC4nly1bJu0u+v30u+l3pAP2RwekHWiHIgxgTvrnBY3RuNVlHQM4XSEGBNK1cbUFjV0pmV4PGqdr43ILOrtUM7kuNE7WxWUuGrtUM7kuNE7WxWUuGrtUM7kuNE7WxXUuOrtWtLk+NG7WpGhO3AAuun8vyxsD+PXXX294DLSasDob1zwCWmfY7r333vVTXb16tbz3ve8NDNqHH344MIzNRi27//77y+zZs0XNW/Ons4PXrFnT0gB+5zvfKXo++pd1XDWgP/vZz5rq5YILLuAR0H08AarIWDllW4/j1sHHAHZhAPs3iNs1f3U/7RAYwK07BYEDjfqVAcxJ/2yiMRrbN0ZJaQzgJFXCPAYE0rVxtQWNXSmZXg8ap2vjcgs6u1QzuS40TtbFZS4au1QzuS40TtbFZS4au1QzuS40TtbFdS46u1a0uT40btakaM4gGMD6nb/85S8Hj1PWxy/rrFr9Mwawzvr9wAc+EBi6aurqou8OXrVqVVBOH/v8wx/+UA455JD6TNyXX35Z/vZv/1be9773BbODb7vttqCsPeNXM+zPmv74xz8elNN/so6r4zjHHXdcvaw+OpoZwP7H//p1fL1q51UHHwMYA7hq8PN9CfRlYwBz0j+zaIzG9o1RUhoDOEmVMI8BgXRtXG1BY1dKpteDxunauNyCzi7VTK4LjZN1cZmLxi7VTK4LjZN1cZmLxi7VTK4LjZN1cZ2Lzq4Vba4PjZs1KZozKAbwnDlzgsdAn3LKKTJ37txABmMAn3TSSTJ58mTZsGFDw7Jz587ANN5jjz2CffQJpTpr156ZqzOEzznnHHn/+98vV155ZWD46gxj86fljXFrm8G6Peu4ag7b431Lliyp12Pq1nWR9inD2FDZxr05Xz9jsjbjvAM46RHQoyMyVKsF/4tlaGQk4xHQOvs3LKcBrza8INQ29/52U6SnmQHspyMQYNC1DAzYNyvpUcL9Fm7y3WsarxGN44q4/4zG7jWN14jGcUXcf0Zj95rGa0TjuCJ+PqOzH13tWtHYVsNPGo396GrXisa2Gn7SaOxHV7tWNLbV8JdGZ3/amprR2CjR/rqIwdj+UfzsaR4BrbXr+3n1sc46a1eNXf0zBvCiRYuCGcD6WGj9U6NXDV19D68asWoOmz+dCazb9D3C+v5f86fvCJ4xY4boDOP3vOc9ou8O1r9p06bVjdu4AZx1XN2m7xvW76B/ahYbIznIGP+nSPtgAOMllMFL0HO0/zCAmwzg0NSNvNwhqWW+Azj+COii+9vNkZzGACa4lCW4cJ7uWcUAdq9pnFM0RuPkq2+UW4abfDiG44jY5BQcJ+uiuQxspWvjcgs6u1QzuS40TtbFZS4au1QzuS40TtbFZS4au1QzuS40TtbFdS46u1a0uT40btakaE4Rg7Fo3b7L2wawHksf7ayPcTZ/xgDWz2eddVZg7OrjoXXG70033RQUW7lyZZB/4IEHysSJE+W0006Td7/73bJ+/XrZa6+95DOf+Yzsu+++wVpnEOvfwQcfLB/84AeD7VreGLdxAzjruLpt+vTpQT3mGKae4CDj/xRpnzL8po6PefLZ/1hRP2psM44BHDeAdfbu0IiM1lWKG7z1DeOJ2PbC+8fra/6MAVzNjtqPwYNz6j6LmDr+NUdjNG6+8jbmlOEmH47huJHa5k9w3KyJyWFgyyjhd43OfvXV2tEYjV3+XuPegnuLVj2Ke4t0hYjH6dq43ILOLtVMrguNk3UpklvEYCxSbz+W3b17dzBTOOnc1EzW7fE/nelrZhTb2zQvKd8uY9JZx9VZyFn1FGmfMlz3XN4LUpf/e0FfGpu+oWsMYAxg8QUa9ZY3SNB2/dN2DLz4bws0RmP7xigpXYabfDiG4yR27Tw4ttVoTDOw1aiHr0/o7EvZqF40jrTwlUJjX8pG9aJxpIWvFBr7UjaqF40jLXym0NmnumHdaNy5xkUMxs6PRg1FFSjSPmX4Tc2Yvv+xoTJobPcDDOC4ASxFH+EcmwGcub9dNi1tN0+YZgYwHbcMgYVz9MMppo4fXW1e0RiNm6+8jTlluMmHYzhupLb5Exw3a2JyGNgySvhdo7NffbV2NEZj+x630zT3FtxbtOpR3FukK0Q8TtfG5RZ0dqlmcl1onKxLkdwiBmOReinrRoEi7VOG616n93/s7//+rxsa270DA7jJABaRBcPBS8z1OfZDIyMynPkOYC1eC8ubFwen7p9m+tr5dvOEaQzgweh43ejcHGPwWGHgxX+bojEaN195G3PKcJMPx3DcSG3zJzhu1sTkMLBllPC7Rme/+mrtaIzGLn8Pcm/BvUWrHsW9RbpCxON0bVxuQWeXaibXhcbJuhTJLWIwFqmXsm4UKNI+ZbjuubwXpC7/94K+NLZ7BwZwkgFsK9RpWt8JXBuWBR3UgwFc3s7mqxNTb3WYYODFf1ujMRq3ukSX4SYfjuEYjlspkL6dga10bVxuQWeXaibXhcbJurjMRWOXaibXhcbJurjMRWOXaibXhcbJurjORWfXijbXh8bNmhTNKWIwFq2b8p0rUKR9yjA2hGfgf2yoDBrbPQMDOLcBrLN0x2f61tetjd1gdvDQiIzaqhdMYwDTccsQWDhHP5xi6vjR1eYVjdG41WW5DDf5cAzHcNxKgfTtDGyla+NyCzq7VDO5LjRO1sVlLhq7VDO5LjRO1sVlLhq7VDO5LjRO1sV1Ljq7VrS5PjRu1qRoThGDsWjdlO9cgSLtU4axIXu8k7T/caJ+1djuGRjAuQ1gW7as9KiMDNlGcWuTOKs23YYBXN3O2q9BhPPqHpOYOv61RmM0bnUdLsNNPhzDMRy3UiB9OwNb6dq43ILOLtVMrguNk3VxmYvGLtVMrguNk3VxmYvGLtVMrguNk3VxnYvOrhVtrg+NmzUpmlPEYCxaN+U7V6BI+5RhbIgxe/9jQ2XQ2O4ZGMDODWBbXjdpDGA6bhkCC+foh1NMHT+62ryiMRq3ulqX4SYfjuEYjlspkL6dga10bVxuQWeXaibXhcbJurjMRWOXaibXhcbJurjMRWOXaibXhcbJurjORWfXijbXh8bNmhTNKWIwFq27G+W3bNki06dPl4MOOkgOPvhgmTlzprz55pvBoVesWCEnnHCCk9PQus4777xcda1ZsyZXObtQWv1F2qcMY0P2eCdp/+NE/aqxzT4GMAaw9CuonFd1gxRtH7U9pk6khS8u0BiN7RujpHQZbvLhGI6T2LXz4NhWozHNwFajHr4+obMvZaN60TjSwlcKjX0pG9WLxpEWvlJo7EvZqF40jrTwmUJnn+qGdaNx5xoXMRg7P5r7Gvbdd1+ZMmWK3HTTTTJ//nz57Gc/GxjBeqQnnnhCjjvuOCcHveOOO+Rzn/tcrrre85735CpnF0qrv0j7lOE3ta+xU+r1P+bkUmObfQxgDGAM4E3l6sAugwF19X/bY+r4byM0RmP7xigpXYabfDiG4yR27Tw4ttVoTDOw1aiHr0/o7EvZqF40jrTwlUJjX8pG9aJxpIWvFBr7UjaqF40jLXxB3/qVAAAgAElEQVSm0NmnumHdaNy5xkUMxs6P5raGrVu3yjve8Y6GSnVG8Pve9z7ZvXu3bNy4URYtWhRs1/Ty5cvl5ZdfDoxiNYf1T/NuuOEG2bBhQ73c0qVLg7T+o/vp57hBq/VrnprO999/f738ww8/LLVaLdimZfRv8eLFQbkXXnihXs4kbr31Vrnlllua6jfbi7RPGX5TM9bvf2yoDBobvnWNAYwBjAGMAQwDfcwApo7/Czcao7F9Y5SULsNNPhzDcRK7dh4c22o0phnYatTD1yd09qVsVC8aR1r4SqGxL2WjetE40sJXCo19KRvVi8aRFj5T6OxT3bBuNO5c4yIGY+dHc1uDGqwf/OAHg1m+tmlrjqIGrZrB+qfpj3/84zJx4kQ54ogj5L3vfa/ob9Cvfe1rwbLHHnsEpnHc6DWfzVrr2r59u0yYMEEOPfRQOfbYY+WjH/2onHrqqcFx9BHUagAfddRRwaOotX49pj6K+sMf/rDMmzcvKKePqf7Upz4lBxxwQHA+H/rQhxJnGBdpnzL8pi6DOck5+h+/CjrB+D8YwCUwgDvtFNPPPD/4nzSd1sP+/jsnGqNxnAFMHf9MoDEa2zdGSeky3OTDMRwnsWvnwbGtRmOaga1GPXx9Qmdfykb1onGkha8UGvtSNqoXjSMtfKXQ2JeyUb1oHGnhM4XOPtUN60bjzjWOG4wbrj5XVh70l3276PnZfzqrVh8B/e53vztY1JQ1s3vVtLUN4He+852iM4T1Tw3aAw88sF6VGsk6U9c2enWj+WzWmqezfM8444z6vjqDd//9969/VgNY/zR/7733ruevXr06MJ7VuFYjWB9Xbf4uuOACDOA+ngAVHw/nc2djXIZ7XWMAYwAz+5PgBwN9zACmTmcXvDw3DGiMxvaNUVIa4yxJlTCPAYF0bVxtQWNXSqbXg8bp2rjcgs4u1UyuC42TdXGZi8Yu1UyuC42TdXGZi8Yu1UyuC42TdXGdi86uFW2uD42bNSmaEzeAi+7fL+XVVNVHMU+dOlX+5E/+RNRsjRvA73//++unq+8Gtt8PrO/31fK20auFzWezNhXosX74wx/KIYccIvHZu8YA1lm/H/jAB+qzjHU2sD6yetWqVcHsY/v4+ijqpHcMF2mfMowN5RkHpYz/cdBea2z6ka4xgFsawAtkuDYkI6O2bN1NdwoMM4AHv1N3ygj79y8jmJP+2waN0bjVVb0MN/lwDMdw3EqB9O0MbKVr43ILOrtUM7kuNE7WxWUuGrtUM7kuNE7WxWUuGrtUM7kuNE7WxXUuOrtWtLk+NG7WpGhOEYOxaN2+y99zzz2BCRs/js7Gve6665oMYH3Ms/nLMoA/8YlPmGLBLF5jDhuDVt/bq3XNnTs3eKqpzvS1Z/MaA/ikk06SyZMnB+8X1ncMm2Xnzp3BI6HtcZIlS5ZgAPfxBCi8CbdjWvUOhgEsNYVLn2GvJmnyHwYwHdBtB0RP9CzCgH2zkhyj/ORyk+9HV7tWNLbV8JNGYz+62rWisa2GnzQa+9HVrhWNbTX8pdHZn7amZjQ2Svhbo7E/bU3NaGyU8LdGY3/amprR2Cjhd43OfvXV2tG4c43LbAA/++yz8q53vSswe40Sjz32WPDY55UrV7ZlAOv+73nPe4L3/Gqd06ZNC4xZewawzuxVY9f86Uxge3axGsD6jt9FixYFM4A3btwYFFWPR8uZbfruYPNIajWLjcFs6tV1kfYpw+SAImPOlB1cj8JmnBnAGMA8/pf//QIDfcrAq888ETyyRG8wkpY5c+YEN+N6Q+56uffee3PXqeeRdH4mr59vKNDY/80OGqOxiU/EivZiNfE4vAZyzes8lmg8/sa3Tki9ZvvUWOMALMOyq3tC7i06jwet2gKN0Zj7t/bu24xuXPP8X/OqdG+hMfsHRx3Wk3u4qrCsGpsxLL1fPmPKJLn+0L3ry9ITJ8nTZx7ZsDxz8SmSZyliMNqmTb+kdfatPoJZTdv3vve9gcGqvxv0T01b+x3AeWYA634HH3yw6DuB99prLznttNOaDGA1l9XI1XcIT5w4MSij7yDWx1Dr32c+85ngfcQrVqyQs846Kyh7wAEHBLOGb7rppqCM/jN9+vTgOFp+3333TTWATezWdZnHLVrd37Hd//1dv2hc7wTMAE6ZATw6IkO1muj/JhkaGcnxCOhRGRkKy+s+wwvGJbbqaci3WyBHulNweAR0dTp3p6ywf3+xsvryM+Syw/bLESXcF9GbHhd/egPdz1ytveWy4IbexXctWkdVNH7giovR2PN/MkFj/7Ebjf1rzDXPv8Z6zbv8sH8oerlyVr4q1z3uLbrDsg7K9uKvKhwTk/1zjMZonCeG9fvv6V7eI6t+VYnJ6x+4XeZ/4+/zIOO8TFU01nEr7W/6d+2Mk2XD1efK63ddnbksv252UE7LZi1lN4ANVPpY5a1bt5qPHa+1Pl2y/nT2rjF94+V0lq/50zJp56blso5TpH36PSb38/gr5+b/vsfW2PQNXTMDuGkGsD7yOTJxR0eGpJb5DuDQ/B1qeklwYz0SmMHtvUvYbrx20hjA3e1g7bQR+9BGSQwwKOCfCwZp/Wvcy0GBqvxYRWM4tm/u09L9/mOVa55/jjGA/Wus93PcW/jXGY39a0xMRuO0+wk7n3sLW43GNL9DGvXw9akqOmMA+4/Jeg+nMW3XulWy8qC/dIpsEYPR6YGpLJcCRdqn3697SWPL5HUnfvSbzjb8GMBxA1iN2qERGa2r1OIdwIGxOyxm0m99t4T8BcORsVwvlyPRKUAYwNXs6J1yw/6954aBF/9twACif40xJ9E4x61O8GO7n687cOyfY655/jXGAPavscYx7i3864zG/jUmJqPxINy/wbF/jnt5j6yMYgDn6amdlamKxnoPp+aezvpde8F3OxMttncRgzG2Kx+7oECR9sEA9n9d6edxoTKdm911MIAxgPv68axl6licKxcB1wzwg9U/Uwwg+te4l4MCVfmxisZwbN/cp6X7/ccq1zz/HGMA+9dY7wW5t/CvMxr715iYjMZp9xN2PvcWthqNaX6HNOrh61NVdGYGsP+YrPdwGMC+emp/14sB3J3+5XrMnPqy283udRjAcQNYGh/d7PYR0GamsD2rOC0dNVOnQDMDOLtDdKov+6OvLwYYePHPFgOI/jXGnETj6I4mPdXvA4hw7J9jrnn+NcYA9q+x3hNyb+FfZzT2rzExGY3T79qiLf1+/wbH/jnu5T2ykogBHPVHX6mqaKz3cBrTzLt8Xep52GGHiZqMLP2pgbZP3r9+v+75Gp+mXv/XU9ca20xjADcZwCKyYFhqtVqwDI2MyHDmO4BVztA0NvsMm+dBB4+BDutpfI9wmulr50fN1CkAGMDl66Sdtjn7D0ab84PVfzv2cjC8Kj+kejkogMbRvYSvFBr7Ujaqtyoac80b7GueEl0Vlrm36A7L1x+6dxQou5iqCsfEZP8cozEa5wld/W429PK3XpXuLZgB7D9e6Diq9jd9/PPy62bn6Z7OynBv4UzK1IqqojF+QHdiRRl0tjsDBnCSAWwr1AfpTqHCAKbzd8oQ+/eGIQYF/OuuP1gvP+wfehLpq3ID2stBATT2jzYao7GrewSuef6veb00JrWnVCVe9FLnKmmMAew3ZhCT/eqr1040RuM8d5EYwNkqVeW6hwHsP15oXDYGsL4HuJt/VeGY6153OHb1+5x6yt1edgzDAM5tADfO8g1n+5pHOtuSuk932uEwgMvdYTttf/Yvb/tzc+S/7TCAu6Mxg7R+dcZk96uvXkfR2L/GXPP8a9xLY1J/IVVlcKuXOldJY+4t/MYMYrJfffXeAo3ROM/oIQZwtkpVue5hAPuPFxqXtb+tOvWf5MlFd2aD53hrVTjmutcdjvEB0FkZsP8wgHMbwLZs3U132nExgOn4nTLE/r1hiJsj/7pjAHdHYwZp/eqMOelXX70GorF/jbnm+de4l8ak/nqqyuBWL3VGY/+/06uiMTHZf0xGYzTOE7EwgLNVqkpMxgD2Hy/0Nx8GsF+due751Zexe/S1GbCvnhjAGMBiw0GaYAED/cMAN0f+2wIDuDsaYwD71Rlz0q++el1EY/8ac83zr3EvjUn9AVqVQdpe6ozG9lCHn3RVNCYm+4/JaIzGeaIUBnC2SlWJyRjA/uOF/ubT/vbcMXvL1sd/nw2e461V4ZjrXnc4ZlwfnZUB+w8DGAMYA3gTgYGLQ38ywM2R/3bBAO6OxhjAfnXGnPSrr14j0di/xlzz/GvcS2NSf4BWZXCrlzqjsT3U4SddFY2Jyf5jMhqjcZ4ohQGcrVJVYjIGsP94ob/5jAE8+tRoNniOt1aFY6573eGYMX50VgbsPwxgDGAMYAxgGOhTBrg58n/RxgDujsYYwH51xpz0qy8GsH99VWOuef517qUxqT9AqzK41Uud0dge6vCTrorGxGT/MRmN0ThPlMIAzlapKjEZA9h/vNDfI8YA3rVuVTZ4jrdWhWOue93hWFlmQQM7TGEAYwATFAiMMNCnDHBz5P+CjQHcHY0xgP3qjAHsV1/98YTG/jXmmudf414ak/oDtCqDW73UGY3toQ4/6apoTEz2H5PRGI3zRCkM4GyVqhKTMYD9xwsMYP8ac93zrzHGLxobBuyrJwYwBjDmX5+af6bDsq5u8ObmyH/bYwB3R2MMYL86Y0761Vevw2jsX2Ouef417qUxqT9AqzJI20ud0dge6vCTrorGxGT/MRmN0ThPlMIAzlapKjFZDeBf/ctns8XwtLUqGutvPmYA+43LXPf86ot/gL42A/YlAQMYAxgDGAMYBvqUAW6O/F+8MYC7ozEGsF+dMSf96osB7F9f1Zhrnn+de2lM6g/Qqgwg9lJnNLaHOvykq6IxMdl/TEZjNM4TpTCAs1WqSkzGAPYfL/T3iPa3lQf9pTz/6vZs8BxvrQrHXPe6w7FtApKuruZ2mMIAbmkAL5Dh2pCMdPf973YbdWzOTT/zfFm6dGnH9RA0qhs0aPvetD03R/51xwDujsYYwH51xgD2q69eA9HYv8Zc8/xr3EtjUn/cVGVwq5c6o3HDz2gvH6qiMTHZf0xGYzTOE6QwgLNVqkpMxgD2Hy/0Nx8GsF+due751Zexe/S1GbCvnhjAGMAYw306+9PutKSrGcS5OfLf7hjA3dEYA9ivzpiTfvXVazAa+9eYa55/jXtpTOoP0KoM0vZSZzS2hzr8pKuiMTHZf0xGYzTOE6UwgLNVqkpMxgD2Hy/0Nx8GsF+due751RfvAH1tBuyrJwYwBjAGMAYwDPQpA9wc+b94YwB3R2MMYL86Y0761RcD2L++qjHXPP8699KY1B+gVRmk7aXOaGwPdfhJV0VjYrL/mIzGaJwnSmEAZ6tUlZiMAew/XujvEWMAZ1PnfmtVONbr3gWTv+RewBw1VkVj2wAk3Z240a86290CAzjJAB4dkaFaTWq1mgyNjOR4BPSojAyF5XWf4QXjElv1NOTbLZAj3SlIPAK62h2+U37Yv3f8MCjgX3sM4O5ojAHsV2cMYL/66nUQjf1rzDXPv8a9NCb1J09VBl56qTMa5/hx3WGRqmhMTPYfk9EYjfOEIwzgbJWqEpMxgP3HC/3NhwHsV2e97mEA+9WYMXz0NQzYV08M4CYDWN/5G5m4oyNDUst8B3Bo/g41vSS4sR4JzOD23iVsGq7dNQYwnb9ddtivt+wwKOBffwzg7miMAexXZ8xJv/rqtRCN/WvMNc+/xr00JvUHaFUGaXupMxrbQx1+0lXRmJjsPyajMRrniVIYwNkqVSUmYwD7jxf6mw8D2K/Oet3DAParMeP46GsYsK+eGMBxA1iN2qERGa2rpEZuhnEbGLvDYib91ndLyF8wHBnL9XI5Eqbh2l1jANP522WH/XrLDoMC/vXHAO6OxhjAfnXGnPSrr14L0di/xlzz/GvcS2NSf/JUZZC2lzqjcY4f1x0WqYrGxGT/MRmN0ThPOMIAzlapKjEZA9h/vNDffD846jC5658/kQ2dh61V4VivexjA3WGZ8Xx0tkMVBjAGMO9/7dP3vxKsCdYMCvhnAAO4OxpjAPvVGXPSr74YwP71VY255vnXuZfGpP4ArcrgVi91RmN7qMNPuioaE5P9x2Q0RuM8UQoDOFulqsRkDGD/8UJ/j2AA+9VZr3sYwH41xktAX8OAffXEAI4bwNL46Ga3j4A2M4XtWcVp6aiZTMO1u2YGMJ2/XXbYr7fsMCjgX38M4O5ojAHsV2cMYL/66rUQjf1rzDXPv8a9NCb1l01VBml7qTMaR7+hfaWqojEx2X9MRmM0zhOnMICzVapKTMYA9h8v9DcfBrBfnfW6hwHsV2PG8dHXMGBfPTGAmwxgEVkwLLVaLViGRkayHwEdqBmaxmafYfM86OAx0GE9je8RTjN97fyomUzDtbvGAKbzt8sO+/WWHQYF/OuPAdwdjTGA/eqMOelXX70WorF/jbnm+de4l8ak/rKpyiBtL3VG4+g3tK9UVTQmJvuPyWiMxnniFAZwtkpVickYwP7jhf7mwwD2q7Ne9zCA/WrMOD76GgbsqycGcJIBbCvUB2nTcO2uMYDp/O2yw369ZYdBAf/6YwB3R2MMYL86Y0761VevhWjsX2Ouef417qUxqT+pqjJI20ud0dj/j/eqaExM9h+T0RiN80QsDOBslaoSkzGA/ccL/c2nBvBzx+ydDZ2HrVXhWK97GMDdYZnxfHS2QxUGcG4DuHGWbzjb1zzS2ZbUfbrTTosBTKfvlCH27w1DDAr41x0DuDsaYwD71Rlz0q++eg3UeAzHfnXmmudXX+W4l8ak/kKqyuBWL3VGY/e/xeM1VkVjYrL/mIzG3dEYs8Gvzr28R67SvQUGsF+O9T5ZNZ55+P/DAN7kT2uNF8Rkf/oydo+2NgP2bxgM4NwGsC1bd9N247WTxgAmALTDDfv0nhsGBfy3AQZwdzTGOPOrMwawX331etjLwS3MBv/33VXRuJfGpLYiOsOyq98XvWS5KhzzO6Q79xaXHbaf/8CQcIQqcYzZ4JflXt4jV+neAgPYL8f27z1mAPvTWuMFMdmfvq7us6lnMNrIvv3DAC6hATxlyhRJ6oxp+RjAg9Fxk9qcvMFuWwZe/LcvBnB3NMYA9qtzLwdeqjSACMf+OWYg3K/GvTTNqjRI20udqxKT0dhvrNDfmPwOQWN74DAt3e+PJ8Zs6A7HvbpHrtK9BQZw91jGAPanNTHZn7b4A2gbZ8C+d8MALqkBHDd79XM8zzQ8BjBBwLDAulwsMPDiv70wgLujca8GBaoyEK6xAo39sozGfvXV+xOuef417qVpVqVB2l7qXJXrHhr7jxfEZDS2Bw7T0hjAacpU56kXGisuP+wf0oXwvKUq1z0M4O7E5IWH7Cn3Hv8lz9Q2V18VjjVeMAPYP8uM/aOxMmD/YQCX2AA2hq8xf83neEfHAKbjx5ngczmYYODFfzthAHdHY8xJvzprrEBjNLZv8JPSZRikZQawX457aZopk1UZ3OqlzmicFP3c5lVFY36H+I3H+nscjbujMWaDX52VYwxgvxprvMAA9q+xsowB7Fdn1ZiY7FdjxvvR1zBg/wLCAC6hAawNaZu+Jm0aOL7GAKbzx5ngczmYYFDAfzthAHdHY8xJvzprrEBjNLZv8JPSGMBJqoR5VTF0emlMqtLonM6gqy1o7ErJ9HqqojG/Q/zeV+jvcTTujsaYDX51Vo4xgP1qrPECA9i/xsoyBrBfnVVjYrJfjRnvR1/DgP1rBgO4pAawNqYxftNm/poGxwCm8xsWWJeLBQYF/LcXBnB3NMac9Kuzxgo0RmP7Bj8pjQGcpEqYVxVDp5fXPFUandMZdLWlKhr38j8zVEVjfof4va/Q3+Vo3B2NMRv86qwcYwD71VjjBQawf42VZQxgvzqrxsRkvxoz7o++hgH79yUGcIkNYG3QVuavlsEApvObzs+6XCwwKOC/vXo5GF6lAUTMSb8sa6xAY/8a92pwq0qxgkdA++W4l9c8DGD7J7i/dFXiBQaw31ihvxn5HYLGeSJVGf5zGWaDX5Y1VvTqHrlK9xYYwH45Ntc9NYBXnfpPecKf0zJVuX/TeEFM9s8yY/9orAzYfxjALQ3gBTJcG5KRUVu27qY77bgYwHT8Thli/94wxMCLf917ORhepZt8zEm/LGusQGP/GvdqcKtKsQID2C/Hvbzm6a+nqrDcS52rojEGsN9Yob/9+B2CxnlGvTCA01WqSjzWWNGre+Qq3VtgAHcnJmMA+9VZ4wUGsF+NGb9HX8OAfYeCAYwBLAYM1gQJGOgvBhh48d8eDNL611g5xpz0qzMa+9VXr42qca8Gt6o0gIgB7JflXl7zqjRI20udqxIvMID9xgpz3SMm+9WZ33p+9TUcYzb41bmX98hVurcwBvDzr263x/S7kq7KvYWyjAHsP14Qk/1qzLg++hoG7AsEBjAGMAbwJoKDCQ6s+4sFBgX8tweDtP41Vo4xgP3qjMZ+9dVro2qMAexXZ655fvVVjnt5zavSIG0vda7KIC0GsP94QUxGY3vgMC3NDOA0Zarz1Ite3iNX6d4CA7g7MRkD2K/OGi8wgP1qzLg++hoG7DsUDOAkA3h0RIZqNanVajI0MpLjEdCjMjIUltd9hheMS2zV05Bvt0COtGm4dtc8AprO3y477Ndbdhh48a8/g7T+NVaOMYD96ozGfvXVa6FqjAHsV2eueX71VY57ec3TnzxVMSd7qXNVNMYA9h8viMlonGOoSjCA01WqSjzu5T1yle4tMIC7E5MxgP3qrPECA9ivxozjo69hwL5DwQBuMoD1nb+RiTs6MiS1zHcAh+bvUNNLghvrkcAMbu9dwqbh2l1jANP522WH/XrLDgMv/vVnkNa/xsoxBrBfndHYr756LVSNMYD96sw1z6++ynEvr3lVGqTtpc5VMRwwgP3HC2IyGtsDh2lpDOA0Zarzn556eY9cpXsLDODuxGQMYL86a7zAAParMeP46GsYsO9QMIAtA1iN0kFdli5dyqOeedQzDJSMAQZe/F+4GaT1r7FyjAHsV2c09qsvBrB/fY3GvG/Sr9a9vOZVaZC2lzpjANtDHX7SVdGY3yF+4zHXPf/6Go0xG/xqrbGiV/9Jskr3FsYAvvuZjX4ubhm1Vum6hwHsP14Qk/1qrNc+FjRQBuw/DOBxA9gWZRDTGMB0fi4A5WOAgRf/bcYgrX+NMSfROM99VRlmkPRqcKtKgy4YwH7jRS+veRoHqsJyL3Wuisa9NByqpDEx2W9M5reeX311/EM1xmzwq3Mv43GV7i0wgP1ybOLFgwf/jdw3/Vt5fr46LVOlewtisn+WGf9HY2XA/sMAHjeAB71zYADT+Qed8UH8fgwK+O+3DNL611g5ZgawX517OfBSpR+rGMD+OcZs8KtxL695+gO0KvGilzpXRWOue35jhf6u4ncIGtsDh2npMvwHPswGvyz3Mh5X6d6iXQP4+Ve3S6tFZxXHF93H5F21+Ml62uQlrS9bskaylon/dmZfz0xUljGA/ccLYrJfjQdxbJzv1B4z9r0bBjAGcF9fgOnk7XVydBsM3Rh48d+ODNL617iXgwIMhNu3fH7SaOxHV7vWKmmMAew3JvfymqdMV4XlXupcFY25t/AbK/S3JL9D0Ni+F0lLYwCnKVOda14v43GV7i3UAJ7/jb+XD57xe5n4n8vqi342S+37d0p8Mdt0H5OOr019U656sl6vydP1PudFx0wro/mtlr2On9nX48//P3vvF2pZft35XWiMhHCEwQ+yhRACxZIeFGMIqZGMcZwIYyIGP9go8ShmVI4nZYsYKwyxLQljhh67lAdjNDLGxC+edAhqSW1ZxLFwhKyBNEoY6ZbQIMv2CKfdCDwtibZKfjAGveyw7q1f3dW39r5/6p7PWfvs9blw++w659bpup/93eu3futT+1ZkWQHMrn3BWAHMMtYHyHdkIHcoCuAHAvjd7373tOVP7wC2AIwC4OPhZMHBC3+uHNLyjCuHAg7Cc8vHHMuY4ZrftRNjBTBbkyvXvMh0lyxXcu7C2N6CrRWxX3QfIuPciywdK4CXyPRZ8yrrcafeIgRw/Pu05++8zXf3LqfxZq906i0UwOzaF/VCAcwyduYv35GBXPkVwA8E8NNPPz1t9TNOuALYAjAKgI+HkwUHL/y5ckjLM64cCnTarPrjidksm2OWb/Qmrnk848o1L/YjXWpyJecujK3JfL2wJss4Dw6XjhXAS2T6rHmV9bhTbzEE8HLiuFc69RYKYHbti3qhAGYZO/OX78hAXhUUwEkAZzBbOQ6pHR8KYAvAKAA+Hk4WHLzw58ohLc+4cijQabOqAGazbI5ZvtGbuObxjCvXvNiPdKnJlZy7MLYm8/XCmizjq8zEFMDLlKzHy2x2+UoXzgrg/dRkBTDLOXoLBTDL2Jm/fEcG8lqrAD4ngAekrTwqgL3wt5Lljt+Hgxf++nVIyzN2SCvj3HguHR/CAFHJzmbZNY/lG31U5ZoX136XIW0l5y6M7S34emFNlvFSz5afP4T+TdnAZrmyHnfqLRTAbI6jT44sK4BZzsHYmswy7jg793uez1Tu1xTACuDJC2X+QpGLXKoz4OCFz2DlhtUhbW5HmGMZM1zzu8o402COOzH23wBm171KMRlXR5csV3Luwtj+ja0VsQdyHyLjq3Q1CuBlStbjZTa7fKULZwXwfmpyCOAXfvs9u4zold6rS46jt1AA81munmX7/1/HOc7FRwGsAFYAf2sdF6YF0vNwPgMOXvhMOECUcW6Klo4PYbjl3alslq0VLN9Y/1zz9sO4qlZEfe003KriLOOllXx3z3di7F/KYeuy6x7Ld/QWygaWc2WP3Km3UACzOR71QgHMco56YU1mGZ+fK/vrvrzz7kcBrABWACuAzcBKM+BQgF+oKzesnQaIDsLZLJtjlu8YCJhjlrNrHkOEdW8AACAASURBVMu3OsedhrTW5G1nuVP/pgBms+y6x/Id656ygeVcueZ16i0UwGyOR71QALOco15Yk1nGkWU/ZRAZyB8KYAWwhcHiaAZWmgGHAvyiXblh7TRAVJyxWTbHLN8xEDDHLGfXPJZvdY47DWmtydvOcqf+TQHMZtl1j+U71j1lA8u5cs3r1FsogNkcj3qhAGY5R72wJrOMI8t+yiAykD8UwApgC4PF0QysNAMOBfhFu3LD2mmAqDhjs2yOWb5jIGCOWc6ueSzf6hx3GtJak7ed5U79mwKYzbLrHst3rHvKBpZz5ZrXqbdQALM5HvVCAcxyjnphTWYZR5b9lEFkIH8ogAEBfP/+M9Pto6PpKH3efuZ+yQX49NNPn5zv4+Pjkv+/RceiYwYePwMOBR6f3VVzV7lh7TRAVJyxWTbHLN+oJzLeD2NlA8u5MsedhrSVnO0t8qiDOe7E2JrM12QZ84yVDTzjqr1ep95CAczmeOz3FMAs5+iRrcks46vOQv267Z+HvBNSAGMC+NZ0916N9M0XsQJ4+xd0Pt8eb+t8R3PkUIA9pw5pWb5Rk2Qs49x4Lh3fuXNn1X9RzRzvJ8eueSznyhx3GtJWcu4kJz/9U29eWlLQ5zsxtibzNVnGPGNlA89YAcwyjj21AphnHP2bApjlHIytySxjvYB8RwbyhkgBvCCA8927lx0PsOPx9A5gBfDg4aPFxww8XgaiOXIo8Hjsrpo5h7Qs3zgPMpZxbjyXjhXAS2SmSdmwzGZXr3Ri7JDWmnyV6+YQarICmM2y+xCW7+iR3euxnCPHygaesb0FyzjqhQKYZxz1QgHMcrYms3yvOgf163qch7znUwAvCOC4GC4Tv/H63EUzJ4Dv37833b11NN26e+/k99x/5vZ0dOvudO/+/enh1z9zd7r14MdGj6+be//rPOcdwD0u6utkwq89nEw4eOHPVTCu2rAqHHI7whzLmOGa31XGmQZz3Imxg3B23atc8+Lq6JRlews+ywpgnrE1WcaXdTaH8JdFFMB8jqvWvE69xfH/9X9Ornt8lhXAPGNrMsvYmb98RwZyD6cAvkAAB7CLJPAAev7x0X8D+Pb0zEPRG8fxbwSfPhe/9+HXDyF8L0Twbu4gVgB74Z/Pp78+nEwogPlzVTkMdxCe2xHmWMYM1/yuMs40mONOjJUN7LpXuebF1dEpy1XD8E6MHYTz9cKaLOPLOhsF8DKhTvW4as3r1FsogNl6HHPS6JP//U9+73T8u7++fGFDr3SqFwpgPsvO/WUcGcgfCuBLBHAAm5PAF11MD+/ovffovwF8cufv0dF0+5mz1+a+/pnbL/2ai/5/F72mAPaivygfvrbufCiA+fNTOQzv1ORXDQVknFs+5ljGDNf8rp0YKxvYda9yzYtMd8qy6x6fZQUwz9iaLOPcj8wdK4DnqJw+55q3zGaXr3ThrABm63HMRhXA+2GsAOY5O+uXcWQgfyiAryCAA1qWwJddSHNCd/yeqwjg8eOisyQev/+6jwpgL/rrZsavX09mFMD8uagchnfZrMrYHOfGc+n4EAaICh02y655LN/o7yrrcVz7rntLFXB3z3dirABma4Y1meU7arKSneUcOVY28IyreuROvYUCmM3xqMneAcxytiazfJ3nyzdnIO8wFcBXFMABcOnf/M1w43hJAJ8+v/wjoMe/+3v/5EdA5x8bffrjoPP75uPz///8awWwF3/Og8eHlQcHL/z5CsZVG9ZOQ1oZs1k2xyzfWDtlvB/GDsJZzpU57jSkreTcqbdQAPP1wpos4zw8nDs+hL/ApwDmc1y11+vUWyiA2RyP/Z4CmOUcPbI1mWXs3F++IwO5b1MAX0MAD4CXPZ7K2aOX3DX8n/3GH053bx1NQ/Leu3trOhr/5u/Jvwl8a7p9+9bD3zPu/s2id+n4oj+PAtgL/6J8+Nq68xHNkYMX9hw5pGX5Ro2RsYxz47l0fAgDxKrhVieh45rH1ovKetxpSFvJuVO9UADz9cKaLOOlvm08fwj9m7KBz3FVj9ypt1AAszkecwsFMMs5emRrMsvYOb98RwZGrxaPCmBAAA/QV33MYveqv+eqX6cA9sK/alb8uvVlJZojBy/seXFIy/KNuiJjGefGc+n4EAaIVcOtTkLHNY+tF5X1OK79Tlm2XvBZVgDzjK3JMl7q28bzh9C/KRv4HFeteZ16CwUwm+Mxt1AAs5xjL2JNZhk725fvyMDo1eJRAawAnkYwfLRImIF1ZSCaIwcv7DmpHIY7CM/tCHMsY4ZrflcZZxrMcSfGrnnbXfPi6uiU5apheCfGCmC+XliTZXxZZ6MAXibUqR5XrXmdegsFMFuPYxYasyEFMMtZAczydaYv35yB3KEogBXACuBvWSBygfB4PXlQAPPnQgEs49wULR0fwnCravDicGspNbt7vhNjZQNbkyvXvLgiOmXZmsxnWQHMM7Ymy/iybuYQemTvNuNzXLXmdeotFMBsjmMOGn2yApjlHIytySxjZ/ryHRnIPZwCeAUCeJwY4tEfAe2FT+TK99xPrqI5isFLbKznPp966qmTYWoMVHf9+eyzz175PePPMffnG8+tOS9jGD7+rOcfZXzzrMv45gwvu4ZkLOOxBhx6PXbNY7NcWSsio/YWp/2cvcXNcx5ZDgF8vm8bv5bxbhhbk2/O8aIeLnIsY55xyIZRG84/Wituzt/e4uYML6oT47UhgM9nePzaLN/8PESWQwAv1QwZ74bxEt/IsoxvznjUDB9lqQA+y8BRXBDHx8fTEKVbu0DG9xXf49a+N7+fsyDLYpssxlAgF+19Hcegdhcf0cStOZ9jw7qL7/W67yHj6xK7/tfL+PrMrvs7ZHxdYtf/+k6MYxBe8dGJsXfp8D2jvcV+GHsHMMvZfQjLN/ZHMt4PY+82YzlXrnnRM3bp4YYAtk/m8hxZ9g5gju9Y96zJLOM1z1/9s+333Of1wjuAFcCrljMWh/0WB3mvi7dDAf58VG5Yu2xWZWyOc+O5dOxfFlki02ew5Zq37VoRCXfdW77Od/VKJ8YKYLZmWJNZvrHvlvF+GCsbWM6Ve71OvYUCmM3xqMkhgF/8yG/uqi278vt06t+syXyWne3LODKQPxTASQDH3bJb/IwT7h3AXvwuAIeXAYcC/Dmr3LB2avKr7jiTcW75mGMZM1zzu3Zi7B3A7LpXueZFpjtl2XWPz7ICmGdsTZZx7kfmjg/hL/ApG/gcV615nXoLBTCbYwUwz3cwtibvh7UOQM65b1MAPxDAGcoWjxXAXvgW/8PLgAKYP2eVw3AH4fxqK2MZ72rts1bspx4rG1jOlTmOamRNtibvsiYrgPl6YU2W8WVVSwG8TMg1b5nNLl/pwlkBzNbj6E+iT/YOYJZzMFYAs4x31Wv7Pod/nvJaqwB+IICf/MAHpy1/KoAP/8K1+PY7h9EcOXhhz3vlMLzLZlXGbIbHZrXqb96b49xWM8edGLvmsfWish7H1dEpy9ZkPssKYJ6xNVnGl3U2CuBlQq55y2x2+UoXzgpgth6PPbUCmOUcexEFMMtYdyDfkYG81iqAkwD+2Mc+Nm3tM052iG0FsAVgFAAfDycL0Rw5eGHPV+UwvMtmVcZshqOmy1jGublfOj6EIa1rHpvlqBVV0ixy6bq3dHXu7vlOjKuy3ImxNZmvyTLmGSsbeMZVf+mpU2+hAGZzPPbUCmCWc+xFrMksY2f+8h0ZyDtMBbACeBrB8NEiYQbWlYFojhwKsOdEccbyjZoiYxnnxnPp+BDkZNVwS9mwlJrdPd+JcZU0i7PVibP1gl37oreoynKnHLsP4XMsY56xsoFnXLXmdeotFMBsjsfcQgHMco7+zZrMMnauL9+RgTwtUQArgBXA37I4jOLg47qyEM2RQwH2nCgnWb5RU2Qs49x4Lh0rgJfI9JJmrnlsvYh6XCXNIuGdxFnVMLwT46osd2JsTeZrsox5xsoGnnHVmtept1AAszkecwsFMMs59iLWZJaxc335jgzkCZMCWAGsAFYAm4GVZiCaI4cC7OKtnGT5jo1U1VCg05BWxmyWrRUs31ErXPNYzpHjKmnWaUhrvWBzPOpFVZY79RbWZDbLUStkzDNWNvCMq/YhnXoLBTCb49FbKIBZzrHuWZNZxpFlP2UQGcgfCuBzAvijH33f9Lajo+kofb7tfR892H8bOE62/wawF77F/zAz4FCAP28OaWWcm6KlY+9OXSLjHX3LZHb3irJhdyyX3qkT4yppFuw7ca4ahndiXJXlToyVk2yf7F6P5RszEGXDfhhXrXmdegsF8H6yrABmOVuTWb7O/uWbM5BnHwrgWQH8huldHzpc6fuxj33sobCOk60AtgDkAuDx4eTBoQB/roJx1Ya10wBRxmyWzTHLN9ZNGe+HsbKB5Rw5rpJmnYa0lZw79RZVWe7E2JrM12QZ84y924xnXLXX69RbKIDZHI/9ngKY5Rw9sjWZZezMX74jAwrgsywcBZTj4+MTSRri9PQOYAXwCIuPZ2GRhSz2nYFojhwKsLkLxlUb1k4DRBmb49x8zh17l/UcldPnOtUK1zy+VlRJs0hzpyxXcZbxci3d1SudGFuT+ZosY56xsoFnXLXX69RbKIDZHMesL2ZDCmCWswKY5bvvmbX/v3Wfz7z38Q7gKwjgj370Q9O73nA0veFdHzq5s/aj73vbdPSGd00f+uhHz4Tx+941veHBj40eX5fvxK06jpPtHcDrviAtmJ6fpQwogPlsKIBlnJuipWPl5BKZXkKnarilbFjO365e6cS4SkzGuZLzrhK7/D4yXmazq1c6MVZOsn2yez2Wb+yxlQ37YVzVI0dd71KTFcD7ybICmOVsTWb5Ls2Wfb4n97z3UQDPCuD8bwC/bXrfQ9Ebx/FvBJ8+d3bH8NGZEP5QiOD13EEcJ1sB3PNCt8Af/nl3KMCfw2BctWHtslmVsTnOjefSsZJ9iUyfwZZr3n5qhQJ425w79RZVWe7EWAHM1gvXPZavApjnOxhX7aeje+5SkxXAfJ6jJiuAWc7B2J/KwDLWBch3ZCBPmBTAswJ4XuCe3Pl7dDS97X1n/z7w3I+Mft/bXvo1VXf/xv83PhTAXvzj4vfxsLLgUIA/X8G4asPaZbMqY3OcG8+lYwXwEpk+gy3XvP3UiippFgnvtO5VcZbxci3d1SudGCuA2brsusfyjdlHMFY2sJwr93qdegsFMJvjUS9CAP+7P/jXu2oZrvw+nXoLazKfZWf/Mo4M5A8F8I4F8Phx0VkSK4C98Cy+ZuBxMuBQgM9N5Ya1U5OvZGezbI5ZvlG/ZbwfxsoGlnPkuEpMxga007pXxVnGedTBHHdibE3ma7KMecbKBp5x1ZrXqbdQALM5Hvs9BTDLOfYi1mSW8ePMnv092zwneSekAL6iAD6903f5R0CPf/f3oyc/AvrsR0RXyl/vAN7mBWxh7nNeozlyKMCeb6UOy3dspBTALGdzzPI1xzzfwdg1j2UdtcIhLct4ZLmKcyc5KWM2y+5DWL6jVrjusZwjx8oGnnFVPVYA5/E+d9ypt1AA8/XCmswyjv7CTxlEBvKHAnhWAOd/A/ho+o//6a9O73rD0TQk74fe9Yazf/P35N8EfsP0tre9YTo6Ov19a7n7VwHsBW/RP+wMOHjhz18wVk6ynGXM8o06L2MZ5+Z+6fgQfsy2g3A2y1ErHNKyjEdNruLcaUgrYzbLUS+syTJe6inG84fQWygb+BxX1ePIYZd1zzuA2RyP/k0BzHKO3sKazDLWA8h3ZGD0avGoAD4ngK97x+7cvwF83fcgvz5Osv8GsBf/uPh9PKwsOHjhz1cwVgCznGXM8o26LmMZ5+Z+6fgQhrTKBjbLUSsc0rKMR02u4txlEF6Z5U6MrclsvYgcy5hnrGzgGVetedHzdqnJIYA//47XL7X56PNdGEdNVgDz9cKazDJ27i/fkYG8MCiAFcD+aAB/PIIZWGkGHArwC3cwVgCznGXM8h2ywRyznCPHVcOtTkMXB+HbzXGnIa31gs3xWPesySznyLE1WcZ5eDh3fAh/uUzZwOe4qh536i0UwGyOR2+hAGY5R29hTWYZD/nno5xz36YAVgAr/1Yq/yzWFmsHL3wGgrHijOUsY5bv2KyaY5Zz5LhquKUAzlsX5rgT46ocdxrSWi/YejzWvaosd6oXCmA2y1ErZMwzVjbwjKvqcafeQgHM5nj0FgpglnOse9ZklrEuQb4jA3lyogC+oQAmf3zzLt47TrY/AtqLf1z8Ph5WFhwK8OcrGCvOWM4yZvlGXZfxfhhXDbeUDXnrwhx3YlyV4zhzcmbym99VxpkGc9yJsXKS7S/c67F8R4+sbGA5R47tLVjGkWUFMM84sqwAZjkHY2syy9i5v3xHBvJOSAGcBHAGs6VjBbAX/7j4fTysLDgU4M9XMFYAs5xlzPKNui7j/TCuGm4pG/iuvBPjqhzHWZSzWd7VXiTWvaosd8qxApjtLyLHMuYZKxt4xlX1uFNvoQBmczz21ApglnOse9ZklvGuem3f5/DPU955KoAVwP4IaH8EtBlYaQYcCvALbjBWALOcZczyHZtVc8xyjhxXDbeUDXnrwhx3YlyV405DWusFW4/HuleV5U71QjnJZjlqhYx5xsoGnnFVPe7UWyiA2RyP3kIBzHKOdc+azDJW3Mp3ZCBPThTACmDl30rl37hgfexbvB0K8Oc+GCvOWM4yZvnGGiHj/TCuGm4pG/LWhTnuxLgqx52GtFGTqzibZaZG5HftxFg5yfYXUStkzDNWNvCMq9a8Tr2FApjN8dhTK4BZzrHuWZNZxjoE+Y4M5P2LAlgBrABWAJuBlWbAoQC/cAdjBTDLWcYs37FZNccs58hx1XBL2ZC3LsxxJ8ZVOe40pLVesPV4rHtVWe5UL5STbJajVsiYZ6xs4BlX1eNOvYUCmM3x6C1CAP/dZz7CbDgueNdOvYU1mc/yEIA+9madS44CWAGs/Fup/LNQ9y7UowF1KMDmQDnJ8h05Vk6ynM0xy3fkuGq41Wkg4JrHZrlSTHYa0lZy7lQvrMl8vbAmyzgPD+eO79y5s+p5UtRjZQOf46p63Km3UACzOR77PQUwy9mazPKNHPspg5GB3LcpgBXAFgcLpBlYaQaiOXLwwi7ewVg5KePcGM0dH8JwyxzzOa4abnUSOq55281xpyFt9BbWi+1m2Zo81ynt9jkZ75bn3Lt1YqwA3m49jmx3ybICmM2xApjnOxhbk/fDekhAH/vyzv2fAlgBrPxbqfyzSPct0uPcK4D5DCiAZZyboqVjBfASmT5DF4XOfmqFApjlXJnjqCJdhrSVnGW8vF7t6pVOjK3JfE2WMc9Y2cAzrvpLT516CwUwm+OYwUX/5h3ALOdgbE1mGY95so9yznsfBbACWAGsADYDK81ANEcOBdhF2yEty3dspLw7leUcOZYxz7hquKVsyFsX5rgT46ocdxrS2luw9Xj0FlVZ7lQv3IewWXavx/IdtULZwHKuXPM69RYKYDbHo14ogFnOUS+sySzjyLKfMogM5A8FsALYwmBxNAMrzYBDAX7RrtywdhogKifZLJtjlu8YCCgbWM6ueSzf6hx3GtJak7ed5U79mwKYzbLrHst3rHvKBpZz5ZrXqbdQALM5HvVCAcxyjnphTWYZR5b9lEFkIH8ogBXAFgaLoxlYaQYcCvCLduWGtdMAUQHMZtkcs3zHQEABzHJ2zWP5Vue405DWmrztLHfq3xTAbJZd91i+Y91TNrCcK9e8Tr2FApjN8agXCmCWc9QLazLLOLLspwwiA/lDAawAtjBYHM3ASjPgUIBftCs3rJ0GiApgNsvmmOU7BgIKYJazax7LtzrHnYa01uRtZ7lT/6YAZrPsusfyHeuesoHlXLnmdeotFMBsjke9UACznKNeWJNZxpFlP2UQGcgfCmAFsIXB4mgGVpoBhwL8ol25Ye00QFQAs1k2xyzfMRBQALOcXfNYvtU57jSktSZvO8ud+jcFMJtl1z2W71j3lA0s58o1r1NvoQBmczzqhQKY5Rz1wprMMo4s+ymDyED+UAArgC0MFkczsNIMOBTgF+3KDWunAaICmM2yOWb5joGAApjl7JrH8q3OcachrTV521nu1L8pgNksu+6xfMe6p2xgOVeueZ16CwUwm+NRLxTALOeoF9ZklnFk2U8ZRAbyhwJYAWxhsDiagZVmwKEAv2hXblg7DRAVwGyWzTHLdwwEFMAsZ9c8lm91jjsNaa3J285yp/5NAcxm2XWP5TvWPWUDy7lyzevUWyiA2RyPeqEAZjlHvbAms4wjy37KIDKQPxTACmALg8XRDKw0Aw4F+EW7csPaaYCoAGazbI5ZvmMgoABmObvmsXyrc9xpSGtN3naWO/VvCmA2y657LN+x7ikbWM6Va16n3kIBzOZ41AsFMMs56oU1mWUcWfZTBpGB/KEAVgBbGCyOZmClGXAowC/alRvWTgNEBTCbZXPM8h0DAQUwy9k1j+VbneNOQ1pr8raz3Kl/UwCzWXbdY/mOdU/ZwHKuXPM69RYKYDbHo14ogFnOUS+sySzjyLKfMogM5A8FsALYwmBxNAMrzYBDAX7RrtywdhogKoDZLJtjlu8YCCiAWc6ueSzf6hx3GtJak7ed5U79mwKYzbLrHst3rHvKBpZz5ZrXqbdQALM5HvVCAcxyjnphTWYZR5b9lEFkIH8ogBXAFgaLoxlYaQYcCvCLduWGtdMAUQHMZtkcs3zHQEABzHJ2zWP5Vue405DWmrztLHfq3xTAbJZd91i+Y91TNrCcK9e8Tr2FApjN8agXCmCWc9QLazLLOLLspwwiA/lDAawAtjBYHM3ASjPgUIBftCs3rJ0GiApgNsvmmOU7BgIKYJazax7LtzrHnYa01uRtZ7lT/6YAZrPsusfyHeuesoHlXLnmdeotFMBsjke9UACznKNeWJNZxpFlP2UQGcgfCmAFsIXB4mgGVpoBhwL8ol25Ye00QFQAs1k2xyzfMRBQALOcXfNYvtU57jSktSZvO8ud+jcFMJtl1z2W71j3lA0s58o1r1NvoQBmczzqhQKY5Rz1wprMMo4s+ymDyED+UAArgC0MFkczsNIMOBTgF+3KDWunAaLijM2yOWb5joGAOWY5u+axfKtz3GlIa03edpY79W8KYDbLrnss37HuKRtYzpVrXqfeQgHM5njUCwUwyznqhTWZZRxZ9lMGkYH8oQBWAFsYLI5mYKUZcCjAL9qVG9ZOA0TFGZtlc8zyHQMBc8xyds1j+VbnuNOQ1pq87Sx36t8UwGyWXfdYvmPdUzawnCvXvE69hQKYzfGoFwpglnPUC2syyziy7KcMIgP5QwGsALYwWBzNwEoz4FCAX7QrN6ydBoiKMzbL5pjlOwYC5pjl7JrH8q3OcachrTV521nu1L8pgNksu+6xfMe6p2xgOVeueZ16CwUwm+NRLxTALOeoF9ZklnFk2U8ZRAbyhwJYAWxhsDiagZVmwKEAv2hXblg7DRAVZ2yWzTHLdwwEzDHL2TWP5Vud405DWmvytrPcqX9TALNZdt1j+Y51T9nAcq5c8zr1FgpgNsejXoQA/vP/+0+zN9nLcafewprMZzny7KcMcvFSACuALQoWRjOw0gw4FOAX7MoNa6cmX3HGZtkcs3zHQMAcs5xd81i+1TnuNKS1Jm87y536NwUwm2XXPZbvWPeUDSznyjWvU2+hAGZzPOqFApjlHPXCmswyjiz7KYPIQP5QACuALQwWRzOw0gw4FOAX7coNa6cBouKMzbI5ZvmOgYA5Zjm75rF8q3PcaUhrTd52ljv1bwpgNsuueyzfse4pG1jOlWtep95CAczmeNQLBTDLOeqFNZllHFn2UwaRgfyhAFYAWxgsjmZgpRlwKMAv2pUb1k4DRMUZm2VzzPIdAwFzzHJ2zWP5Vue405DWmrztLHfq3xTAbJZd91i+Y91TNrCcK9e8Tr2FApjN8agXCmCWc9QLazLLOLLspwwiA/lDAawAtjBYHM3ASjPgUIBftCs3rJ0GiIozNsvmmOU7BgLmmOXsmsfyrc5xpyGtNXnbWe7UvymA2Sy77rF8x7qnbGA5V655nXoLBTCb41EvFMAs56gX1mSWcWTZTxlEBvKHAlgBbGGwOJqBlWbAoQC/aFduWDsNEBVnbJbNMct3DATMMcvZNY/lW53jTkNaa/K2s9ypf1MAs1l23WP5jnVP2cByrlzzOvUWCmA2x6NeKIBZzlEvrMks48iynzKIDOQPBbAC2MJgcTQDK82AQwF+0a7csHYaICrO2CybY5bvGAiYY5azax7LtzrHnYa01uRtZ7lT/6YAZrPsusfyHeuesoHlXLnmdeotFMBsjke9UACznKNeWJNZxpFlP2UQGcgfCmAFsIXB4mgGVpoBhwL8ol25Ye00QFScsVk2xyzfMRAwxyxn1zyWb3WOOw1prcnbznKn/k0BzGbZdY/lO9Y9ZQPLuXLN69RbKIDZHI96oQBmOUe9sCazjCPLfsogMpA/FMAKYAuDxdEMrDQDDgX4Rbtyw9ppgKg4Y7Nsjlm+YyBgjlnOrnks3+ocdxrSWpO3neVO/ZsCmM2y6x7Ld6x7ygaWc+Wa16m3UACzOR71QgHMco56YU1mGUeW/ZRBZCB/KIAVwBYGi6MZWGkGHArwi3blhrXTAFFxxmbZHLN8x0DAHLOc85r3+5/7D9PRP//Tg/v8j/7H/2PVPVVlreg0pK3kbG+RRx3McSfGQwBbk5n1L697TFqX37VTjpUNTH6HYKhc8yLhXbKsAGZzPPZ7CmCWc9QLazLLeNRmH+Wcu0AFsAJ41YMqC5YFq3MGHArw+a/csHbZrMrYHOfGc+n4zp07q+5HzPF+cjxkw+t+/bPTX//tPyzFZefPW493jnT2DeU8i2WnT8p4pzhn36wTY2syu/a512P5xhwhGCsbWM6VPXIU6S41WQHM5njUCwUwy9mazPLtciigkAAAIABJREFUPD/3e380W3kjowBWAK964OoF/OgFLJM+TBwK8Oe6csPaZbMqY3OcG8+lYwXwEpk+g62x5sWdZj/yO/eWgQCvWI8BqDNvKecZKDt+SsY7Bjrzdp0YhwC2JnN93Fj3ZmKGP9UpxwpgLsMxm6rc68WF0iXLCmA2xyPLCmCWc9QLazLLWGcg35GB3EwqgBXACuCV/vjfccH62Ld4OxTgz33lhrXLZlXG5jg3nkvHCuAlMn0GW2PNC9lw+8N/vgwEeMV6DECdeUs5z0DZ8VMy3jHQmbfrxHgIYGsy08uNdW8mZvhTnXKsbGDyO+ZUlXu9uFC6ZFkBzOY48hxZVgCznIOxNZllPGqzj3LOzaQCWAGsAFYAm4GVZsChAL9gV25Yu2xWZWyOc+O5dKwAXiLTZ7A11rx/8SfPTfG5zw/r8X5oy5nnLGMZ72rgZ03eT/82fsw2n9yX/h861QplA5vlyr1epLpLlhXAbI4VwDzfwdiavB/Wu+oHfZ/DPV+581MAK4CVfyuVfxbZwy2yuzp3Y/CSi/a+jrtspCo3rDLm0yxjGe+yHn/6p97MA535P3TKcQzC406zuAt4nx+dGFflOM6nnPlUy1jGu1z3rMnsftS9Hss3roVgrGxgOVfupzv1FgpgNsejXngHMMs56sXH33mLb9Zm/g9deuRd9YG+D3st7INvvgwUwApgBbAC2AysNAMOBfgFt3LD2qUBlbE5zo3n0rF3AC+R6SXNlA1svaisx5Fw173l63xXr8h4VySX36cTY2syX5ODccVHpxwrgPkc+5fLWMYhChTAPOPokxXALOdgrABmGe9DLPr/OIxzmPtLBbACWPm3UvlnQT2Mgkqep2iOHAqwOagchncavFQNBWScWz7mWMYM1/yunRgrG7a75kWmO2XZdW+7We6UY2syn2P3ejxjBTDPuGrN69RbKIDZHMdcTwG8H8YKYJ4zOaf2vQ/n/OWZkgJYAawAVgCbgZVmQAHML6wKYBnnpmjp2LtTl8godJbJ7O6VbrLhR37n3vRv/uqbuwN4hXfqxNghreveFS6JyXVvmVKnehFy0prM1Qz3ehzbMaAOxgpglnPlfjoqdZearABmc6wA5vkOxgrg/bAe66CPfXnn3YwCWAGs/Fup/LNI9y3S49yPoUAM4eY+n3rqqZMNT2x6dv357LPPXvk9488x9+cbz43vZ42PY8M6/qznH2V88+tQxjdneNm1I2MZjzXg0OtxyIbvfc+Hp3/87l99ZF2xHt8855W1IjJqb3Haz5nlw85ypxxbk2+e1Yt6uKjJwfj8/mP82lpxc/7BOATwYHr+Uca7YRx/uew82/FrknGn3mII4MH1/CPJudO6Fz8C+pd/9p/O5lnGu6kXIYDP53f8WsY3Z3xR3+FrvfgqgM/O91GE//j4eHryAx/MXDZ1HN9bfI9e6GcnXhayOIQMjKFARUGKzdQuPqKRWzPrMQzfxfd63feQ8XWJXf/rZXx9Ztf9HTK+LrHrf30nxjEIf92vf3b667/9h+uDusHv6MQ4hrRVH3LmyctYxrvqu8c+xJrM7ZsHYz61j/4fOtUK7wDmMhz1pnI/HcnukuUhgB+9mvlnujCOLIcA/vs/+ywP9dz/oRNj7wBma/Ku+kDf5/DPUy4z3gGsAF61nLHgHH7B8Rw+/jl0KPD47K6au8oNa6cmv0o4yDi3fMyxjBmu+V07MVYAs+te5ZoXme6UZde97Wa5U46tyXyOg3HFR6ccK4D5HFeteZ16i49/5A+mz7/j9RXlolX/pgDm64UCmGV81VmoX7f985AXDAWwAlgB7I+ANgMrzYACmF+QK4fhnQYvVUMBGeeWjzmWMcM1v2snxsoGdt2rXPMi052y7Lq33Sx3yrE1mc+xAphnrADmGVeteZ16ixDAIScrPjqtewpgvl4ogFnGil35jgzk9UIBrABW/q1U/o0L1se+xVsBzJ/7ymF4p41U1VBAxrnlY45lzHDN79qJsbKBXfcq17zIdKcsu+5tN8udcmxN5nOsAOYZK4B5xlVrXqfeQgHM5jjmrtEnK4BZzsFYAcwy1iHId2Qgz5QUwApgBbAC2AysNAPRHDkUYBfvymF4pwFi1VBAxrnlY45lzHDN79qJsbJhu2teZLpTll33tpvlTjm2JvM5dq/HM1YA84yr1rxOvYUCmM2xApjnOxgrgPfDekhAH/vyzjMlBbACWPm3Uvlnke5bpMe5VwDzGVAAyzg3RUvHd+7cWfVaaY7N8VJ28/OHkOMYhB/98z/Nf+y9HHcSOg5prRdXuagOoV5UZblTvbAms/XCvR7LN/bUwVgBzHKu3IfEetalJiuA2RyPeuEdwCznqBcKYJbxmCf7KOe851MAK4BXPdS2YFmwOmfAoQCf/8oNa5fNqozNcW48l46VDUtk+gy2xpqnAOZqRmU9joS77i1f57t6Rca7Irn8Pp0YK4C5ehx73LHuLaeNe6VTjhXAfI6r/kJOXCFdsqwAZnM8arICmOUc654CmGXceYbu9/7SbOUuUgGsAFYAewewGVhpBhwKvHTxIhbzymF4l82qjM1xbjyXjhXAS2T6DLbGmqcA5mpGZT2OhLvuLV/nu3pFxrsiufw+nRgrgLl6PGRDMK746JRjBTCfYwUwyzjqhQKYZxx9sgKY5RyMFcAsY2Ju6nse5jnL/aUCWAGs/Fup/LPAHmaB3eV5G8PwXLT3ddxpKFC1YZUxn2YZy3hXNblSnHXKsbKB7X0qcxzVqFOW7S22m+VOObYm8zlWAPOMFcA846o1r1NvoQBmcxx7xuiTFcAs52CsAGYZ72r+4fsc/nnK00AFsAJYAawANgMrzUA0Rw4F2EW3chjeaYBYNRSQcW75mGMZM1zzu3ZirGzY7poXme6UZde97Wa5U46tyXyO3evxjBXAPOOqNa9Tb6EAZnOsAOb5BuMX/vj3FcArnT8rfPdzDeyTc54pKYAVwMo/i68ZWGkGFMD8AqwAlnFuipaO/fHES2QUOstkdveKsmF3LJfeqRNjh7Sue0vXQX7edS/TeOlxp3qhAGbrhXs9lu8QOgpglnPlfjqqc5earABmczzqhXcAs5wVwCzffcpF/1/rP5d5B6MAVgAr/1Yq/yym6y+m9DlyKMBnoHLD2mWzKmNznBvPpWNlwxKZPoOtqBUxpH3dr392GQb0ivUYAnvubeV8DgjwSxkDUM+9ZSfG1mS2h3Ovx/KNvfroLc5dxnv5Zada4V8u47OsAOYZR71QALOcFcAsX3pG7fsf1vnLzY4CWAGsAFYAm4GVZsChAL+4BuOqDatDgdyOMMcyZrjmd5VxpsEcd2KsbGDXvco1L66OTlm2t9huljvl2JrM59gfAc0zjhxXfHSqFVVrXqfeQgHM1orxF0YUwCxnBTDLV0Er35yB3PsogBXAyr+Vyr980Xrcs4grgPnzXjkMdyiQ2xHmWMYM1/yuMs40mONOjJUN7LpXuebF1dEpy1XDcBkzdTi/ayfG1mS+JiuAecYKYJ5x1ZrXqbdQALM5jplr9MkKYJazApjlqzuQb85A3r8ogBXACmAFsBlYaQYUwPziXTkM7zRArBoKyDi3fMyxjBmu+V07MVY2sOte5ZoXme6UZde97Wa5U46tyXyOFcA8YwUwz7hqzevUWyiA2RwrgHm+wVgBvB/OWQJ63Jd5nikpgBXAyr+Vyj+LdN8iPc69ApjPQOUwvNMAsWooIOPc8jHHMma45nftxFjZwK57lWteZLpTll33tpvlTjm2JvM5VgDzjBXAPOOqNa9Tb6EAZnMcM7jok70DmOWsAGb5jlmyj3KODOQPBbACWAGsADYDK82AAphftCuH4Z0GiFVDARnnlo85ljHDNb9rJ8bKBnbdq1zzItOdsuy6t90sd8qxNZnPsQKYZ6wA5hlXrXmdeoshgL/99a/mbcJejjutewpgtl4ogFm+il/55gzkBUIBrABW/q1U/uWL1uOeRVwBzJ/3ymF4p41U1VBAxrnlY45lzHDN79qJsbKBXfcq17zIdKcsu+5tN8udcmxN5nOsAOYZK4B5xlVrXqfeQgHM5jhmrtEnK4BZzgpglq/uQL45A3mmpABWACuAFcBmYKUZUADzi3flMLzTALFqKCDj3PIxxzJmuOZ37cT47rveMf3I79zL3/5ejjsxrqrHcSLlzMdZxjLOg5+bHEePbE1m9yLu9Vi+kf9grABmOVfupzv1FgpgNsejXiiAWc4KYJbvTfo+f+/2zk3eFSmAFcDKv5XKP4vv9orvdc+pQwE+A5UbVoe0uR1hjmXMcM3vKuNMgznuxFjZwK57lWteXB2dslwl2mXM1OH8rp0YW5P5muwdwDxjBTDPuGrN69RbKIDZHMesLvpkBTDLWQHM8r3uzNmv3/b5yPsXBbACWAGsADYDK82AAphfjCuH4Z0GiFVDARnnlo85ljHDNb9rJ8bKBnbdq1zzItOdsuy6t90sd8qxNZnPsQKYZ6wA5hlXrXmdeoshgP/+zz6btwl7Oe607imA2XqhAGb5KnTlmzOQFwgFsAJY+bdS+ZcvWo97FnEFMH/eK4fhnTZSVUMBGeeWjzmWMcM1v2snxsoGdt2rXPMi052y7Lq33Sx3yrE1mc+xAphnrADmGVeteZ16i8cVwN/++lenq3yGWM5fF78en//fp//g4fF47nEe/+XP/OSq58/RJyuA2XqhAGb56g7kmzOQZ0oKYAXwqhfgHFyPLWTdMqAA5jNfOQzvNECsGgrIOLd8zLGMGa75XTsxVjaw617lmheZ7pRl173tZrlTjq3JfI4VwDxjBTDPuGrN69RbDAH8wm+/Z/rqr/3E9NzP3zr5jOP4DHE5Psdr8etxPB7H149fx2M8N953vJ4fv/LLb7/w9fy143ju/T7+zlurnj8rgNlaEfNcBTDPuNvc3O93OVN5pqQAVgCvegH2Ql6+kGWzfTYKYP4cVw7DOw0Qq4YCMs4tH3MsY4ZrftdOjJUN7LpXueZFpjtl2XVvu1nulGNrMp9jBTDPWAHMM65a8zr1FiGAP/+O17/kLt34/uOuXfqj07oX0vwrf/kVGukj79+FsQKYrcd6AvnmDORCowBWACuA/RHQZmClGVAA84t35TC8S5MvY3OcG8+l4zt37qx6LTLH+8mxsoHlXJnjuPZd95Yq4O6el/HuWC69UyfG1mS+JiuAecYKYJ6xAphlHAP9EMBVnDutewpgNssKYJZvln8eyzrvZRTACuBVD1wtWBaszhmIQa1DAfYaqByGd9pIuVk1x7n5nDtWAM9ROX2uU61QNmy3VkSaO2XZdW+7We6UY2syn2P3ejxjBTDP+A//yT9abmThV7rUZAUwm+OYO8ZsSAHMclYAs3w7z8/93h/NVl5+FcAKYAXwSu/+tHg9Wry6MVEA8xlQAMs4N0VLx8rJJTIKnWUyu3uly2Ar6rGyga3JlWteXBGdsqwA3m6WO+XYmsznWAHMM1YA84wVwCzjmIMpgHnG0ScrgFnOCmCWb7eZud/vxXnKEykFsAJYAawANgMrzUA0oA4FLl7QbrrgVw7DOw0QHYSb49x8zh0r2eeonD7XqVYoG7ZbKyLNnbLsurfdLHfKsTWZz7F7PZ6xAphnrABmGSuAeb7BWAHMc1YA84xvOiP192/nHOUJkwJYAaz8W6n8s+hup+g+7rlUAPMZUADLODdFS8fKySUyCp1lMrt7RdmwO5ZL79SJcZWYDPZyXkrg7p6X8e5YLr1TJ8YKYLZPdq/H8o09eDBWALOcg7ECmGUcWfYOYJ5xZNk7gFnOCmCW7+POnv192zwveS+jAFYAK4AVwGZgpRlwKMAvwsG4ahjeaYAoYzbL5pjlOwaI5pjlHDlWNvCMq3IcG1DXvbwNZ45lzHDN79qJsTWZr8neAcwzVgDzjBXALGMFMM937PcUwCxrBTDLV5Er35yBvH9RACuAlX8rlX/5ovW4ZxFXAPPnXXEm49wULR17B/ASGYXOMpndvdJJNrzvZ25Ptz/857uDd8V36sRYAey6d5XLwnVvmVKnemFNZuuFez2Wb8xQgrECmOUcjBXALOPI8r/93/+X6ePvvLW8OIGvdFr3FMBslhXALF/dgXxzBvKyoABWACuAFcBmYKUZcCjAL97BuGoY3mkjJWM2y+aY5TsGiOaY5Rw5VjbwjKtyHBtQ1728DWeOZcxwze/aibE1ma/J3gHMM1YA84wVwCxjBTDPd+z3FMAsawUwyzfLP49lnfcvCmAFsPJvpfLPYm2xVgDzGVCcyTg3RUvH3gm1RKaX0KkabikblvO3q1c6MVYAu+5d5bpx3Vum1KleKIDZeuFej+U7hI4CmOUcOa7qkaNSd6nJ3gHM5njUCwUwy1kBzPLVI8g3ZyDvZhTACmAFsALYDKw0Aw4F+MVbASzj3BQtHTsIXyLTZ+hSOdzqMtgKxsoGtiZXrnlRRTpluUq0y3h5vdrVK50YW5P5muwdwDxjBTDPWAHMMo6BvgKYZxx9sgKY5awAZvlm+eexrPPeRwGsAFb+rVT+Wawt1tGAOhRgc1A5DO80QHQQbo5z8zl3fAiSvWq41alWKBu2Wyviuu+UZde97Wa5U46tyXyO3evxjBXAPOOqHrlTb6EAZnMc81cFMM9YAcwz1iXIeGQgz90UwApgBbAC2AysNAMKYH7hVgDLODdFS8eHICeVDWyWo1ZUDbeUDUtX5u6e78S4qlbE2ZLz7jK79E4yXiKzu+c7MVYA872FAphnrADmGVf1yFHZu9RkBTCbYwUwzzcYK4D3w3kIQB978867HwWwAlj5t1L5Z6HuXajj/CuA+QwogGWcm6Kl40MQwFWDly5DFwXwfmqFsoHlXLnmdRrSVnLuVJOr/jJDJ8bWZL4mK4B5xgpgnnHVPqRTb6EAZnM85m/+CGiWswKY5atHkG/OQJ5vKoAVwApgBbAZWGkGYoDoUIBdwB3SsnzHRsohLcs5clw1eOk0CJcxn2NlA8+4qh53GtLaW7A5trfg+Q7G1mSWtXs9lu/IsQKY5Vy5D+nUWyiA2RyPeqEAZjkrgFm+kWM/ZTAyoAA+y8JRQDk+Pp6e/MAHM5dNHcf3Ft/jCICPZwGQhSzWnAGHAnw+HdLK+CoLvncAL1NSAC+z2dUrnRgrG9ia7JCW5Tt6SnsLnrOM98PYmsxyjhz7l315xgpgnnHVX5KMXrtLn6wAZnMcPVzUZAUwy1kBzPIdexEf5RwZyB/eAZwEcIjSrX4qgL34XQAOLwMOBfhz5gBRxrkpWjpWAC+R6TN0iVpRNdzqMtgKxsoGtiZX5jiqSKcsV91pLePl9WpXr3RibE3ma7ICmGesAOYZV/XInXoLBTCb45iXRp+sAGY5K4BZvs795ZszkPc+CuAHAjhD2eKxAtgikIuAx4eRh2hAHQqw5yoYO6SV8WXrvgJ4mVCnQXjVcKsTY2UDX4+rchxVpFOW7S34LMuYZ2xN5hm71+MZK4B5xvYWLOOY3ymAecYKYJ6xAphn7LxfxiMDeYqnAH4ggAecrT4qgC0AW832lr8vBTB/3SqAZZyboqVjBfASmV5Cp2q41UmaKRvYmhxrXlWOo4p0yrJyks+yjHnG1mSesQKYZ6wA5hnbW7CMY+alAOYZK4B5xgpgnvGWZ+R+b9fLT57iKYAVwP7bwP4j6WZgpRlQAF9vcXucZkABvB/GVUOBTrJBxmyWK8VZpxwrG7abYwVw3oJzx53qhQKYrxfWZJ6xAphnrADmGVftQzr1FgpgNscxS1IA84wVwDzjx5mL+nu2eV7yjlMB/EAAv/vd7562/OkdwNu8mC3S2z6vCmD+/CqA98O4aijQaRAuYzbLCmCW7xi6KBtYzpU57jSktbdgczzqhQKY5Rw5tibzjBXAPGMFMM+4ah/SqbdQALM5Hr2F/wYwy1kBzPLVEcg3Z0ABfJaHowATcvTpp5/e7GeccAXw2UnPF4PHcllzBmLw4lCAzahDWpZvXF/BuGoooADOLR9zLGOGa37XToyVDWxNrqzHkelOWVZO8lmWMc/Ymswzdq/HM1YA84yr9nqdegsFMJvjMbdQALOcFcAs3zXPt/2z7f/c55mSdwAnAZzBbOU4xHZ8KID3f6FZ3GR+0wwogPkMKYD3w7hqKNBJNsiYzXKlOOuUY2XDdnMc+5FOWVZO8lmWMc/YmswzVgDzjBXAPOOqfUin3kIBzOY4Znex31MAs5wVwCzfm86g/f3bOj8nQvDBfxTA5wTw1sKuAN7Wxbu1fPr9XJxPBfDFfHaRHwXwfhhXDQU6yQYZs1lWALN8o54H41/47/6H6V/8yXN5r7KXY2vFXjC3EsDWZLZm2L+xfK3JPN/BWAHMso5aoQDmGVetedG9dOnhFMBsjkdNVgCznBXALN/IsZ8yGBnIO3wFsALY4mCBNAMrzUBsWB0KsIu3A0SW79hIVQ0FugwEIscyZrMsY5bvqBUKYJZzZY47DWkrOXda97wDmK8X1mSesXs9nrECmGdctQ/p1FsogNkcj72IApjlrABm+Q7x56OcIwP5QwGsAFb+rVT+WbAt2DFAdCjA5iAYO0DkGVcNBToNwmVsjnODP3d8586dVfd8UY+VDdvNcWTSmjx3Ze72uU6M7d/4emFN5hm71+MZK4B5xlX7kE69hQKYzXHMX2MvogBmOSuAWb56BPnmDORdpgJYAbzqYWAOrscWsm4ZUADzmQ/GVRvWTkNaGbNZNscs31h7ZLwfxsoGlnNljjsNaSs5d+otFMB8vbAm84wVwDxjBTDPuGqv16m3UACzOR77vRDA3/76V7M32ctxl/5NAcznuNvc3O93OVO5eCmAFcAKYO8ANgMrzUAMEB0KLC9mu1joHdKyfMdGqmoo0GUjZY7NcW7ul469A3iJjHemLpPZ7SvW5N3ynHu3TowVwOzaF72FAphn7F6PZ6wA5hlX7fViHeyy7imA2RyPuYUCmOWsAGb57mJG6nts5xzlvaICWAGs/Fup/LPobqfoPu65VADzGVCcyTg3RUvHhyDOqgYvXYYu1or91AplA8u5MsedhrSVnDvVZAUwXy+syTxjBTDPWAHMM67ah3TqLRTAbI5jZhf9mwKY5awAZvk+7uzZ37fN85LnmwpgQADfv//MdPvoaDpKn7efuV8iWp9++umT8318fFzy/7eIbLOIeF73c16jAXUowLJ2SMvyjVohYxnnxnPpWMm+RKbPnQ1RK5QNbL2orMeR8E5ysmoY3omxApivF9ZknrF7PZ6xAphnXLXmdeotFMBsjsfcQgHMclYAs3yd1cs3ZyBPmBTAmAC+Nd29dyp97z9zezo6uj09c3//ElgB7MWfL36PDysPMah1KMCes8pheKchbdVQQMa55WOOZcxwze/aibGyYbtrXmS6U5Zd9/gsK4B5xtZknrF7PZ6xAphnXLXmdeotFMBsjmNWGrMhBTDLWQHM8nXmL9+cgTxTUgAvCOB89+5lxxluHJ/eAZwE8MkdwWe/Pv/15K8VwF78ZL58bzZfCmCWb+RXASzj3BQtHXt36hIZhc4ymd290kmaKRvYmly55sUV0SnLVcPwTowVwHy9sCbzjBXAPGMFMM+4as3r1FsogNkcj9mQApjlrABm+Tqjl2/OQJ5IKYAXBHAAu0z8xusZ7Dh+RADHHcC37k73HtwBfP/e3enWwx8PfXpn8P3796a7t85+bPSufmS0AtiLf+TSx8PLggKYP2eVw/BOQ9qqoYCMc8vHHMuY4ZrftRNjZQO77lWueZHpTll23eOzrADmGVuTecYKYJ6xAphnXLXmdeotFMBsjmNeGn2yApjlrABm+Tr3l2/OQJ4pKYAvEMAB7SIJnKHm40f+DeDbzzwUxXNy+Nbde9PJj4lOX5ff7ybHCmAv/pvkx99bmx8FMM+/chjuIDy3I8yxjBmu+V1lnGkwx50YKxvYda9yzYuro1OWq4bhnRgrgPl6YU3mGSuAecYKYJ5x1ZrXqbdQALM5jtmnAphnrADmGTvHl/HIQJ5OKYAvEcABbU4CD5hzj1nynt7te/bv/7707t8Hd/zefmYaz4cMnnvPx31OAeyF/7jZ8ffVZ0cBzJ+DymF4pyFt1VBAxrnlY45lzHDN79qJsbKBXfcq17zIdKcsu+7xWVYA84ytyTxjBTDPWAHMM65a8zr1FgpgNscx/1QA84wVwDxjZ/kyHhnIMyUF8BUEcIDLEniAXHrMAji+5t7dW9MQu+eF8Pn3iK+N/5c/AtoL9nw2/HW/TCiA+XNeOQx3EJ7bEeZYxgzX/K4yzjSY406MlQ3sule55sXV0SnLVcPwTowVwHy9sCbzjBXAPGMFMM+4as3r1FsogNkcx7xVAcwzVgDzjHUHMh4ZyNMpBfAVBXDACzE7IF70eF4A51+fHh89FMJz7zOE8aO/79Z09979KT8/9/vzc94B7IWf8+DxYeVBAcyfr8pheKchbdVQQMa55WOOZcxwze/aibGygV33Kte8yHSnLLvu8VlWAPOMrck8YwUwz1gBzDOuWvM69RYKYDbHMStVAPOMFcA8Y+f+Mh4ZyDMlBfA1BPAAeNnjnKA9ubP31t3p3v37D3/c88O7iuNHQD9zO91lfPojo/P7LB1f9mdRAHvhX5YRX19vRhTA/LmpHIY7CM/tCHMsY4ZrflcZZxrMcSfGygZ23atc8+Lq6JTlqmF4J8YKYL5eWJN5xgpgnrECmGdcteZ16i0UwGyOYy6qAOYZK4B5xs74ZTwykKdTCmBAAA/Qa3hUAHvhryGH/hkeL4cK4Mfjdp28VQ7DOw1pq4YCMs4tH3MsY4ZrftdOjJUN7LpXueZFpjtl2XWPz7ICmGdsTeYZK4B5xgpgnnHVmtept1AAszmOGZICmGesAOYZX2ce6tdu+3zkmZICWAF8pR9rbVHYdlHw/K7z/CqA+fNSOQx3EJ7bEeZYxgzX/K4yzjSY406MlQ3sule55sXV0SnLVcMhd8DgAAAgAElEQVTwTowVwHy9sCbzjBXAPGMFMM+4as3r1FsogNkcx0xUAcwzVgDzjJ3vy3hkIE+nFMAKYAXwtywOozj4uK4sDAF8586dae7zqaeeOhmmxrBv15/PPvvsld8z/hxzf77x3JpzNYbh4896/lHGN78mZHxzhpddQzKW8VgDDr0eh2z4T3/hX82uKdbjm+e8slZERu0tTvs5s7ybLIcAPt+3jV/LeDeMrck353hRDxc1OQTwyO35R3N8c/7BOATwebbj1zLeDeMQwIPp+UeScafeYgjg83zHr0nOnfq3f/+T3zv9T//sp2fzLOOb14shgEduzz/K+OaML+o7fK0XXwXw2fk+ivAfHx9P40clb+1iGN9XfI9b+978fs6CLIttshhDgVy093Ucm6ldfERDt+Z8jmH4Lr7X676HjK9L7PpfL+PrM7vu75DxdYld/+s7MfZuM7afqVzzIvmdslx1N1QnxiGAKz46MbYm8zXZO4B5xt4BzDOuWvM69RZDALvucXmOPjkE8Le//tW9Y+7SWwwBvHfAjfYha56/+mfj6tcc23ydeQewAnjVcmYuwD6334Ih7zreCmCefeUwvEuTL2NznBvPpWP/ssgSmV7STNnA1ovKehwJd91bvs539Uonxgpgvl5Yk3nGCmCesQKYZ6wAZhnHTE4BzDOOPlkBzHJWALN8nd/LN2cg7y8VwApgBbA/AtoMrDQD0YA6FGAX8MpheKchbdVQQMa55WOOZcxwze/aibGygV/zPv+O1+d47fW4U5Zd9/gsK4B5xtZknrF7PZ6xAphnXLXmRRPTpbdQALM5DmmiAOYZK4B5xlkAetybd97oK4CTAI4fl7zFzzjh/gjo3he9Rf8wz78CmD9vCmAZ56Zo6di7U5fI9Bm6WCv2UyuUDSznyLECmGU8BohVw/Aug/DIsgKYzXIwtibzjBXAPGMFMM+4as2LHUqXdU8BzOZ49G/eAcxyVgCzfJ39yzdnIE/xFMAPBHCGssVjBbBFIBcBjw8jDzF4cSjAnqtgXLVh7bJZlTGb4ajnMpbxVXrXQ/iLDCEbfv9z/+Eq385Ov6ZTPVYAWy+ucvEcQr1QALNZjt7Cmswzdq/HM1YA84yr9tOxnnXp4RTAbI7HnloBzHJWALN8nfXLN2cg7/kUwA8E8JMf+OC05U8FsEUgFwGPDyMPMXhxKMCeK8UZyzdqjYxlnBvPpeNDkA1Vw60ugy1lw35qhQJ4P5ytFyznqBcKYJ6xAphn7F6PZ6wA5hlXrXkK4KWd1W6f77QXUQCz9UIBzPJ11i/fnIG8EiiAkwDOYLZ0HGJbAWwRyEXA48PIQwy3HAqw50o5yfKNWiNjGV+lp1IAL1PqNHRRNrD1IuqxAphl7LrH8x2MFcAs66gX1mSesXs9nrECmGesAGYZx7rnHcA841j3FMAsZwUwyzdqhZ8yGBnIEyYFsALY4mCBNAMrzUA0oA4F2MU7GFdtWDtJHRmb49x8zh0rgOeonD7XqVYoG/haoQBmGceGO3qLKs6d6oUCmM1y5NiazDN2r8czVgDzjKv2etEpd1n3FMBsjkf/pgBmOSuAWb5D/Pko58hA/lAAK4CVfyuVfxZsC7YCmM+AAljGuSlaOlZOLpHpM3SxVuynVigbWM6R4yoxGVWky5C2knMnxgpgvl5Yk3nGCmCesQKYZ6wAZhnHbFABzDOO/k0BzHJWALN89QjyzRnIUzwFsAJYAawANgMrzUA0oA4F2AU8GFdtWDsNaWVsjnPzOXesZJ+jcvpcp1qhbOBrhQKYZRybbgXwfhgrgFnOkWNrMs/YvR7PWAHMM67a60Wn3KVPVgCzOR79mwKY5RwC+H/96f9ieeMLvtKlVmQB6DGb57XzzZeTAvgRAfzJ6c7R0XSUPu98MiO74PgrvzW99eit02995YKvKXjJfwO49wW/9oLkn285nwrgZTa7yo0CWMZXWZaVk8uUumykrBX7qRXKBpZz5FgBzDKO/qSSc6earABmsxw5tibzjBXAPGMFMM9YAcwyjt5CAcwzjnVPAcxyVgCzfHc1J/V9tnGe8hRPATwrgK8qcUMWX/VrM/arHu/m/RXA27hwLcD9zmM0oA4F2PMejKs2rJ2GtDI2x5d1Pkr2ZUKdaoWyga8VCmCWcfTr0VtUce5ULxTAbJYjx9ZknrF7PZ6xAphnXLXXi+65y7qnAGZzPPo3BTDLWQHM8tUbyDdnIE+YFMAKYH/870p//G++aD3uWcQVwPx5VwDLODdFS8fKySUyfYYu1or91AplA8s5clwlJqOKdBnSVnLuxFgBzNcLazLPWAHMM1YA84ztLVjGMQ9UAPOMo39TALOcFcAsX92BfHMG8hRPAXxlAfyV6bfeevajof/7Pz73o6JPfk50vmP3wfEn48dCn/6++JKv/NZbH/546bemnxX9yTtn73308L3OP5dP3dWPvQPYApALgMeHk4doQB0KsOcrGFf9jeVOQ1oZm+PLuhYl+zKhTrVC2cDXCoe0LOPosxXA+2GsAGY5R46tyTxj93o8YwUwz9jegmUcvYUCmGcc654CmOWsAGb5Ou+Xb85AnjApgGcFcBKvR3emk38C+JN3plMxm/Fl4RvP51/H8dF09Nbfmk7+SeD4/UdH00Ppe/LrB++d3/KR97j5j5hWAFsAcgHw+HDyEA2oQwH2fAVj5aSMX7IMz/xCOTkD5cFTneSktYKvFcoGnrFDWpZx9NnRW1Rx7lSTFcBsliPH1mSesXs9nrECmGdctebFdqTLuqcAZnM8+jcFMMtZAczydd4v35yBPMVTAM8K4Bnp+pXTO3kfCtwTiln4xhP51/n4/Gszv34giEMSHz38d4XPv8fJ//Ta/1EAWwByAfD4cPKgAObPlQJYxldZVBXAy5S6DF2sFfupFcoGlnPk2CEtyzj67ErOnWqyApjNcuTYmswzVgDzjBXAPGN7C5Zx9BYKYJ5xrHsKYJazApjl67xfvjkDeYqnAL6qAH5AbfwI55Of0vwS4RtfkIVtPj7/2rlfn8jlcTdw/KjpIaDPv8eDP8Q1HxTAFoBcADw+nDxEA+pQgD1fwdi7+mR82bKqAF4m1Ek2VA23OjFWNvD1uCrHUUU6ZbmKcyfGCmC+XliTecbu9XjGCmCecdWa16m3UACzOY45qQKYZ6wA5hk785fxyECe4imArymAA15I4NM7gc8L2vzrfBy/64Jfx92/40dFn8jgJQGc32PpOJ/e02MFsBf/uPh9PKwsKID586UAlvGjq+ajzyiAH2UynukkG6qGW50YKxvYmhxrXlWOo2Z0ynIV506MFcB8vbAm84wVwDxjBTDPuGrN69RbKIDZHMesVAHMM1YA84yd+8t4ZGDM7OJRATwrgPO/Afzg3+19yY9oHnfrTtMn7zz42pNbgi+Ssvm1QJ9/HXf9Pnift96Z7jy8A/iq75/fK5/e02MFsBf/uPh9PKwsKID586UAlvGjq+ajzyiAH2UynukkG6qGW50YKxvYmqwAZvmOPruSc6d6oQBm8xw5tibzjBXAPGMFMM+4qkeO/UiXdU8BzOY4erhY9+JHQP/13/7D2Oru7bFLjhXAfI7HfsRHWecCpgB+RABnPNs4VgB70Vv4DzMD0YA6FGDPXTD2R0DL+LLVXgG8TKjLZjVqRdVwqxNjZQNfj6tyHFWkU5arOHdirADm64U1mWfsXo9nrADmGVeteZ16CwUwm2MFMM83GCuA98NZByDnyED+UAArgCcLg4XBDKwzAwpg/rwogGWcm6KlYwXwEhmFzjKZ3b3SSegoG9iaXPkXGeKK6JTlqmF4J8YKYL5eWJN5xgpgnrECmGdcteZ16i0UwGyOYyYafbJ3ALOcFcAsX2f78s0ZyBMpBbACWAH8LQtELhAerycPCmD+XCiAZZyboqVjBfASGYXOMpndvdJJ6Cgb2JqsAGb5jh66knOneqEAZvMcObYm84wVwDxjBTDPWAHMMo7+QgHMM451TwHMclYAs3zHXsRHOUcG8ocCWAGsAFYAm4GVZiAaUIcC7MIdjP0R0DLOjdHcsQJ4jsrpc51kQ9VwqxNjZQNfj6tyHBWjU5arOHdirADm64U1mWfsXo9nrADmGVeteZ16CwUwm+OQJQpgnrECmGes/JXxyECe4imAFcDKv5XKv3HB+ti3eCuA+XOvAJZxboqWjhXAS2QUOstkdvdKJ6GjbGBrcqx5DmlZxtG3V3LuVC8UwGyWI8fWZJ6xAphnrADmGdtbsIyjt1AA84xj3fMOYJazApjlqz+Qb85AnkgpgBXACmAFsBlYaQaiAXUowC7gwdg7gGWcG6O540MQwFWDl06yQcZ8rVA28Iyrchy11Xoxt8Ls9rlOjBXAfL2wJvOM3evxjBXAPGN7C5axApjnG4wVwDxnBTDPOAtAj3vzzrtMBbACWPm3Uvlnoe5dqEcD6lCAzYECmOU7cqxkZzlHjqsGL51kg4z5HCsbeMZVOVYA5y04d9ypJiuA+XphTeYZu9fjGSuAecb2Fizj2FN7BzDPWAHMM1YA84x1CTIeGcg7TgWwAlgBrAA2AyvNQDSgDgXYxVsBzPJVAPN8B+OqwUsn2SBjNs9Rj5UNPOOqHCuA8xacO+5UkxXAfL2wJvOM3evxjBXAPGN7C5Zx7PcUwDxjBTDPWAHMMx7yz0dZ5x2nAlgBrPxbqfyzWFusFcB8BhTAMs5N0dKxPwJ6iYw/0nWZzO5e6SR0lA1sTY41zyEtyzj690rOneqFApjNcuTYmswzVgDzjBXAPGN7C5Zx9BYKYJ5xrHv+G8AsZwUwy1ePIN+cgTyRUgArgBXACmAzsNIMRAPqUIBdwIOxP55YxrkxmjtWAM9ROX2uk2yoGm51Yqxs4OtxVY6jYnTKchXnTowVwHy9sCbzjJWTMl7usk9fcR9yMaEu654CmK0V4y/wKYBZzgpglm+Wfx7LOq+eCmAFsPJvpfLPYm2xVgDzGQjGDmlZzkp2lu/YrJpjlrO1guU7cqxsYDlX5jg2oF2GtJWcOzFWAPP1wprMM1YAyzgPaOeOFcBzVM6e67LuKYDZWjH2IgpglrMCmOWrR5BvzsDZSjlNCmAFsAJYAWwGVpqBGCB6BzC7gDukZfmOjZR3WbOczTHLd+RYyc5yjhwrG3jGVTmODWiXIa01mc3xqMkKYJazNZnlO3KsAGY5R45lzDO2t2AZR71QAPOMo14ogFnOCmCWb9QKP2UwMqAAPsvCUUA5Pj6envzABzOXTR3H9xbf4wiAj2cBkIUs1pyBaEAVwGxGg3HVhrXTIFwBbI4va6y8u2GZUKdaoQDebq2IhHfKsr0Fn2UFMM/YmswzVk7KeLkDPH3FHvliQl16CwUwWytiLqgA5hkrgHnGa55x+2fb7/nPq6d3ACuAFcP+DRkzsNIMKID5xVEBvB/GCmCWszlm+Y6BgEKH5Rw5VjbwjKtyHBvQLkNaazKb41GTFcAsZ2syy3fkWAHMco4cy5hnbG/BMo56oQDmGUe98A5glrMCmOUbtcJPGYwMKIDPsuAdwBYHi6MZWG0GogH1DuCzgj0WsV0+BuOqDWunQbgC2Bzn5nPu2Lsb5qicPtepViiAt1srIs2dsmxvwWdZAcwztibzjJWTMl7uAE9fsUe+mFCX3kIBzNaKmDEpgHnGCmCe8S7npb7XYZ+vvHp6B7B3AK9WflloDrvQeP5ufv4UwDdneFkOFcD7YawAZjmbY5Zv1BEZ74exsoHlXJnj2IB2GdJWcu7EWAHM1wtrMs9YASzjPKCdO1YAz1E5e67LuqcAZmvF2O95BzDLWQHM8r1s/unrvfifrZTTpABWACuAvQPWDKw0AzFA/Pg7b+WavbfjLhsph7R8AyRjGV+lcDncWqbUqR4rG9h6UVmPI+GdsuwdwHyWFcA8Y2syz1gBLOPlDvD0FXvkiwl16S0UwGytUADzfIOxAng/nBW9co4M5A8FsAJY+bdS+WfBtmArgPkMVA7Du2xWZWyOc+O5dOxwa4lML2mmbGDrRWU9joS77i1f57t6pRNjBTBfL6zJPGMFsIwvq//2yBcT6rLuKYDZWhHz1+iTvQOY5awAZvnqEeSbM5BXTwWwAlgBrAA2AyvNQDSg3gHMLuCVw/Aum1UZsxkem1XvNmM5m2OW78hxyIZ/81ffzHuVvRxbj/eCWQG8B8ydsqwAZutyrHvWZJ6xAljGly0NCuCLCXVZ9xTAbK0YexEFMMtZAczyzfLPY1nn1VMBrABW/q1U/lmsLdYxeFEAszlQ6rB8x0ZKOclyNscsX3PM8x2MlQ0s68paERvQLkPaSs6dGCuA+XphTeYZK4BlnAe0c8cK4DkqZ891WfcUwGytGHsRBTDLWQHM8o0c+ymDkYGzldJ/A/gooBwfH09PfuCDmcumjuN7i+9xBMBHi4EZOIwMxABRAcyeK4e0LN+oNTKW8VWaKodby5S6DLaiVigb2HpRWY8j4Z2y7F984rOsAOYZW5N5xgpgGS93gKev2CNfTKhLb6EAZmvFmFsogFnOCmCWr7N++eYM5NXTO4AVwIph/4aMGVhpBmJQqwBmF/DKYXiXzaqM2QyPzaqygeVsjlm+I8fKBpZzZY5jA+q6l7fhzHEnxgpgvl5Yk1nGMQh3r8cyjnVPyc4zrtqHdOotFMBsjsdeRAHMclYAs3yz/PNY1nm3qQBWACv/Vir/LNYW69iwOhRgc1A5DO80pK0aCsg4t3zMsYwZrvldOzFWNmx3zYtMd8qy6x6fZQUwz9iazDJWALN8h9BRALOcK/fTnXoLBTCb41EvFMAsZwUwy1ePIN+cgTxTUgArgBXACmAzsNIMKID5xbtyw+ogPLcjzLGMGa75XWWcaTDHnRgrG9h1r3LNi6ujU5YVwHyWFcA8Y2syy1gBzPIdQkcBzHK2t2D5jmG+ApjnHFlWALOcFcAs31EvfJRzZCB/KIAVwMq/lco/C7YFOxpQ7wBmc1C5YXUQntsR5ljGDNf8rjLONJjjToyVDdtd8+Lq6JRlBTCfZQUwz9iazDJWALN8Y54Sez0FMMu5cj/dqbdQALM5HvVCAcxyVgCzfPUI8s0ZyNMpBbACWAGsADYDK82AAphfvCs3rA7CczvCHMuY4ZrfVcaZBnPcibGygV33Kte8uDo6ZVkBzGdZAcwztiazjBXALN8hdBTALGd7C5bvGOYrgHnOkWUFMMtZAczyHfXCRzlHBvKHAlgBrPxbqfyzYFuwowH1DmA2B5UbVgfhuR1hjmXMcM3vKuNMgznuxFjZsN01L66OTllWAPNZVgDzjK3JLGMFMMs35imx11MAs5wr99OdegsFMJvjUS8UwCxnBTDLV48g35yBPJ1SACuAFcAKYDOw0gwogPnFu3LD6iA8tyPMsYwZrvldZZxpMMedGCsb2HWvcs2Lq6NTlhXAfJYVwDxjazLLWAHM8h1CRwHMcra3YPmOYb4CmOccWVYAs5wVwCzfUS98lHNkIH8ogBXAyr+Vyj8LtgU7GlDvAGZzULlhdRCe2xHmWMYM1/yuMs40mONOjJUN213z4urolGUFMJ9lBTDP2JrMMlYAs3xjnhJ7PQUwy7lyP92pt1AAszke9UIBzHJWALN89QjyzRnI0ykFsAJYAawANgMrzYACmF+8KzesDsJzO8Icy5jhmt9VxpkGc9yJsbKBXfcq17y4OjplWQHMZ1kBzDO2JrOMFcAs3yF0FMAsZ3sLlu8Y5iuAec6RZQUwy1kBzPId9cJHOUcG8ocCWAGs/Fup/LNgW7CjAfUOYDYHlRtWB+G5HWGOZcxwze8q40yDOe7EWNmw3TUvro5OWVYA81lWAPOMrcksYwUwyzfmKbHXUwCznCv30516CwUwm+NRLxTALGcFMMtXjyDfnIE8nVIAK4AVwApgM7DSDCiA+cW7csPqIDy3I8yxjBmu+V1lnGkwx50YKxvYda9yzYuro1OWFcB8lhXAPGNrMstYAczyHUJHAcxytrdg+Y5hvgKY5xxZDgFc8dGlR1YA8zkeNcNHWedapgBWACv/Vir/LNYW62hAvQOYzUHlhrVLky9jNsOxVshYxrm5Xzq+c+fOqnu+yLGygc1yZa2IXLruLV2du3u+E2MFMF8vrMksYwUwy3f0yApglrO9Bct3zAUVwDznyLICmOWsAGb5jnrho5wjA/lDAawAXvUw0KJl0eqcgWhAFcDsNVC5Ye00pPVOKHOcm8+540OQk+aYz7GygWdcleO47l335qrfbp/rxFgBzNcLazLLWAHM8o05Quz1FMAs58r9dKfeQgHM5njUCwUwy1kBzPLtPD/3e380W3mXqQBWACuAvQPYDKw0AwrgRxewXS/qlRvWTkPaKuEg49zyMccyZrjmd+3EWNnArnuVa15kulOWXff4LCuAecbWZJaxApjlO4SOApjlbG/B8h3zDwUwzzmyrABmOSuAWb6jXvgo58hA/lAAK4CVfyuVfxZsC3Y0oN4BzOagcsPqIDy3I8yxjBmu+V1lnGkwx50YKxu2u+bF1dEpywpgPssKYJ6xNZllrABm+cY8JfZ6CmCWc+V+ulNvoQBmczzqhQKY5awAZvnqEeSbM5CnUwpgBbACWAFsBlaaAQUwv3hXblgdhOd2hDmWMcM1v6uMMw3muBNjZQO77lWueXF1dMqyApjPsgKYZ2xNZhkrgFm+Q+gogFnO9hYs3zHMVwDznCPLCmCWswKY5TvqhY9yjgzkDwWwAlj5t1L5Z8G2YEcD6h3AbA4qN6wOwnM7whzLmOGa31XGmQZz3ImxsmG7a15cHZ2yrADms6wA5hlbk1nGCmCWb8xTYq+nAGY5V+6nO/UWCmA2x6NeKIBZzgpglq8eQb45A3k6pQBWACuAFcBmYKUZUADzi3flhtVBeG5HmGMZM1zzu8o402COOzFWNrDrXuWaF1dHpywrgPksK4B5xtZklrECmOU7hI4CmOVsb8HyHcN8BTDPObKsAGY5K4BZvqNe+CjnyED+UAArgJV/K5V/FmwLdjSg3gHM5qByw+ogPLcjzLGMGa75XWWcaTDHnRgrG7a75sXV0SnLCmA+ywpgnrE1mWWsAGb5xjwl9noKYJZz5X66U2+hAGZzPOqFApjlrABm+eoR5JszkKdTCmAFsAJYAWwGVpoBBTC/eFduWB2E53aEOZYxwzW/q4wzDea4E2NlA7vuVa55cXV0yrICmM+yAphnbE1mGSuAWb5D6CiAWc72FizfMcxXAPOcI8sKYJazApjlO+qFj3KODOQPBbACWPm3UvlnwbZgRwPqHcBsDio3rA7CczvCHMuY4ZrfVcaZBnPcibGyYbtrXlwdnbKsAOazrADmGVuTWcYKYJZvzFNir6cAZjlX7qc79RYKYDbHo14ogFnOCmCWrx5BvjkDeTqlAFYAK4AVwGZgpRlQAPOLd+WG1UF4bkeYYxkzXPO7yjjTYI47MVY2sOte5ZoXV0enLCuA+SwrgHnG1mSWsQKY5TuEjgKY5WxvwfIdw3wFMM85sqwAZjkrgFm+o174KOfIQP5QACuAlX8rlX8WbAt2NKDeAczmoHLD6iA8tyPMsYwZrvldZZxpMMedGCsbtrvmxdXRKcsKYD7LCmCesTWZZawAZvnGPCX2egpglnPlfrpTb6EAZnM86oUCmOWsAGb56hHkmzOQp1MKYAWwAlgBbAZWmoEhgO/cuTPNfT711FMnw9QYqO7689lnn73ye8afY+7PN57LC9DajseGdfxZzz/K+OYNlIxvzvCy60bGMh5rwKHX45AN//jdvzq7pliPb57zyloRGbW3OO3nzPJushwC+HzfNn4t490wtibfnONFPdwQwCO35x/N8c35x7oXAvg82/FrGe+G8Wf+m/+khHGn3mII4JHd849meTdZDgF8nu34tYxvzngI4MH0/KOMb874or7D13rxVQCfne+jCP/x8fH05Ac+mLls6ji+t/gevdDPTrwsZHEIGYgNq3cAs1kdw/CKoh8b1l18RNO85jzLmM1wnHsZy/gqteQQaoV3m7FZrqwVkVHXvatcqTf7mk6MvQOYrxfWZJbxEMA3u+of73d3qhXeAczmOHqLEMBVH12yPARwBecujCPL3gHM1oshgM0xy3nN80H/bPs79/k68w5gBfCqxYGFYX+FQdbrYx0NqAKYPS+Vw/BOGyl/FKY5zs3n3PEhyElzzOdY2cAzrspxXPeue3PVb7fPdWKsAObrhTWZZawAZvnGfCP2egpglnMwVgCzjCPLCmCecWRZAcxyVgCzfJ3ryzdnIO8yFcAKYAXwSn/8b75oPe5ZxKMBVQCz5z4YVw3DOw1pZWyOc/M5d6wAnqNy+lynWqFs2G6tiDR3yrLrHp9lBTDP2JrMMlYAs3xjhhJ7PQUwyzkYK4BZxiPLzoZYzpFlBTDLWAHM8tUdyDdnIE+YFMAKYAWwAtgMrDQD0YDa5LMLeDB2SCvj3BjNHSsn56icPqfQWWazq1c6MVY2bLcex/XQKcv2FnyWFcA8Y2syy1gBzPId0kwBzHJWALN8xzDf2RDPORgrgFnOCmCW76gXPso5MpA/FMAKYOXfSuWfBduCbZPPZyAYO6RlOcuY5RtrhYxlnJv7peND+IsMygY2y5W1InKpAF66Onf3fCfGCmC+XliTWcYKYJbv6JEVwCzn6C28A5hlPLLszQEs58iyAphlrABm+eoR5JszkHeYCmAFsAJYAWwGVpqBaEBt8tkFvHIY3mlIq2Tnc1w1eOmUYxnzOVY28Iyr6rECOG/BueNONVkBzNcLazLLWAHM8h3STAHMclYAs3zHMN/ZEM85GCuAWc4KYJbvqBc+yjkykD8UwApg5d9K5Z8F24Jtk89nIBhXDcM7DWllzGY5cqyclHFu8OeOvQN4jsrpc9bjZTa7fEXOu6Q5/16dGCuA+XVPAcwyVgCzfGOeEj2yApjlXLkPiZWw07rnzQF8lhXALGMFMMtXjwBKsAkAACAASURBVCDfnIG8W1QAK4AVwApgM7DSDMRmyiafXcCDsXJSxrkxmjs+BHGmAOZzLGOesbKBZ1y15nUb0lZx7jQIVwDz9cKazDJWALN8FcA838G4qkfu1ls4G2IzHbMhBTDLWAHM8s3yz2NZ59mmAlgBrPxbqfyzWFusFcB8BhTAMs5N0dKxAniJTK+/dV813OokdJQNbE2uXPOiinTKsgKYz7ICmGdsTWYZK4BZvkNOegcwyzl6i6oeuVtvoQDms6wAZhkrgFm+egT55gzkKZ4CWAGsAFYAm4GVZkABzC/elcNwB+G5HWGOOzGuGrzImMluftdOjJUN7LpXueZFpjtlWQHMZ1kBzDO2JrOMFcAsXwUwz3cwrtqHdOstFMBspqNPVgCzjBXALN8s/zyWdZ4pKYAVwMq/lco/i7XFWgHMZ6ByGO4gPLcjzHEnxlWDFxkz2c3v2omxsoFd9yrXvMh0pywrgPksK4B5xtZklrECmOU75KR3ALOco7eo2od06y0UwHyWFcAsYwUwy1ePIN+cgTxTUgArgBXACmAzsNIMKID5xbtyGO4gPLcjzHEnxlWDFxkz2c3v2omxsoFd9yrXvMh0pywrgPksK4B5xtZklrECmOWrAOb5DsZV+5BuvYUCmM109MkKYJaxApjlm+Wfx7LOMyUFsAJY+bdS+WextlgrgPkMVA7DHYTndoQ57sS4avAiYya7+V07MVY2sOte5ZoXme6UZQUwn2UFMM/YmswyVgCzfIec9A5glnP0FlX7kG69hQKYz7ICmGWsAGb56hHkmzOQZ0oKYAWwAlgBbAZWmgEFML94Vw7DHYTndoQ57sS4avAiYya7+V07MVY2sOte5ZoXme6UZQUwn2UFMM/YmswyVgCzfBXAPN/BuGof0q23UACzmY4+WQHMMlYAs3yz/PNY1nmmpABWACv/Vir/LNYWawUwn4HKYXinQXjVUEDGueVjjmXMcM3v2onxednw7a9/dfr7P/ss/vncvf9niv9X/oz/7/j1+DOMX+fH8Vo8/suf+clV99WVa15kulOWFcBsDxdZVgDzjNdWk0ddHnU31+JxPF47hJqsAGYzPOSkdwCznKMeV+31uvUWCmA+ywpglrECmOWrR5BvzkCeKSmAFcCrHlTl4HpsIeuWgdhM2eSzua8chncahFcNBWScWz7mWMYM1/yunRiHbPjrv/2H6cWP/Ob0wm+/Z/rqr/3EXj6/8stv38n/J9bsNfcqlWteZLpTlhXAfP+mAOYZW5NZxgpglm+sx7HuKYBZzsG4aq/XrbdwNsRnWQHMMlYAs3zXvA/1z7b/c59nSgpgBfCqB1UWiP0XCJmvh3lspmzy2fNROQzvNAivGgrIOLd8zLGMGa75XTsxDtnw7/7gX0/P/fytjAA/7sS4SkzGSZQzHuVWjP/wn/wjHujM/6FTjq3J7D5EAczyjbmGAng/jKv2et16C2dDbJ6jXiiAWcYKYJav83z55gzkbYwCWAGsAPZHQJuBlWZAAcwv3grg/TCuGgp0GtLKmM1y1AoZ84yHbIg7gPf50alWKIDZHA/hUMW5U5YVwGyWY92zJrOMFcAs31GPvQOY5VzZIyuA99Mtd+otFMBsvVAAs3yz/PNY1nmFUAArgJV/K5V/FmuLdWym/FuebA6CsUNanrHiTMa5+Zw7vnPnzqr7kcrhVqehS8iG//fJn5v+7jMfmYsJ9lwnxlVrXpw8OWMRfvjGnRgrgPnewprMMlYAs3wVwDzfwbhqr9ett3A2xGY69nsKYJaxApjlq0eQb87Aww3iNE0KYAXwqgeuObgeW8i6ZUABzGdeAbwfxlVDgU6DcBmzWVYAs3xjfQ/GygaWc+Wa121IWyXaO617CmC+XliTWcYKYJbv6C28A5jlXNkjd+stFMB8lhXALGMFMMu328zc7/fiPCmAz/gcRViOj4+nJz/wwcxlU8fxvcX36IVxduJlIYtDyEBspmzy2axWDsM7DWmVk3yOZSzjy5rXQ7jLOmTDs7/w9unv/+yzl307O329Uz2uEpNxwuS809jOvlknxgpgft2zJrOMFcAs39jvx15PAcxyVgCzfMfcytkQzzkYK4BZzgpglu+oFz7KOTKQP7wDWAGsGPZHQJuBlWbAJp9ftINx1TC805BWOclmOXIsYxnnBn/u+FAEcGT521//6ty3gD3XqR5XrXlx8uSMRfjhG3dirADm170QwNZkjrMCmGM7ht/RIyuAWc6V+5BuvYU3B/BZVgCzjBXALN+x9vkoZwXwSzPgHcArFV8Wq5cGVR49ecRmyiafPffBuGoY3mlIq5zkcyxjGT80QAsHCuAFMIrJZTA7fqXTumdvwddkBTDPWAHMMlYAs3xjhqIA3g/jqn1ItCmdegtnQ2yeo14ogFnGCmCWr+5AvjkDeSvvHcDeAezdn0pwM7DSDCiA+cVbAbwfxlVDgU4DARmzWY5aIWOesbKBZ1wlJrsNaas4d1r3FMB8vbAms4wVwCxfBTDPdzCu6pG79RYKYDbTCmCWb9QLBTDPOAtAj3vzVgCfnX/vAF6p+LJInYVUFn1ZKID5c68A3g/jqqFAp0G4jNksK4BZvtHrBOOQDRV/875TragSk92GtFWcO2VZAczWZWsyyzfWPQUwzzhy7I+AZjlX9sjdegsFMJ/lin1Ipxx/499+avr0T705e6m9HXfpkXUIbJ04JL754vIOYO8A9u5PJbgZWGkGYjNlk88u3sHYIS3PWDkp49x8zh0fwo8nNsd8jhXAPOOqwVZc910GL/YWbI7HXxhRALOcI8fWZJaxApjlO2qFApjlHLWiqkfu1ls4G+KzXNUnd+mRFcBshg9JTvpn5bOQ524KYAWw8m+l8s9iyBfDtTOOzZRNPpsDh7Qs37jGKocCXTZSMjbHublfOj4Eya5sYLMctaJqsNVtSOtfLuOzrADmGVuTWcYKYJbv2IcogFnOlfuQbr2FsyE+y1V9cpe5hQKYzfDaZ9z++fZ7/vNcSAGsAFYAK4DNwEozEJspm3x2gQzGDml5xlV/K7zLRqpy8CLj3FYzx50YKxv4elw12Oo2pLW34LOsAOYZW5NZxgpglq8CmOc7GFft9br1Fs6G2EzHnrqqT+6y31MAsxlWsMo3ZyBPpxTACmDl30rlX75oPe5ZxBXA/HlXAO+HcdVQoMtGSgFsjnNzv3R8CHcA/8/v+q+n537+1tK3gD3fqVZUDbbi5HXirABm63KsewpgnrE1mWWsAGb5xgwlasXdd70D6x8ueuNOa17VXq9bb6EAZmtG1IuqPrlLvVAAsxnWHcg3ZyD3KApgBbACWAFsBlaagWhAbfLZBTwYO6TlGVcNBbpspCLHMjbHucGfO1YAz1E5fa5TragabAVpOS9ncFevdGKsAObXPQUwy1gBzPJVAPN8B+OqfUi33sLZEJtpBTDLN+qFAphnnAWgx7155/2lAlgBrPxbqfyzUPcu1HH+FcB8BhTA+2FcNRToNAiXMZtlJTvLd6x5ygaWc+Vgq9uQtkq0d1r3FMB8vbAms4wVwCzf0Vt4BzDLubJH7tZbKID5LNu/sYwVwCxfPYJ8cwYUwGd5OAowx8fH05Mf+GDmsqnj+N7ie8wh8PgsBLKQxVozEJspm3w2n8HYO4B5xspJGV/WWB3C3anmmM+xsoFnXDXYihrQSU5Wce7EWAHM1wtrMstYAczyjT1+7PUUwCxnBTDLd8yqnA3xnIOx/RvLWQHM8h31wkc5Rwbyh3cAK4AVw94BbAbADHzzm9+cfuVXfmV64xvfOH3qU5+aPvvZz05/8id/ciXmNvn8oh2MFcAs52CsOJNxbj7njhXAc1ROn+skdP63//a/9N8ABnuSysFWpLlTlh0g8uueAphnbE1mGSuAWb4x/Ix1TwHMcq7c63XrLbw5gM+y/RvLWAHM8lX8yjdnIE+YFMAK4CuJqBwgjy0oZuBqGfibv/mb6ejoaHrVq1518hgC+MMf/vDJ8Xvf+95Lr73YTNnkX43142YyGCuAecYKYBnn5nPuWAE8R+X0uU7SLGTDV3/tJ5ZhQK90Ylw12IpTJ2cowOltOzFWAPO9hTWZZawAZvnG/lABvB/GVXu9br2FsyE2z5V/maFL/6YAZjP8uHNRf982z0vaIk4KYAXwpRLKQrDNQuB55c/r933f902/+Iu/eHKNvfnNbz65Azi4f/zjH5+eeOKJS689BTB/jhTA+2FcNRTospFys2qOc3O/dHwIkl3ZwGY5aoUCmGUcfV4l507rngKYzXLk2JrMMlYAs3xHPfYOYJZz5T5EAbzU9e/2+U69hXMLtl4ogFm+zvnlmzOQVwIFsAL4UgmVw+OxxcQMXD0Dr3jFK6bnnnvuEQEcDF/2spdNzz///IXXX2ym/FueV+f9ONkMxt4BzDN2IyXj3HzOHR+CnDTHfI6VDTxjBTDLOHqR6C2qOHca0iqA2SxHjq3JLGMFMMt31GMFMMs5akVVjxx7ik7rnrOh7Wa5S44VwGyGH2cm6u/Z7jnJczcFsAL4QgFlIdhuIfDc8uf2la985fTlL3/5EQEc/y5w/Gjo+BHRF52H2EzZ5LPnKRgrgHnGVUOBLhupysGLjHNbzRx3Yqxs4OtxlZjsNqSt4typXiiA+XphTWYZK4BZvrHPjh5ZAcxyrtyHdOstnA1tN8td+jcFMJvhi+bLvtaPfZ5OKYAVwBcKKAtEvwLhOd/dOf/Zn/3ZKSTwX/3VX03jR0CH9H3LW94yvfa1r7302ovNlE3+7s7HXLaDsQKYZ6wAlnFuPueOvQN4jsrpc10GAlGPlQ18ragSk5HmTlmu4tyJsQKYrxfWZJaxApjlG3u/6C0UwCznYFy15nXrLZwN8Vl2bsEyVgCzfOdmnj7Xl3meMCmAkwB+8gMfnLb6eXx8fKlssij0LQqee+7c//AP//DJ3b5xx2/8SOjx+I1vfOPSazI2Uzb53LmJ3AdjBTDP2I2UjHPzOXesAJ6jcvpcJ6GjbOBrhUNalvHoLao4d6oXCmA2y9EjW5NZxgpglu+oxwpglrMCmOU7ZnXOhnjOwdi5BctZAczyHfXCRzlHBvKHAviBAM5QtnisAPbidwGoy0D8GOjPfOYz06c//enpC1/4wqXid5wrm3z+nAVjBTDL2Y0UyzfqhYxlfJXe9VAk+wu//Z6rfDs7/ZpO0qxKTMYJk/NOYzv7Zp0YK4DZtW/0FtZkjrMCmGOb99MKYJZz1Ap7C5bx2O95cwDLeax7sw0W/GSX/k0BzGZ4rH0+yjkykD8UwA8E8NYvDgWwF//WM76W7+9LX/rSdNXPy/7M0YDa5LPXbjBWAPOM/Zu0Ms7N59zxocjJuT87/VyXgcAYuigbuHoRjB3ScnxHX1fJuVO9UACzWbYms3yjXiiAecaRYwUwy7lyzYsevNO652yIz7JzC5axApjlO/YiPso5MpA/FMAK4CvfjWgBsYCYgcsz8LrXve7hj3yOH/c8Pl/2spdNL3/5yx/+Oo4v4xmbKZv8y5lfxvGi14OxAphn7EZKxrn5nDtWAM9ROX2u02AraoUCmKsXDmk5trnXqOTcqV4ogNk8R46tySxjBTDLN+py5FgBzHKuXPOiU+607jkb4rPs3IJlrABm+eb9iMeyzhMmBfADAfzud7972vKndwB74Vv895OBF198cRqfv/d7vze98pWvnP7yL//yoex94YUXpre//e3TO9/5zofPLZ2b2EzZ5LPnLRgrgHnGbqRknJvPueNDEMBVd052GmwpG/haUZXjbkPaKs6d6oUCmK8X1mSWsQKY5Rt7bAXwfhhXrXndegtnQ2yeo144t2AZK4BZvkuzZZ/vyT3P3RTADwTw008/PW31M064ArjnxW6Rrz3v3/Vd3zXFv/87dx6eeOKJ6Wtf+9rsa+PrFcD8+VMA74exGymWc+S4avDSSTbImM+xsoFnXJXjbkPaKs6darICmK8X1mSWsQKY5Rt76uiRvQOY5Vy5D+nWWyiA+Sw7t2AZK4BZvmOW7KOcIwP5QwGcBHAGs5XjkNrxoQD24ncB2H8GXvGKV0xf+cpXZiVvCODnn39+9rVxrmIzZZPPnrdg7B3APGM3UjxjZYOML+tdD+Eua2XDdnMc+ewkJ63JfJYVwDxjazLLWAHM8o09tQJ4P4yr1rxuvYWzITbPUS+cW7CMFcAs3zFL9lHOkYH8oQA+J4C3dpEogL3ot5bpQ/p+fuiHfmh64xvf+BLR+41vfGP68R//8elVr3rVhfI3vk8FMH/9KoD3w9iNFMs5clw1eFHo5LaaOe7EWNmw3VoRV0enLFuT+SwrgHnG1mSWsQKY5Tv2094BzHKu3Id06y0UwHyWnVuwjBXALN9Dmpf7Z+WzkKdTCmAF8KUSyouSvyhlvF3Gr3/966ejo6PpO7/zO08+4zh+NHSI4MvOuwKYz4UCeD+M3UixnCsHLwqd3FYzx50YKxu2Wyu6DWkVwHyWFcA8Y2syy1gBzPKNvXb0yApglnPlPqRbb6EA5rPs3IJlrABm+V42Y/b1XvzzdEoBrAC+VEJZIHoVCM/37s/3l770penTn/709KlPfWr64he/eOVrLjZTNvm7Px8548HYHwHNM3YjxTNWNsg4N/hzx/4I6Dkqp891kuxVtSJIy3k5g7t6pRNjBTC/7imAWcYKYJZv7PkUwPthbG+xH87OhljOUS+cW7CMFcAs3zzr9FjWeX+pAFYAX1lGWTwsHmbgehkI8XvR52U8FcDX430Zz7nXFcD7YexGiuUcOa4avHSSDTLmc6xs4BlX5VgBnLfg3HGnmqwA5uuFNZllrABm+cbeL3pk7wBmOVfuQ7r1FgpgPsvOLVjGCmCW79zM0+f6Ms87TgWwAlgB/K2+xcCFgD33r371q09+/HP82Ofzn/FjoC/jH5spm3z2HAVj7wDmGbuR4hlXSZ1OskHG+8nxC7/9nrxX2cuxOd4LZu8A3gPmTllWAFuTL7uk1v6TLxTAbIZjr60A3g/jqh45akCndc/ZEJvnqBfOLVjGCmCW72UzZl/vxT/3yQpgBfClEsoC0atAeL53d75ffPHF6fznc889N/3oj/7o9P73v//Sa08BvLtzsZRrBfB+GLuRYjlHjqsGL52GLjLeT45f/Mhv5r3KXo7N8V4wtxrSWi/4eqEA5hlHjq3JHGcFMMd27P2iR/YOYJZz5T4kupdOPZwCmM+ycwuWsQKY5TvWPh/lHBnIHwpgQADfv//MdPsld/zdmu7eu3+p7CEu0KeffvrkfB8fH5f8/4nvyfe0kB16Br7xjW+c3BF82fcRmymbfDbvwdg7gHnGbqR4xsoGGecGf+547XdCjQGisoHL8mA8l499PNdpSGtN5nIc/XNkWQHMM1YAs4wVwCzfUSsUwCxnewuW75gZBWdnQyzrYOzcgmWsAGb5jnrho5wjA/lDAYwJ4DPpe+/ureno1t3p3v39S2AFsBe9hX+dGYgfCR13A190fmzy+XMXjBXALGc3UizfqCHBWNnAcpYxyzfnWAHMsa7McWxAFcB5G84cd2KsAOZqhTWZZTv2fwpgnnOsewpglrO9Bct31IvgrABmWQdjBTDLWAHM8h31wkc5RwbyhwJ4QQCf//c6L/r1+Qvr9A7gMwF8/tfnv578tQLYi57Ml+99cb6+8IUvTHOfP/ZjPza97GUvu1D+Blub/Iv57iJ/wVgBzHJ2I8XyHbVCAcxyjhzLeD+MFcAc58ocxwa0k5y0XnA5HuueAphnHDm2JnOcFcAc27FPjHVPAcxytrdg+eYsK4BZ1pFlBTDLWAHM8h31wkc5RwbyhwJ4QQAHqIuk73ht7qI6L3zzr8fx7du3pqOj29Mz9+9P9+/dnW49/JHRt6ePffPz091bR9PtZ87uGL7/zO3HuotYAexFP5dRn9tPLl796lfP1pFXvvKV0yc+8QkF8Lf2cx4uynvlhrXTINyNFJt1c8zyjRoi4/0xVjZwrCtzrADOW3DuuFNvoQDmakVe96zJHGcFMMd27P9i3VMAs5ztLVi+OcsKYJZ1ZNm5BctYAczyHfXCRzlHBvKHAvgCARywhuide1y6oIbkHf/ub/4R0KevHU237t47kT/nvzZEb7x2InxvP/NQED1z+6VCeOn/ff55BbAX/flM+Ov9ZeLFF1+czn9eh380oDb57Pmq3LB2GtK6kTLHufmcOz6Uf5927s9OP9epVni32XZrRVwn3bJM14a59+/EWAG8n3qhAOY4K4A5tmPPHXs9BTDLuXI/3a23cDbEZ9m5BctYAczyHWufj3KODOQPBfAlAjiAXUf+xtcPyXv2+07v9D17Lf146Jfc/Xt0+v+6/cyD93hwh/D9Z6bbj/lvCCuAvegjd37WMHjTm940ffnLX36E//PPPz898cQT09e+9rVHXsvnSgHMn7fKDWunIa0bKTbL5pjlG3VZxvtjrGzgWFfmuNuQ1h8BzeV41GQFMM/Yv5TDMlYAs3xHrVAAs5ztLVi+Yz4UnBXALOtg7NyCZawAZvmOeuGjnCMD+UMBfAUBHNDOZO7RhcImvvb8Xb35wjv/2umPfz4TxPlr487huBt4PObXrnqsAPaiv2pW/LrdZOWP//iPp7e85S0nn1E3xnF+/P7v//6TmhJ3B1/E3SZ/N+fkMsYOaVnObqRYvpHvYGyOWc4yZvnmHCuAOdaVOVYA5y04d9zpL5cpgLlaYU1m2Y69iQKY5xzrngKY5WxvwfId9SI4K4BZ1sFYAcwyVgCzfEe98FHOkYH8oQC+ogAOcCFzrnIRnZe8+fecf+3012c/EvolXxt3B9+6Pd2+dSaI8+9fOs7voQD2os958Hg/efiBH/iB6bWvfe1JzYjH85+vf/3rp9/4jd+4tJ7Y5PPnq3LD2mlI60aKzbI5ZvnG2inj/TFWAHOsK3McG9BO655/KYfL8ajJCmCesXcAs4wVwCzfUSsUwCxnewuW75jhBWcFMMs6GDu3YBkrgFm+o174KOfIQP5QAF9DAF/1Aspi9vzvmXvt9C7gBz/++ehoOnrwb//ev39vunvr7NfxXvn3Lx3n/6cC2Is+58Hj/ebhB3/wB2d/BPRVz4NNPn++KjesnQbhbqTYLJtjlm/UbBnvj7ECmGNdmWMFcN6Cc8edegsFMFcr8rpnTeY4K4A5tmO/HeueApjlbG/B8s1ZVgCzrCPLzi1Yxgpglu+oFz7KOTKQPxTAgABe04WmAPaiX1Me/bNcL4/RgNrkX4/ZdTNWuWHtNKT1TihznJvPueM7d+5c+lMRrnt97/LrrRVshuNcDcbKBo71YDx3De7jOdc9nnInxgpgrlZYk1m2oz9RAPOcY91TALOc7S1YvqNeBGdnQyzrYKwAZhkrgFm+o174KOfIQP5QACuAVz1wtWhZtA4tA5/73Oem+Iw/9zheerzse7PJ5/NfuWHtNKRVALNZNscs36jVMt4fYwUwx7oyx7EBdd3L23DmuBNjBTBXK/K6Z03mOCuAObZjnx3rngKY5WxvwfLNWVYAs6wjywpglrECmOU76oWPco4M5A8FsAJYAfwtC4OLw+4yEP++7+te97qT6+o1r3nN9MQTT8x+fsd3fMel1140oDb5uzs3czmv3LB2GtIqgM1xbj7njr0DeI7K6XPdaoWygasXlWtepLlblpevau6VTowVwFytiJ551AtrMsdZAcyxHfu+yLECmOU8agW3sl38zp3WPWdDfJYVwCxjBTDLd6x9Pso5MpA/FMAK4EsllIXDwmEGajIQm6lo8kOMzH0+9dRTJ8PU2PTs+vPZZ5+98nvGn2PuzzeeW3N+xoZ1/FnPP8r45tmX8c0ZXnYNyVjGYw3YQj3+V+/6r2bXFOvxzXNeWSsio/YWp/2cWd5NlkMAn+/bxq9lvBvG8Rf4rMk3Z7nUxw0BPHJ7/tEc35x9rHshgM+zHb+W8W4YR60YTM8/koy79RbOhm6e16V6HM9HvQgBfD7D49dklrv0yEMAD6bnH2XMZvyi/Pva9tgrgM/O6VEE/Pj4eBr/Vu7WAj++r/get/a9+f2cBVkW62HxhS98Ybrq52XnLRpQ/5Yne27HMDwvjPs6jg3rLj6iab4sS5Wvy5jNcJxbGcv4KrXkUGrF333mI1f5dnb6NdbjneJcfDM5L6LZ2QudGHsHMLv2jd7CmsxxHgJ4ZwXgGm/UqVZ4BzCX4ep9SES+U5adDfFZ9g5glvEQwNdYrnb2pV1qReXsz/83e/1cl2++eLwDWAG8anFw3XD79esqNh3PR/z456Ojo0s/40dDX8YnBi82+Wymx3ArL4z7Ou7SgMqYzXDUERnL+Cp1SwG8TMl6vMxml6/IeZc059+rE2MFMLv2jd5CAcxxVgBzbMc+O3KsAGY5j1oxvyrxz3Za937/p/9zHujM/6ETYwUwWy8UwCzfsfb5KOfIQP5QACcBHHfLbvEzTrh3AHvxuwDsJwMvvvjidNXPy85JbKYUwOx5q9ywdtpI+W8Am+PcfM4dH4qcnPuz0891qxXKBq5eVK55cZ10yzJdG+bevxNjBTBXK2KPMuqFNZnjrADm2I59duRYAcxyHrVibk3ax3Od1j0FMJ9lBTDLWAHM8h1rn49yjgzkDwXwAwGcoWzxWAHsxe8CUJOBr33ta9N73/ve6U1vetP0xje+cfq5n/u56fnnn7/07t84X7GZUgCz561yw9pps6oANseX9VYK4GVC3WqFsoGrF5VrXiS8W5aXr2rulU6MP/+O13MgL3jnToyjf7MmczVZAcyxHbOPWPcUwCxnewuWb86yAphlHVlWALOMFcAs31EvfJRzZCB/KIAfCOAnP/DBacufCmAvfheA/Wfgi1/84smPgv7u7/7u6c1vfvPJ5/d8z/ecPPdHf/RHl0rgaEAVwOx5q9ywdhsg5uZjX8cy5knLWMa76i9GPVY2cOveYMyndv7/YL2Y57LLZzsxVgBztSLq+qgX1mSObCabsgAAIABJREFUswKYYzt6k8ixApjlPGrFLtey67xXp3VPAcxnWQHMMg4B7E9wYRmP9c9HOee1VAGcBHAGs6XjENsKYC98i//+M/Ca17zm5O7f8+x/93d/d3r5y1+uAP7W/s/J+XNRuWHttFn1DmA26+aY5Rt1Q8b7Y6xs4FhX5jj2Vq57/A6zE2MFMFcr8rpnTeY4K4A5tmPPF+ueApjlbG/B8s1ZVgCzrCPLCmCWsQKY5TvqhY9yjgzkDwWwAvhSCWXhsHCYgcfLQEjeF154YfYai9eee+652dcG72hAvQP48dgPhpc9Vm5YOw1pFcDmODefc8f+COg5KqfPdasVygauXlSueZHmbllevqq5VzoxVgBztSL651EvrMkcZwUwx3bsASPHCmCW86gV3Mp28Tt3WvcUwHyWFcAsYwUwy3esfT7KOTKQPxTACuALBZRFw6JhBh4/A3EH8NyPeg4pfHR0dOm1F5spBfDj879Kdis3rJ02qwpgc5ybz7ljBfAcldPnutUKZQNXLyrXvEhztywvX9XcK50YK4C5WhE99KgX1mSOswKYYzv2gZFjBTDLedQKbmW7+J07rXsKYD7LCmCWsQKY5TvWPh/lHBnIHwpgBfClEsrCYeEwA4+XgWefffZE9L7//e+f/uIv/uLk8xOf+MTJj3/+pV/6pelzn/vcw885xrGZUgA/Hvs5nnPPVW5YO21WFcDmODefc8cK4Dkqp891qxXKhv+fvfcL0TU963QXBEFCxpMcREMIgcA+kARkb4iO+6T1TBERHY2abLsdYxmdbBJGGRCDNGuCy4PMsCS6k0Eh2mETW6LiSEvY6BLt3TMYS8FNJ8SY6UgfJCYkYg6aQE6+zW/13F1Pf/Vn/anvep636r4+KL531equWnV9v7qf+76v9dbi6sXKMy9p7pbl87+rud/pxFgBzNWK9MxVL6zJHGcFMMe25r7kWAHMcq5awZ1sF3/kTueeApjPsgKYZawAZvnW2eeznJOB8aEAVgArgDfw75BanK9ncX7ta197VwDnbt+L3l7xilec+X2YYUoBzGZj5cDaaVhVAJvjsfk861oBfBaVF9/XrVYoG7h6sfLMS5q7Zfn872rudzoxVgBztSKzadULazLHWQHMsa39SnKsAGY5V63gTraLP3Knc08BzGdZAcwyVgCzfOvs81nOycD4UAArgM8UTxYLi4UZWJ+BDFMKYPZ1WDmwdhpWFcDmeGw+z7pWAJ9F5cX3dasVygauXqw885Lmblk+/7ua+51OjBXAXK3IHFj1wprMcVYAc2xrl5EcK4BZzlUruJPt4o/c6dxTAPNZVgCzjBXALN86+3yWczIwPhTACmAFsHcAmwEwA3fu3Nl953d+5+47vuM7XvaW993rUM4wpQBmD+6VA2unYVUBbI7H5vOsawXwWVRefF+3WqFs4OrFyjMvae6W5fO/q7nf6cRYAczViswoVS+syRxnBTDHtubs5FgBzHKuWsGdbBd/5E7nngKYz7ICmGWsAGb51tnns5yTgfGhAFYA31NCWTgsHGbg4TLwAz/wA3d/9HN+FPTrX//6l7294Q1vuOf3XoYpBfDDsb/fzK4cWDsNqwpgczw2n2ddK4DPovLi+7rVCmUDVy9WnnlJc7csn/9dzf1OJ8YKYK5WpI+uemFN5jgrgDm2NQsmxwpglnPVis995Wvc4XbBR+507imA+SwrgFnGCmCWb519Pss5GRgfCmAF8D0llIXDwmEGHi4Dr3zlK3e/93u/99DfYxmmFMAPx/5+M1sD63gwzrruNKwqgOfkeMXixRzzFaMbY2UDVy9Wnnn5TumWZb46nP4MnRgrgLlakT666oU1meOsAObY1iyYHCuAWc5VK1bMId16CwUwn2UFMMtYAczyrbPPZzknA+NDAawAfmg5ZUGxoJiBizPwTd/0TbtPf/rTD/09lmFKAXwx48tmsAbW8WCcdd1pSasAnpPjFYsXc8xXjG6MlQ1cvVh55uU7pVuW+epw+jN0YqwA5mpF+uuqF9ZkjrMCmGNbM2JyrABmOVetWDGHdOstFMB8lu0tWMYKYJZvnX0+yzkZGB8KYAXwQ8spC4oFxQxcnIEPfehDu0ceeWT35S9/+aG+zzJMKYAvZnzZDNbAOh6Ms647LWkVwHNyvGLxYo75itGNsbKBqxcrz7x8p3TLMl8dTn+GToxd0nK1Iv111QtrMsdZAcyxrRkxOVYAs5yrVqyYQ7r1FgpgPsv2FixjBTDLt84+n+WcDIwPBbAC+KHElMXEYmIG7p2Bf/qnf7r7bwDfuHFjlx8HPb696lWvuuf3Xoap33n7d401e9p1pwWicvLeWb7M93stBaaFd/hE3XK8YvHSjfEQr2mX3RgrG7iavLIe5xumW5anFYnhE3Vi7JKWqxXp+6peWJM5zgpgjm3NLsmxApjlXLVixRzSrbdQAPNZtrdgGSuAWb519vks52RgfCiAFcD3lFAWDguHGXi4DLzuda/bvfrVr9499dRTu6effvrU2724ZphSAD8c+3uxrd+vgXU8GGddd1rSKtnn5HjF4qVbjmXMZbnqsbKBZzzrnNv/PN3qxf7XP+PXnRi7pOVqRfpkazLLN4wVwDzj5FgBzHKuWrGiR8652uncUwDzWba3YBkrgFm+tef0Wc7JwPhQACuAFcD/YmHwcGAy8I3f+I27T37ykw/9PZZhSgHMvDaV+RpYx4Nx1nWnYVUBPCfHKxYv3XIsYy7LVY8VwDzjWefc/ufpVi/2v/4Zv+7E2CUtVyvSJ1uTWb5hrADmGSfHCmCWc9WKFT1yztVO554CmM+yvQXLWAHM8q09p89yTgbGhwJYAfzQcsqCYkExAxdn4PWvf/3uj//4jx/6eyzDlAL4YsaXzWANrOPBOOu607CqAJ6T4xWLl245ljGX5arHLzz7zKwy/NLn6Zbjl77wyRdy5oF3YuySlqvH6a+tySzfMFYA84yTYwUwy7lqxYoeOadqp3NPAcxn2d6CZawAZvledj/q/3+9Xp9x8lQAK4AfWk5ZGK5XYfD1PPzrmbt/8+//vve979194hOfOPV2L+YZphTAh39dRu41sI4H46zrTsOqAnhOjlcsXrrlWMZclqseK4B5xrPOuf3P061e7H/9M37dibFLWq5WpFe2JrN8w1gBzDNOjhXALOeqFSt65Jyrnc49BTCfZXsLlrECmOU77jq9lvU4eyqAFcAKYH8EtBmAMvDa1772rgCOBN5/e8UrXnFP7hmmFMDsoV0D63gwzrruNKwqgOfkeMXipVuOZcxlueqxAphnPOuc2/883erF/tc/49edGLuk5WqFAphlW0tZBTDPOb2FApjlXP3bih4552qnc08BzGfZ3oJlrABm+VZ/4bOck4HxoQBWAN9TQlk4LBxmYE0GMkwpgFn2NbCOB+Os607DqgJ4To5XLF665VjGXJarHiuAecazzrn9z9OtXux//TN+3YmxS1quVmT2syazfMNYAcwzTo4VwCznqhUreuScq53OPQUwn2V7C5axApjl6+5evmMGxtlTAawAVgBDd3+O33ReW4THDHzwgx/cveY1r7nn916GKQUwm50aWMeDcdZ1p2FVATwnxysWL91yLGMuy1WPFcA841nn3P7n6VYv9r/+Gb/uxNglLVcrMrdYk1m+YawA5hknxwpglnPVihU9cs7VTueeApjPsr0Fy1gBzPId985ey3qcPRXACuB7SiiLhkXDDFw+A5/+9Kd33//93//Sj4J+wxvecM/vvQxTCuDLs78ovzWwjgfjrOtOw6oCeE6OVyxeuuVYxlyWqx4rgHnGs865/c/TrV7sf/0zft2JsUtarlakd7Yms3zDWAHMM06OFcAs56oVK3rknKudzj0FMJ9lewuWsQKY5XvR7tPf68d+nD0VwArge0ooi0S/IuFrfrjX/GMf+9juda973Uvi9+d+7ud2zz333H1932WYUgAf7rU4K9c1sI4H46zrTsNqBPCKpYCM+TTLWMZn1daHeV/VYwUwd+4V469/8Xk+uGd8hm714gwE+Ls6MXZJy9WK1PCqF9ZkjrMCmGNbfUhyrABmOVetWDHr5VDtdO4pgPks21uwjBXALN86+3yWczIwPhTACuD7ElEWD4uHGbj/DPzjP/7j7qd/+qd33/AN33BX/H7rt37r7rd+67d293PX78g5w5QC+P65j+zu97oG1vFgnHXdaVhVAM/J8YrFiznmK0Y3xsoGrl7UmacA5hin/yjOfHU4/Rk61QuXtHNybE3mOCuAObY1C6YeK4BZznXmrZhDcgp2OvcUwHyW7S1Yxgpglm+dfT7LORkYHwpgBbAC2H8D2AwcMAOPPPLIXen7zd/8zbv8W79f+tKX7vK9c+eOAviAnA/V0NTAOh6Ms647DasKYLYBrRyvWLyYY75idGOsbODqRdUKBTDHOP1Jcearw+nP0KleuKSdk2NrMsdZAcyxrVkx9VgBzHKuM2/FHJJTsNO5pwDms2xvwTJWALN86+zzWc7JwPhQACuAlX8blFIW66tbrN/4xjfuXvnKV+4ee+yx3Sc/+cmXvr8UwNt8TWtgHQ/GWdedhlUFMJv/yvGKxYs55itGN8bKBq5eVK1QAHOM08MXZ746nP4MneqFS9o5ObYmc5wVwBzb2qekHiuAWc515q2YQ3IKdjr3FMB8lu0tWMYKYJZvnX0+yzkZGB8KYAXwS4LKAmGBMAOHycBTTz21e/3rX3/3TuBXv/rVu8cff3yX9/kjoA/D95A5rYF1PBhnXXcaVhXAbPYrxysWL+aYrxjdGCsbuHpRtUIBzDFOj1Kc+epw+jN0qhcuaefk2JrMcVYAc2xrXkw9VgCznOvMWzGH5BTsdO4pgPks21uwjBXALN86+3yWczIwPhTA9yGA//O/vnFX5Bz9yYDuT47uvu/GjaPd+O7hv9jM5c1bt3fHx8eKXu/0NQOTM5B/C/jnf/7nd6961av+Z724sfvd3/3d+34dMkz5bwCzB3cNrCsKdqdhVQE8J8crFi/mmK8e3RgrG7h6UWeeAphjnGG7OPPV4fRn6FQvXNLOybE1meOsAObY1vI79VgBzHKuM2/FHJJTsNO5pwDms2xvwTJWALN86+zzWc7JwPhQAN+XAD5f8v7nf33+742gV14rgP3Gt/ivz8Df/u3f7t70pje9JIK/7du+7Z4i+K/+7/+iAIalfQ2sK2p0p2FVAczWoMrxisWLOearRzfGygauXlStUABzjNNzr+TcqV64pJ2TY2syx1kBzLGt/UfqsQKY5Vxn3oo5JF14p3NPAcxn2d6CZawAZvnW2eeznJOB8aEAVgDfU0JZOCwcZuBwGfjSl760+8AHPrB7zWtec8/vPQXw4bifl+EaWMeDcdZ1p2FVAcxmuXK8YvFijvmK0Y2xsoGrF1UrFMAc4/QbKzl3qhcuaefk2JrMcVYAc2xr9ks9VgCznOvMWzGHpAvvdO4pgPks21uwjBXALN86+3yWczIwPhTACuB7SigLh4XDDKzJgAKY514D63gwzrruNKwqgNksV45XLF7MMV8xujFWNnD1omqFAphjnJ55JedO9cIl7ZwcW5M5zgpgjm3tL1KPFcAs5zrzVswh6cI7nXsKYD7L9hYsYwUwy7fOPp/lnAyMDwWwAlgBDP+IWQuvhfdhM6AA5rNTA+t4MM667jSsKoDZLFeOVyxezDFfMboxVjZw9aJqhQKYY5yebyXnTvXCJe2cHFuTOc4KYI5tzd+pxwpglnOdeSvmkHThnc49BTCfZXsLlrECmOVbZ5/Pck4GxocCWAGsAFYAm4GNZkABzB/aNbCOB+Os607DqgKYzXLleMXixRzzFaMbY2UDVy+qViiAOcYZtldy7lQvXNLOybE1meOsAObY1vI79VgBzHKuM2/FHJIuvNO5pwDms2xvwTJWALN86+zzWc7JwPhQACuAlX8blX8WbAu2ApjPQA2s48E467rTsKoAZrNcOV6xeDHHfMXoxljZwNWLqhUKYI5x+veVnDvVC5e0c3JsTeY4K4A5trVLST1WALOc68xbMYekC+907imA+SzbW7CMFcAs3zr7fJZzMjA+FMAKYAWwAtgMbDQDCmD+0K6BdTwYZ113GlYVwGyWK8crFi/mmK8Y3RgrG7h6UbVCAcwxzrC9knOneuGSdk6OrckcZwUwx7aW36nHCmCW88ozL114p3NPAcxn2d6CZawAZvnW2eeznJOB8aEAVgAr/zYq/yzYFuw0R3/6o28aa/a0606DVOTkikc3xspJrqbV4kXGMr6olh0dHW2656scKxv4HCuAOcbp3yvLKzh36i1c0s7JsTWZ46wA5tjWLiX1WAHMcl555qXv7XTuKYD5LNtbsIwVwCzfOvt8lnMyMD4UwPclgG/sbty4sTv6kwHdnxzdfd+NG0e78d3Df7GZy5u3bu+Oj483vfSzOFmczMDpDCiATzM5dE5qYF1RsDsNq94BzGa5cqwA5jjLmGNbdb0YKxs41sV4hZjMOdvt3FvBuRNjl7RcrUhdrnphTeY4K4A5tmNvoQBmOVetWHHmdestFMB8lu0tWMYKYJZvnX0+yzkZGB8K4PsQwCOwq3itAPYb3+J/NTOgAOZftxpYV9T2TktaBTCb5cqxApjjLGOObfUoxVjZwLEuxi5pOcbJ80rOnXoLl7RzcmxN5jgrgDm2Y2+hAGY5rzzzMsN3OvcUwHyW7S1Yxgpglm+dfT7LORkYHwpgBbB3BvsjoM3ARjOgAOYP7RpYx4Nx1nWnYVUBzGa5cqwA5jjLmGNbA2oxVjZwrIuxAphjnDyv5Nypt3BJOyfH1mSOswKYYzv2FgpglvPKMy9ze6dzTwHMZ9negmWsAGb51tnns5yTgfGhAFYAK/82Kv8s2BZsBTCfgRpYx4Nx1nWnYVUBzGa5crxC6phjvmJ0Y6xs4OrFylqR75RuWbYms1l2ScvxzRxa9cKazHFWAHNsa5eSHCuAWc5VK1aced16CwUwn2V7C5axApjlW2efz3JOBsaHAlgBrABWAJuBjWZAAcwf2jWwjgfjrOtui3DvTuXyXDlesXjplmMZ8zlWNvCMV+Q4Z6v1gu8wOjF2ScvViiyNqrewJnOcFcAc21p+J8cKYJZz1Qp7C56zAphnbG/BMlYAs3zr7PNZzsnA+FAAK4CVfxuVfxZsC7YCmM9ADazjwTjrutOS1juA2SxXjlcsXrrlWMZclivHygae8Yoc52y1XvAdRifGLmm5WpE51JrM8g1jBTDPODlWALOcq1bYW/CcFcA8Y3sLlrECmOWrR5DvmIFx8lQAK4AVwApgM7DRDCiA+cO7BtbxYJx13WlJqwBms1w5XrF46ZZjGXNZNscc2xoEVzLO2Wq94DuMToxd0rI1Y2W96JJjBTCb4Zx9ybECmOW8slZ06y0UwHyW7S1Yxgpglm/NfD7LORkYHwpgBbDyb6Pyz4JtwVYA8xmogXU8GGddd1luFWN/BDSX52KsnJTxRfXr6Oho0z2fOebyWz3lSsbJZrdzz5rMZTpZdknL8U3NWFkvutQKBTCb4cqxApjlvLJWdOstFMB8lu0tWMYKYJZvzXw+yzkZGB8KYAXwppeBFi2LVucMKID5/NfAOh6Ms667LLeKsQKYy3MxVjbI+KL6pQA+n063eryiVoS+nM/P4KF+pxNjl7TcmZf5y96C5RvGCmCecXKsAGY5r6wV3XoLBTCfZXsLlrECmOXbeX/u1346W+N8qQBWACuAvQPYDGw0Awrg0wfYoQ/1GljHg3HWdaclrT8Cms1y5XiF1OmWYxlzWTbHHNs6O1cy7rakzblnveAynSy7pOX4pmasrBddegsFMJvhyrECmOW8slZ06y0UwHyW7S1Yxgpglm/NfD7LORkYHwpgBbDyb6Pyz4JtwVYA8xmogXU8GGddd1luFWPvAObyXIyVDTK+qH55B/D5dLrV4xW1IvTlfH4GD/U7nRi7pOXOvMyh9hYs3zBWAPOMk2MFMMt5Za3o1lsogPks21uwjBXALF89gnzHDIzzpQJYAawAVgCbgY1mQAHMH941sI4H46zrTkta7wBms1w5XiF1uuVYxlyWzTHHtgbBlYy7LWm9A5jNc7LskpZnbI5Zxgpglm/OvtQKBTDL2d6C5Tv2cApglrW9Bcs3WVYA84yrZvgs63G3rQBWACv/Nir/LNYWawUwn4EaWMeDcdZ1N3HmHcBcnivHykkZX1S/vAP4fDrd6vGKWhH6cj4/g4f6nU6MFcDcmZc51N6C5RvGCmCecXKsAGY5r6wV3XoLBTCfZXsLlrECmOWrR5DvmIFxvlQAK4AVwApgM7DRDCiA+cO7BtbxYJx13WlJ6x3AbJYrxyukTrccy5jLsjnm2NYguJJxtyWtd06yeU6WXdLyjM0xy1gBzPLN2ZdaoQBmOdtbsHzHHk4BzLK2t2D5JssKYJ5x1QyfZT3uthXACmDl30bln8XaYq0A5jNQA+t4MM667ibOvAOYy3PlWDkp44vql3cAn0+nWz1eUStCX87nZ/BQv9OJsQKYO/Myh9pbsHzDWAHMM06OFcAs55W1oltvoQDms2xvwTJWALN89QjyHTMwzpcKYAWwAlgBbAY2mgEFMH94rxxYOy1pvQOYzbI5Zvm6COf5yvj6M+62pPXOSTbTOfdc0vKMzTHLWAHM8q3eQgHMcl45h3TrLRTAfJbtLVjGCmCW7yj/vJa1AvgkAzfyDXF8fLy7eev2yOVaXedry9foN//JCy8LWVyFDCiA+ZyuHFgVwPxR243xirv6ZGyOD3WeWo+v95mX7xTrhfXikPXCJS1bM6zJLN98LyiAecbJsQKY5byyVnTrLRTAfJbtLVjGCmCW76H6bD/O9XidxsnTO4AVwIrhjd79acG9HgX3Mq+jApjPwMqBtdsi3B8BzeXZHHNsq4bLWMbjAHXetT9m+zwyL76/27nnX8rh6kZqsktajm/OPs89lm8YK4B5xsmxApjlvLJWpLvo1FsogPks21uwjBXALN/aXfgs52RgfCiAFcAKYAWwGdhoBhTA/KG9cmDtNKz6IwTZLJtjlm+aZxnLeBygzrtWAJ9H5sX3e+5dzOcQv9uJsUtati577rF801sogHnGybECmOW8slbk3Ox07imA+SzbW7CMFcAsX8WvfMcMjLOlAlgBrPzbqPwbv2m97lnEFcD8675yYO00rCqA2SybY5ZvzmAZy3gcoM67VgCfR+bF93vuXcznEL/bibFLWrYue+6xfNNbKIB5xsmxApjlvLJW5NzsdO4pgPks21uwjL/y2U/u/vDHvv0QLe8Df4wutUJ/wGb4KvEdv0kUwApgBbAC2AxsNAMKYP7gXjmwdmlAZTwvx5/59GfGHm/KtTnmMctYxocaNFfW47yKZtksHzLLLmnZ/mJlvehSKxTAbIZTb5JjBTDLeWWt6NZbKID5LNtbsIwVwCzfQ/XZfpzr8TqNk6cCWAGs/Nuo/LPgXo+Ce5nXUQHMZ2DlwNpluSXjeTlWAHOszTHHts5JGV9vxt2WtP7kCzbPqRcuaXnG5phlrABm+aa/SK1QALOcq39bMYd06y0UwHyW7S1Yxgpglm/N1T7LORkYHwpgBbACWAFsBjaaAQUwf2jXwPr1Lz4/no1TrhXAPOZujFcsXroxtlZwddl6zLGtJcBKxqn41gvPvcriZZ+TZZe0bM1YWS+61AoFMJvh1Jnk+Bd/8jG++J7xGbrkuGrFijmkW2+hAGZrRrLsjydmGSuAWb6X7a/9/6/X6zO2JgpgBbDyb6Pyz8J7vQrvw7yeJYDzbwqe9fbEE0/cXaZmuDz029NPP33fHzN/jrP+fPW+h/naZ/0/NbD+wjvefubXIOPLfx/K+PIM7/X9UIzf+dM/Y46hM70YWyu4PMuYY1s1ZCXj9Cn2Fi/2c/YWl896shwBXL3m/rOMD8M4dwB77l2eZdXg/ecI4N95+3eZY6h3C+/Uigjg/RpRv7ZWXD7f1VusmEO69RYRwJXd/WezfJgsRwDvs61fy/jyjEsAF9P9ZxlfnvF+r+Gv+zJVAJ+89jfyjXB8fLy7eev2yOVaXedry9foN/3JCy8LWVyFDJQAXlGQMkwd4pGGbsusa2D1rj6uJsiYY1vfW8V4xd+8t1YcolJe/DFkfDGfQ/yujA9B8d4fQ873ZnTZ/6ITY+8AZvuL6i3skTnOEcB/+qNvuuy3/UP9/51qhXcAcxnOLFK1YsUckvB3yrJ3APNZ9g5glnEJ4Ic6uC75P3WpFbUj8pnN8lXgO37LeAewAnjTcuYqfEP5Z7SoUhlQAPPZqoHV5RbHWsYc26o9xXjF4qXLIFWMrRVcnmXMsd2vFSty3G1J67+dyuY59UIBzDM2xyxjZz2Wb86+1AoFMMu5+rcVc0i33kIBzGdZAcwyVgCzfGvm81nOycD4UAArgBXA4I8csuhadC+TAZcCfH5qYF2xDFecje0Ic92N8YrFi4yZ7I4ftRtj6zF39q0885Jpszx+ZzPXnRgrgLlakfllZb3okmNnPTbDlWMFMMu5asWKOaRbb6EA5rOsAGYZK4BZvpfZP/v/Xr/XZpw2FcAKYAWwAtgMbDQDLgX4A7gGVoUDx1rGHNtq0ovxisVLlyWtjOfl2HrMsa4cr2DcbUnrnZNcjkvqKIB5xuaYZeysx/KtWqEAZjlXb7FiDunWWyiA+SwrgFnGCmCWb+2HfJZzMjA+FMAKYOXfRuWfBduC7VKAz0ANrCuW4d3EmYy5PFeOVyxeuuVYxnyOrRXXk3G3Ja3ijMtxZqScewpgnrE5Zhk767F8q1YogFnOK+eQbr2FApjPsgKYZawAZvnqEeQ7ZkABfJKHGwFzfHy8u3nr9sjlWl3na8vXOIbA65MQyEIWW82ASwE+mzWwKhw41jLm2FbtKsbKSY61jDm2+zm2HnOsK8crGHdb0irOuBynZiTLCmCesTlmGTvrsXyrVih39UzyAAAgAElEQVSAWc7VW6yYQ7r1FgpgPssKYJaxApjlW3O1z3JOBsaHdwArgBXD3gFsBjaaAZcC/KFdA+uKZXi3OydlzOW5crxi8dItxzLmc2ytuJ6Muy1pFWdcjkvqKIB5xuaYZeysx/KtWqEAZjmvnEO69RYKYD7LCmCWsQKY5av4le+YAQXwSR68A3ij4msMrNcngZVFLxYuBfjXuwZWhQPHWsYc2zoTirFykmMtY47tfo6txxzryvEKxt2WtIozLsepGcmyAphnbI5Zxs56LN+qFQpglnP1FivmkG69hQKYz7ICmGWsAGb51lzts5yTgfHhHcDeAezdn0pwM7DRDLgU4A/tGlhXLMO9c3JsR5hrGTNcx48q45EGc92NsfWYO/tWnnn57jDLTI0YP2onxgpgrlaUOFMAs4yd9Vi+lWMFMMu5egsFMM9ZAcwzVgCzjCOA7d9Yxspf+VYGxhlRAawAVv5tVP7VN6zPfYu3SwH+ta+BVeHAsS7GK5YCnRbhWdLK2ByPTf7+9dHR0aZ7vqoV1mM+xysYJ4/davIKzp0Yu0DkakXmT2syyzeMnfV4xsmxApjlXLVixRzSrbdQAPNZVgCzjBXALF/9gXzHDIz7IAWwAnjTy8AxuF5byLplwKUAn/kaWF3ScqyL8YqlQKdFuAKYy3DOHnPM8h0ZW4851pXjF559ZpwHp113q8lmmc/ytPAOn8gcDzCgyy6MnfW4GlF7g5x7CmCWc/UWK2a9lKAu9SKcFcB8lhXALGMFMMu3zj6f5ZwMjA8FsAJYAewdwGZgoxlwKcAf2jWwuqTlWBfjFUuBTgsBBTCX4TTP5pjlOzK2HnOsK8cKYI6xWWbZhu/IeFxszLru1ltYk7lMO+txbMdaoQBmOVdvsWLWS93vVJMVwHyWFcAsYwUwy7fOPp/lnAyMDwWwAlj5t1H5Z8G2YLsU4DNQA6vLLY51MV6xFOi0EFAAcxnOeWyOWb4jY+sxx7pyrADmGJtllm3NR5XlcbEx67pbb2FN5jLtrMexHWuFApjlXPV4xayXut+pJiuA+SwrgFnGCmCWb519Pss5GRgfCmAFsAJYAWwGNpoBlwL8oV0Dq8stjnUxXrEU6LQQUABzGU7zbI5ZviNj6zHHunKsAOYYm2WWbfiOjMfFxqzrbr2FNZnLtLMex3asFQpglnP1FitmvdT9TjVZAcxnWQHMMlYAs3zr7PNZzsnA+FAAK4CVfxuVfxZsC7ZLAT4DNbC63OJYF+MVS4FOCwEFMJfhnMfmmOU7MrYec6wrxwpgjvGY5RWcu51742Jj1nU3xtZkrl4463Fsa5eSc08BzHKu3mLFrJe636kmK4D5LCuAWcYKYJZvnX0+yzkZGB8KYAWwAlgBbAY2mgGXAvyhXQOryy2OdTFesRTotBBQAHMZTvNsjlm+I2PrMce6crxCTHZb0qYmr+Dc7dwbFxuzrrsxtiZzNdlZj2Nby++cewpglnP1FitmvW69hQKYz7ICmGWsAGb51tnns5yTgfGhAFYAK/82Kv8s2BZslwJ8BmpgdbnFsS7GK5YC3Za0MjbHY5O/f310dLTpnq9qhfWYz/EKMZk8dqvJKzh3Y7xf52b8uhtjazJXk531OLa1S0lvoQBmOVf/tmIO6dZbKID5LCuAWcYKYJZvnX0+yzkZGB8KYAXwppeBFi2LVucMuBTg818Dq8stjnUxXrEU6LaklbE5Hpv8/WsF8D6Rk193qxUrxGRoy/kkc9RVN8YUx4s+bjfG9shcb+Gsx7GtHYICeA7jVT+JKLW6U01WALN5Tr1QALOMFcAs3zr7fJZzMjA+FMAKYAWwdwCbgY1mwKUAf2iXnHS5xbEuxspJGY8N6P71VZGT5pjP8X42Zvy60/Jw1Y8mzusoZz7N3RjzRE9/BhmfZnLo93Rh7KzH9RS1/FYAz2GsAJ7DWQHMclYAs3xTlxXAPOM6/3yW9difK4AVwMq/jco/i7XF2qUAn4GSkwpgjnUxVpzJeGxA968VwPtETn7dZRFeteLkK5931Y2xdwBz9Tj9e2V5BeduWZ5XJU4+k4xPWFBXXRg767G1uOqxPwKa5Vxn3opZLzWoS70IZwUwn2XvAGYZK4BZvnoE+Y4ZGPt0BbACWAGsADYDG82ASwH+8K6BVQHMsS7GK5YCnRYCq/7mvYzHtpq57saYoXjxR+3GeIWYzCsg54tzeIjf7cb4EMwe9GPI+EGJPfh/34Wxsx43f9QCNHOIApjlvHLWS3XpUi/CWQHMZ1kBzDJWALN86+zzWc7JwPhQACuAlX8blX8WbAu2SwE+AzWwKoA51sVYASzjsQHdv/YO4H0iJ7/utNjKX2RY8ejGWAHM1eP073XureDcLcvWCy7LlWMZc4yd9Ti2tUtJjhXALOeqFStmvdSnTueeApjPsgKYZawAZvnW2eeznJOB8aEAVgArgBXAZmCjGXApwB/aNbAqgDnWxXjFUqDTQmDVv+vZjbE55mvFOKjMuu6W4xViMq+lnPlEd2PMEz39GWR8msmh39OFsbMe11PU8lsBPIfxqjkktadLvUiWFcBsnsNYAcwyVgCzfOvs81nOCuCXZ+BGgBwfH+9u3rp96LllMx8vX1u+RgvAy198echj6xlwKcBntOSkAphjXYwVZzzjFVKn09LFH7PNZTjncdWKFQ10txyvqBXdlrSrluHdsmy94OqyNZljWzOosx7PODn2DmCWc9UKewueswKYZ6wAZhkrgFm+1V/4LOdkYHx4B7ACWDG80bs/LdgWbJcCfAZqYFUAc6yLsQKYZ7xi8dJNNphjPsfjoDLruluOV9SKvJZy5hPdjTFP9PRnkPFpJod+TxfGznpcT1G7FAXwHMar/tJTak+XepEsK4DZPIexAphlrABm+dbZ57Ock4HxoQBWACuAFcBmYKMZcCnAH9olJxXAHOtirDjjGa+QOp2WLt4BzGU4A0rVinFQmXXdLccrakVeSznzie7GmCd6+jPI+DSTQ7+nC2NnPbavqN7CO4BZztW/2VvwnBXAPGMFMMtYAczyVfzKd8zA2J8rgBXAyr+Nyr/xm9brnkXcpQD/utfAqgDmWBdjBTDPeMXipcuStnIsYz7H46Ay69oczyEtZ55zN8Y80dOfQcanmRz6PV0YO+txPUXtT9K/KYBZzit75NSeLvUinBXAfJYVwCxjBTDLt84+n+WcDIwPBbACWAGsADYDG82ASwH+0K6BVQHMsS7GCmCesXJSxmOTv399dHS06fO+asX+n3vGrzstD/0xjVydqGVLZdmazLEuxjPqw/7n6FYv9r/+Gb/uwthZj6sRYz1WALOcqx6vOPNSj7rUi3BWAPNZVgCzjBXALN86+3yWczIwPhTACuBNLwMtWhatzhlwKcDnvwZWBTDHuhgrgHnGKxYvnZYuq8RZN8bjoDLruhvjFbUir6Wc+UR3Y8wTPf0ZZHyayaHf04Wxsx7XG9cOIXOIApjlXLOevQXPWQHMM1YAs4wVwCzfOvt8lnMyMD4UwApgBfBG7/60YFuwXQrwGaiBVQHMsS7GCmCe8YrFS5clbeVYxnyOx0Fl1rU5nkNazjznbox5oqc/g4xPMzn0e7owdtbjeorapaR/UwCznFf2yKk9XepFOCuA+SwrgFnGCmCWb519Pss5GRgfCmAFsAJYAWwGNpoBlwL8oV0DqwKYY12MFcA8Y+WkjMcmf//aHwG9T+Tk152Wh6vuZA9tOZ9kjrrqxpjieNHHlfFFdA7ze10YO+txfVstvzOHKIBZzjXrrZhDUnG61ItwVgDzWVYAs4wVwCzfOvt8lrMC+OUZuBEgx8fHu5u3bh9mWtngR8nXlq/RAvDyF18e8th6BlwK8BmtgVUBzLEuxgpgnvGKxUunpcsqcdaN8YpWuhvjFbWi25LWesGdeenfq7ewXnCcZcyxrRnUWY9nnBwrgFnOVSvsLXjOCmCesQKYZawAZvlWf+GznJOB8eEdwApgxfBG7/60YFuwXQrwGaiBVQHMsS7GCmCe8af+8s/GHm/KteKMx9yNMU/09GfoxtglLVeP07/XubeCc7csn/5u5t8jYxkfak531mNrcdVjBTDLeeWZl2rUqSYrgPksK4BZxgpglu+h+hM/zvV4ncaOXQGsAFYAK4DNwEYz4FKAP3RrYFUAc6yLsQKYZ6wA5hkrdHjG46Ay67rT8nDVnandlrSrOHfL8qwaMX4eGY80mOsujJ31uJ6ilteZQxTALOea9Vb0yKlAXepFOCuA+SwrgFnGCmCWb519Pss5GRgfCmAFsPJvo/LPgm3BdinAZ6AGVgUwx7oYK4B5xgpgnvGK5VanxVak2YpHN8YrcpzXVc58ursx5ome/gwyPs3k0O/pwthZj+vbapeSOUQBzHKuWc/eguesAOYZK4BZxgpglm+dfT7LORkYHwpgBbACWAFsBjaaAZcC/KG9cmDtstwqxgpgLs/FWAHMM16x3OpWK8ZBZdZ1N8YrcpzXUs58orsx5ome/gwyPs3k0O/pwthZj+vbavmdHlkBzHKuOcTeguesAOYZK4BZxhHAd9765kO3Dff18br0FnX++cxm+SrwHb8xFMAKYOXfRuXfVSgm/hnZA8WlAMs3+V05sHZpQGU8L8cKYI61OebYVi9RjMdBZda19XgOaTnznLsx5ome/gwyPs3k0O/pwthZb05voQBmOVf/tmIOSe3pUi/CWQHMZ1kBzDJWALN8a672Wc7JwPhQACuAFcAKYDOw0Qy4FOAP7RpYV/yN5U7Dqv8WIpvlyvGKxYs5Httq5robY4bixR+1G+MVZ15eATlfnMND/G43xodg9qAfQ8YPSuzB//sujJ312P44y8/0yApglvPKOSTVpUu9CGcFMJ9lBTDLWAHM8lX8ynfMwNiBK4AVwMq/jcq/8ZvW655F3KUA/7rXwLpiGd5pWFUAs1muHCuAOc7F2FrBMx4HlVnX1uM5pOXMc+7GmCd6+jPI+DSTQ7+nC2NnPa6nqP1J+jcFMMu5euQVc0hqT5d6Ec4KYD7LCmCWsQKY5Vtnn89yTgbGhwJYAawAVgCbgY1mwKUAf2jXwKrU4VjLmGNbjX0xXrF46bR08S8ysFmuHI+DyqxrczyHtJx5zt0Y80RPfwYZn2Zy6Pd0Yeysx/YV6ZPTWyiAWc7Vv62YQ1J7utSLcFYA81lWALOMFcAs39oP+SznZGB8KIAVwMq/jco/C7YF26UAn4EaWBXAHGsZc2zrnCjGKxYvnZYuEcAy5vJcOR4HlVnX3XK84szLaylnPtHdGPNET38GGZ9mcuj3dGHsrMf1FGOPrABmOVf/tqJHTu3pUi/CWQHMZ1kBzDJWALN86+zzWc7JwPhQACuAFcAKYDOw0Qy4FOAP7RpYVyzDOw2r3jnJZrlyvGLx0i3HMuayXDkeB5VZ191yvOLMy2spZz7R3RjzRE9/BhmfZnLo93Rh7KzH9RS1/E5voQBmOVf/tqJHTu3pUi/CWQHMZ1kBzDJWALN86+zzWc4K4Jdn4EaAHB8f727eun3ouWUzHy9fW75GC8DLX3x5yGPrGXApwGe0BtYVy/BOw6oCmM1y5XjF4qVbjmXMZblyvKKB7pbjFWdetyWt5x5XK9K/Wy9YvjLm+Yaxsx7PObVCAcxyrnq8okfu1lsogPksK4BZxgpglu/Wd9z++ea+/uNexTuAFcCK4Y3e/WlhnFsYt8jbpQCfgRpYVyzDuwmHFUsBGY8tH3MtY4br+FG7MR6/9lnX3RivOPPyWsqZT3Q3xjzR059BxqeZHPo9XRg7682Z9RTALOeap1fMeqk9XepFOCuA+SwrgFnGCmCW7xb32v6Z1r3mY3+uAFYAK4AVwGZgoxlwKcAflDWwrliGdxpW/bdT2SxXjlcsXszx2FYz190YMxQv/qjdGK848/IKyPniHB7id7sxPgSzB/0YMn5QYg/+33dh7KzH9sdZOqdHVgCznFfOIakuXepFOCuA+SwrgFnGCmCWr7JVvmMGxg5cAawAVv5tVP6N37Re9yziLgX4170G1hXL8E7DqgKYzXLlWAHMcZYxx7Z6nGI8DiqzrrvV46/eeXIW2pd9nm6c7S24umG94Nhak3m2xdhZj2edWqEAZjlXPV4xh6TJ6NRbKID5LCuAWcYKYJZv9Rc+yzkZGB8KYAWwAlgBbAY2mgGXAvyhXQOrS1qOdTFesRTotBBQsnMZTvNsjlm+I+NxUJl13a1WKIDZPFe9sLfgOBfjWTVi/Dzd6sX4tc+67sLYWY+rEbX8Tq1QALOcqx6vmPVSk7rUi3BWAPNZVgCzjBXALN86+3yWczIwPhTACmDl30blnwXbgu1SgM9ADawuaTnWxXjFUqDTQkABzGU457E5ZvmOjMdBZdZ1t1qhAGbzXPXC3oLjXIxn1Yjx83SrF+PXPuu6C2NnPa5G1C4ltUIBzHKuerxi1ktN6lIvwlkBzGdZAcwyVgCzfOvs81nOycD4UAArgBXACmAzsNEMuBTgD+0aWF3ScqyL8YqlQKeFgAKYy3CaZ3PM8h0Zj4PKrOtutUIBzOa56sUKzt2yPKtGjJ9HxiMN5roLY2c9thZXb6EAZjnXmbdi1ksF6lIvwlkBzGdZAcwyVgCzfHPu+SaDysDYpSuAFcAWBwukGdhoBlwK8Ad3DawKYI51MV6xFOi0EFAAcxmuBaKM5zAeB5VZ191qxQox2W1Jm3qxgnO3LM+qEePnkfFIg7nuwthZj+0rqn9TALOcV856qUBd6oUCmM1x1QsFMMtZAczyLfHns5yTgfGhAFYAK/82Kv8s2BZslwJ8BmpgVQBzrIuxAljGYwO6f310dLTpfsQcc/mtfqcY72djxq87LQ9Xicm8jnLm09yNMU/09GeQ8Wkmh35PF8bOenN6CwUwy7n6txWzXmpPl3oRzt4BzGdZAcwyVgCzfGuu9lnOycD4UAArgDe9cLVoWbQ6Z8ClAJ//GlgVwBzrYrxiKdBpIeDdqVyGcw6ZY5bvyHgcVGZdd6sVK+5MzWspZz7R3RjzRE9/BhmfZnLo93Rh7Kw3p7dQALOcV/bIqT1d6kU4K4D5LCuAWcYKYJZv5/25X/vpbI39uQJYAawA9g5gM7DRDLgUOH2AHfpQr4FVAcyxLsYKYBmPDej+tXcA7xM5+XWnxVb+IsOKRzfGCmCuHo9/mWEF525Ztl5wWa7+TcYcY2c9jm3NjMmxApjlXLVixayX+tTp3FMA81lWALOMFcAs3zr7fJZzMjA+FMAKYOXfRuWfBduC7VKAz0ANrApgjnUxXrEU6LQQ8A5gLsM5j80xy3dkPA4qs6671YoVYjKvpZz5RHdjzBM9/RlkfJrJod/ThbGz3pzeQgHMcl7ZI6f2dKkX4awA5rOsAGYZK4BZvnoE+Y4ZGPtzBbACWAGsADYDG82ASwH+8K6BVQHMsS7GCmCe8Qqp02npomTnMqwAZtnWIFj1eEWt6LakTb1YwblbTR4XG7OuZcyT7sLYWY8/+3LuKYBZztVbrJj1uvUWCmA+ywpglrECmOVbM5/Pck4GxocCWAGs/Nuo/LNgW7BdCvAZqIFVAcyxLsYrlgJdFojFWNlgjscmf//6qvyY7f0/94xfWytmUO51l44CmKvHmZHq3JuT3Jd/lm714uVf/ZxfdWHsrMfWiaoVCmCWc9XjFbNeKlKXehHOCmA+ywpglrECmOWrR5DvmIGxa1cAK4AVwApgM7DRDLgU4A/vGlgVwBzrYrxiKdBpIaBs4DJcC0TvAJ7DeBxUZl1bK+aQljPPuRtjnujpzyDj00wO/Z4ujJ312L6i+jcFMMu5Zr0VfxE1tadLvVAAszmueqEAZjkrgFm+o/zzWtZjf64AVgAr/zYq/yzWFmuXAnwGamBVAHOsi7ECmGe8YvHSaemiAOYyXEuXMF7x6JbjFbWi25LWv5RjvbhXLfOnMpxPqEtNdtZj60T1FgpglnPNevYWPGfvAOYZK4BZxgpglq8eQb5jBsZOWwGsAFYAK4DNwEYz4FKAP7xrYFUAc6yLsQKYZ7xi8dJlSWuOufzWkFKMx0Fl1nW3HK+oFXkt5cwnuhtjnujpzyDj00wO/Z4ujJ315vQWCmCWc/Vv9hY8ZwUwz1gBzDJWALN8a672Wc7JwPhQACuAlX8blX8WbAu2SwE+AzWwKoA51sVYAcwz/rvf/+2xx5ty3WVJa465/Fa/U4ynBHfvk3TLsUtaNs+V5RWcu2X56198fu+7mf9lN8Y80dOfoQtjZz22Fqe/SD1WALOcV555qR5d6kU4K4D5LCuAWcYKYJZvzdU+yzkZGB8KYAWwAlgBbAY2mgGXAvyhXQOrAphjXYwVwDxjBTDPWKHDMx4HlVnXnZaHq340cV5LOfOJ7sZYAWxNvui7aus/ZttZj8tvLb8zhyiAWc41663okbv1FgpgPssKYJaxApjlW2efz3JWAL88AzcC5Pj4eHfz1u2LZocr/Xv52vI1WgBe/uLLQx5bz4BLAT6jNbAqgDnWxVgBzDNWAPOMVyy3ugmdFU13N8YrctxtSbtKtHfLsgKYP/esyRxjZz2Obc35CuA5jFeded16CwUwm+fUCwUwy1gBzPKts89nOScD48M7gBXAiuGN3v1pwbZguxTgM1ByUgHMsS7GCmCesQKYZ7xCnHUTOuOgMuu6G+MVOc5rKWc+0d0YK4D5c49P7enP0CXHznpcfmuXogCew1gBPIezApjlrABm+aYuK4B5xnX++SzrscNWACuAFcAKYDOw0QzUUiA/vuystyeeeOLuMjVLkkO/Pf300/f9MfPnOOvPV+/bcuNRcvI//uQPnfk1yPjyTVMx/g8/9RMyhmpNMX7fY/9GxjDjX3v0e2QMM66zY//Zeny4erwix+lTuvUWKzh3Y/wL73i7NdmafGYG6gzZ8hzirHf5c+1er2965PwI6MrD/rO9xeVfg5pDVpx53XqLCOD9DNevzfJhspw7gIvp/rOML8+4BPA+2/q1jC/P+F7nor/fh7EC+OS19kdAQwOjBeUkZLKQxcNmoJYCY9GedZ1h6hCPNHIP+/XP+P9qYPUOYO77tBh7BzDP2DuAecYr7pzsVo8PcfY86MfoxnhFjvOayPlBk/ng/303xt4BzJ97D57Cy/8fXXLsrMflt+bIEsCXT+WDf4QuOa5Zz96CzXM4ewcwz9gfAc0yLgH84BX18v9Hl5pc55/PbJavAt/xu8Y7gL0DeNNy5ip8Q/lntKhSGXApwGerBlYFMMe6GCuAecYKYJ7xiuVWl2E1teKvf/iN45wy7boTY39MI1cnqh+sc896wbEuxgpglrE1meObeuGsx/IN49SK3AG84tGtt1gxh+R17cRZAczWjNQLBTDLWAHM8q1ZxGc5JwPjQwGsAFYAexe0GdhoBlwK8Id2LRAVwBzrYqwA5hmvWLx0WrqsEmedGCsbuDpRi/BVOe62pF3FuVO9CGMFMFcz0r9Zkzm+qcnOeizfOvcUwCznmvVWzCHdegsFMJ9lBTDLWAHM8s2555sMKgMK4JMs+COgLQ4WRzOw2Qy4FDgp1nWAHfq5BlYFMMe6GCuAecYrFi/dZIOM2RwrGzi+OT+rHq+4M7XbklYBPCfLCmCOc+qFNZnjm5rsrMfyDeMvPPXh3a//H9837kCnXdsjz0HdibMCmK0ZOfcUwCxjBTDL99D7Uj/e1X69xlPYO4C9A3iz8stCc7ULja/f5V8/lwKXZ3ivHK5chncaVl2Es1muHCsnOc4y5thWnQ5jZQPLuXL85SffP86D064993jU3RgrgLmaYU3m2Na556zHM1YA84yrt1gxh+RU7XTuKYDZPCfLCmCWsQKY5Vv9hc9yTgbGhwJYAawA9g5YM7DRDLgU4A/tGlhX3A3VaVhVALNZrhyvWLx0y7GMuSwnxwpgjm+GwKoVCuA5nO0tOM6VZQUwy9iazPFNTXbWY/mGsQKYZ1z1eEWPrAAe1/vcdad5TwHM1gwFMMs3555vMqgMjKeCAlgBbHGwQJqBjWbApQB/cNfA6pKWY12MVywFOg2rkewyNsdjk79/fXR0tOnzPrVC2cBlOINg1WMF8BzO9hYc58qyAphlbE3m+KYmO+uxfMNYAcwzrnq8Yg5Jr9tp3vMOYDbPybICmGWsAGb5lvjzWc7JwPhQACuAN70MtGhZtDpnwKUAn/8aWF3ScqyL8YqlQKeFgAKYy3DOIXPM8i3GygaWc+VYAXx9OXc79xTAXJZTL6zJHN+ce5n1lA0sYwUwy7f6t1VziAJ4XO9z1516C2syWzMUwCzf1GTfZFAZGE8FBbAC2OJggTQDG82AApg/uGsZrgDmWBdjBbCMxwZ0//oq3J26arnVaemibODqxLikVQBfX86d6kVqsgKYy7ICmGNbizkFMM9YAcwzXjnrZZ7odO55BzCb52RZAcwyVgCzfKu/8FnOycD4UAArgJV/G5V/FmwLtgKYz0ANrApgjnUxVgDLeGxA968VwPtETn7dabGlAObqRPrKqscK4OvLuVO9UADzObYms4wVwCzfnHsKYJ5x9RYrZr10y53OPQUwm+dk+U9/9E0nQ9jEqy45VgCzGdYjyHfMwFjCFMAKYAWwAtgMbDQDCmD+8K6BVQHMsS7GK5YCXQYpGXP5rQZaxnMYKxtYzpVjBfD15dzt3PMOYC7LqRfWZI5v+gsFMMs3jBXAPOPqLVbMegrgcb3PXXfqLRTAfM3IX+Bb8eiS49pf+MxneeuMx+8zBbACWPm3Ufm39ULin48/TBTAPOMaWBXAHOtivGIp0KXJlzGX3zrrZDyHsbKB5Vw5VgBfX87dzj0FMJfl1AtrMsc3/YUCmOUbxhHAv/roj4w70GnX3erxilkvL2Ynzt4BzNaMnHsKYJZx6rICmGdcOwyfe7MeGx4FsAJYAawANgMbzYACmD+saxmuAOZYF+MVS4FOC4EMUscffN/Y40257sbYHLO1QtnA8c0CoJ8QVu8AACAASURBVOqxAvj6cu5WkxXAXJZTL6zJHN/U5PwoTBmzjBXALN+xt1jRIyuAp4x7rSS7ApivGQpgnrHiV8bJwPhQACuAlX8blX8WbAu2ApjPQC3DFcAc62K8YinQbRGuADbHY5O/f30V/p1lF+FchsclrQL4+nLudu4pgLksK4A5tjXnK4B5xgpgnvHKWS+9bqdzzzuA2TwnywpglnHOPwUwz7j6DJ97sx73QQpgBbACWAFsBjaaAQUwf1jXwKoA5lgXYwUwz1gBzDM2xyxjBTDHNwuAqscK4OvLudMiPAtEBTCX5dQLazLHNzVZAczyDWMFMM+4eosVPbICeFzvc9edegsFMF8zFMA8Y8WvjJOB8aEAVgAr/zYq/yzYFmwFMJ+BGlgVwBzrYrxiKdBpWM0gpQA2x2OTv3/tHcD7RE5+3a1WKIC5WpH+vc69FZy7ZVkBzGU5OVYAc3xTKxTALN8wVgDzjOvMWzHrpZPrdO55BzCb52RZAcwyTl1WAPOMw9k3GZxsO3Y7BbAC2KJgYTQDG82AApg/sGtgVQBzrIvxiqVAp4WAApjLcIYnc8zyLcbKBpZz5XiFmOy2pE1NXsG527mnAOZqRuqFNZnjm3NPAczyDWMFMM/Y3oJnXH2yAphlnSwrgFnGybICmGcczr7JQAF8koEb+YY4Pj7e3bx1e+Ryra7zteVr9Jv/5IWXhSyuQgYUwHxOa2BVAHOsi7ECmGfsHcA8Y3PMMlY2cHzT91Q9XiEmFcBzxksFMM+5E2NrMluTFcAs35x7CmCesb0Fz7h6OAUwyzpZVgCzjJNlBTDPOJx9k8E4FXkHsALYomBhNAMbzYACmD+wa2BVAHOsi7HijGesAOYZm2OWsbKB41vLw1V3piqAxxGcu+4kJ5Nl7wDmakb6N2syxzc1WQHM8g1jBTDPuGY9/3IZyzqcFcA8YwUwyzh1WQHMMw5n32QwTpwKYAWwRcHCaAY2mgEFMH9g18CqAOZYF2PFGc9YAcwzXrHc6iR0lA1chrMEqHq8IscK4HEE56471QsFMF8vrMksYwUwyzfnngKYZ1y9xYo5pFtvoQBm85wsK4BZxqnLCmCesfJXxsnA+FAAK4CVfxuVfxZsC7YCmM9ADawKYI51MVYA84xXLF66yYYV4qwTY2UDVyfSV1Y9XpHjbkvaLLdWcO5ULxTAfL2wJrOMFcAs35x7CmCecfUWK+aQbr2FApjNc7KsAGYZpy4rgHnG+gQZJwPjQwGsAFYAK4DNwEYzoADmD+0aWBXAHOtirADmGa9YvHSTDQodNsfKBo5vhsCqxyty3G1JqwCek2V/BDTHOfXCmszxTU1WALN8w1gBzDOu3mLFHNKtt1AAs3lOlhXALOPUZQUwzzicfZOBAvgkAzfyDXF8fLy7eev2yOVaXedry9foN//JCy8LWVyFDCiA+ZzWwKoA5lgXYwUwz3jF4qWbAJYxm2NlA8c3fU/V4y984N1LZp1u9WKFaO/GWAHM1YzUC2syxzc1WQHM8g1jBTDPuHqLFT1ymplO554CmM1zsqwAZhmnLiuAecbh7JsMxoHfO4AVwBYFC6MZ2GgGFMD8gV0DqwKYY12MFcA84xWLl05LlwyrMmZzrGzg+GYJkHp8561v3imAec7eATyHsQKY45x6YU3m+KYmK4BZvmGsAOYZ16y3okdWAI/rfe6607ynAOZrhgKYZ6z8lXEyMD4UwApg5d9G5Z8F24KtAOYzUAOrAphjXYz/6Dc/NPYfU647DasZpD72K780hev4SboxXrHc6sRY2cDV4vSVqccKYJZxcVYAs5yrt1AAc5zD2JrM8U2tUACzfMNYAcwzrnq8okfOTNKpT/YOYDbPybICmGWcuqwA5hmHs28yGPd2CmAFsEXBwmgGNpoBBTB/YNfAqgDmWBdjBTDPWAHMM16x3Oq02FI2cBnOEiD1WAHMMl7NuVO9yAJRAczlOfXCmszxTa1QALN8w1gBzDOuWW9Fj6wAHtf73HWn3kIBzNcMBTDPOOefbzIYTwUFsALYomBhNAMbzYACmD+wa2D13+njWBfjFUuBTsNqBikFsDkem/z966Ojo02f98oGLr+1AAhjBfD15tzt3FMAc3m2JnNsqyYrgHnGCmCe8cpZL71up3PPO4DZPCfLCmCWcc4/BTDPuPoMn3uzHvdBCmAF8KaXgRar3sWq++uvAObzXwOrAphjXYwVwDxjBTDP2ByzjL3bjOObnir1WAHMMl7NudMi3DuA2SynXliTWcYKYJZv6rECmGe8ctZTAI/rfe66U2+hAOZrhgKYZ9x9l+7X/2LGxlNBAawAVgBv9O5PC5aHogKYz0ANrApgjnUxVpzxjBXAPGNzzDJWNnB801emHiuAWcarOXda0iqA2SynXliTWcYKYJZv6rECmGe8ctZTAI/rfe66U2+hAOZrhgKYZ6xPkHEyMD4UwApgBbAC2AxsNAMKYP7QroFVAcyxLsaKM5ZxlrT//ebPjD3elOtOC4EMq+aYz/GU4O59kk45VgBzGa5lS869VZw7ZTk1+YVnn9n7buZ/2YmxApitFwpglq8CmOcbxitnvVT8TjXZHwHNZjpZVgCzjFMzFMA845pJfO7NepyKFMAKYOXfRuWfhbp3oc7rrwDmM1ADqwKYY12MFWcsYwUwxzf12ByzfIuxsoHlnByvEpPdlrSrOHdahCuA+XphTWYZK4BZvuktvAOYZ7yyR+7WWyiA2TwnywpglnHqsgKYZxzOvslAAXySgRv5hjg+Pt7dvHV75HKtrvO15Wv0m//khZeFLK5CBhTAfE5rYFUAc6yLsQKYZawA5vjmvDDHLN9irGxgOSfHq8RktyXtKs4KYH6M78TYmszWZAUwyze9hQKYZ7yyR+7WWyiA2TwnywpglnHqsgKYZxzOvslgnIq8A1gBbFGwMJqBjWZAAcwf2DWwKoA51sVYAcwyVgBzfDM8mWOWbzFWNrCck+NVYrLbknYV505y0juA+XphTWYZK4BZvuktFMA845U9crfeQgHM5jlZVgCzjFOXFcA843D2TQYK4JMMeAewRcGiaAY2mwEF8EmxppqXGlgVwBzrYqwAZhkrgDm+qT/mmOVbjJUNLOfkeJWY7LakXcVZATyuOpjrToytyWxNVgCzfNNbKIB5xtUjf+xXfokpuvf4qJ1qsgKYzXOyrABmGacuK4B5xuHsmwzG49M7gL0D2KJgYTQDG82AApg/sGtgVQBzrIuxAphlnCXtR9/z6NjjTbnutHTJsGqO+RxPCe7eJ+mU44+87bt3z//yD+4RmPPLTpwVwFytyEKreosXnn1mTniHz9IpxwpgNscKYJZvaoUCmGdc9fi/3/yZoVLOu+xUkxXAbJ6TZQUwyzh1WQHMM1b+yjgZGB8KYAWw8m+j8s+CbcFWAPMZqIFVAcyxLsaKM5axApjjm/O4crzi7oZOiy1lA59jBTDLuOqFApjlXDVZAcxxDmNrMsc3tUIBzPINYwUwz7hqhQKYZR3OCmCesQKYZZy6rADmGYezbzJQAJ9kwB8BbVGwKJqBzWZAAXxSrKnmpRaICmCOdTFWnLGMFcAc39Qfc8zyLcbKBpZzcqwAZhlXlldx7vQXRrJAVABzeU69sCZzfFMrFMAs3zBWAPOMq1YogFnW4awA5hkrgFnGqcsKYJ5xOPsmAwXwSQYUwBYFi6IZ2GwGFMAnxZpqXjJIpQFVAHOsi7ECmGWsAOb4pv6sXG51EjrKBj7Hq8RkBtBOWV7FuRNjBTBfL6zJLGMFMMs3/ZsCmGe8skfu1lsogNk8J8sKYJZx6rICmGdM7U/9uFfrtVMAn7xeCmDl32bln4X15Bu1KwsFMJ+BkpMKYI51MVYAs4wVwBzfnEErl1udhI6ygc/xKjHZbUm7inOneqEA5uuFNZllrABm+aZ/UwDzjFf2yN16CwUwm+dkWQHMMk5dTv/2ua98bXRTU6679Mhd9+d+3ae/d8dvLP8NYP8NYAWoEtwMbDQDCuDTB9ihD/WSkwpgjnUxVgCzjBXAHN/UnZXLrS7DajEeB5VZ150YrxKTeS3lzCe6E2MF8Jxzj0/t6c/QJccKYDbD6d8UwDzj6t/8EdAs63BWAPOMFcAs49RlBTDP+NB7Uz/e1XzNxg5bAawAVv5tVP5ZYK9mgT3k66YA5jOQQSoNqAKYY12MFcAs4wyrT7/re8ceb8p1lyXtyuVWN8ZTgrv3SToxVgBztbh6wNSLVZw7ZVkBzGa5zr29cjnll11yrABmM5yarADmGVetUACzrMNZAcwzVgCzjFOXFcA845pJfO7NemzaFcAKYAWwAtgMbDQDCmD+sM4gpQBmORdjBTDHOYwzrEY4zH50WdKGce6yXrHc6sZ4dobz+ToxXiUm5Twn2Z2yrADm+oosDOvcm5Pcl3+WLjlWALMZTo4VwDzjqhUreuRuvYUCmM1zzdQvP5Hm/KrLuZe6rABmc6z0lW9lYKxeCmAFsPJvo/KvvmF97lu8FcD8a58mXwHMci7GCmCOcw2rCmCWsQKY45teJzn235vkGSuAWcaV5VWcuywQq7d44dlnxt3GlOtOjK3JbL1QALN8U48VwDzj6t8UwCzrcFYA84y9A5hlnLqsAOYZh7NvMhgHIwWwAtiiYGE0AxvNgAKYP7BrgeiPgOZYr1wKdFrSegcwl+EMT+aY5TsyHgeVWdedasWvPvoju+fe+ZZZaF/2eTpxVgCzNaP6NwUwx7nOvZd9E0/6RZdaoQDm8luLbwUwz7hqhQKYZR3OCmCesQKYZZzarADmGdcZ6HNv1mPbrgBWACv/Nir/LNS9C3VefwUwn4EMUnfe+ubdFz7w7vFsnHLdZbm1cinQibECmK0X5pjlmzOvGE8pwHufpFOtUADPyXIE8ArR3inLWSAqgLk8W5M5tjXnK4B5xgpgnnHVio++59G97mrOLzudewpgNs/JsgKYZZzzTwHMM64+w+ferMdTWAGsAFYAK4DNwEYzoADmD+s0+QpglnMtBVb8rfBOC4ESwJ/7ytfGPg+/7sQ4PwpzxXKrG2M8tGd8gk6MFcDsmZdFS869VZw7ZVkBzGa5+rczSib+ri45VgCzGU49VgDzjKtWrOiRU4y61ItwVgCzeQ5jBTDLOHVZAcwzVvzKOBkYHwpgBbDyb6Pyz4JtwVYA8xlIk68AZjnXUkABzHGuYTV3nCmAGc6V4xXLrU6LLf+9SSa/1VMmx6vEZLcl7SrOneqFApivF9ZklrECmOWbs08BzDOuOeTpd33vuGuedt3p3FMAs3muLE8L7/CJuuQ4dVkBzOa45j6f5TyUmJ0CWAGsAFYAm4GNZkABzB/YafIVwCznMPbOSZ6xdwDzjM3xHMbjoDLrusvSJfV4lZjMaylnPtGdGCuArcn3+o46Ojra9JyrAGYzrADm+YZxSTMFMMs7nBXAPGPvAGYZp2YogHnGyl8ZJwPjQwGsAN70UGTRsmh1zoACmM9/BikFMMs5jBVnPOM/+PG33M3yn3/2n8c+D7/uJBuS4xXLrW6M8dCe8Qk6MVYAs/U4fWvOvVWcO2VZAcxmufq3M0om/q4uOVYAsxlOPfYOYJ5xakWk2YoeOcWoS70IZwUwm+fKMn7InfEJuuQ4dVkBzOY4jH2TQTIwPhTACmALg8XRDGw0Awpg/tBOk68AZjmHsQKYZ6wA5hmvWm51WQhUrRgHlVnXnRivEpN5LeXMJ7oTYwUwf+6lf1vx6JJjBTCb4Sw/FcA845JmCmCWdTgrgHnG3gHMMk5dVgDzjBXAMlYAvzwDNwLk+Ph4d/PW7RWzzZTPma8tX6MF4OUvvjzksfUMKID5jGaQUgCznEvq+G+ncpzDWAHM8c1ZEcYKYJ6xsoFn/K5/++/uLl6mDCF7n6SL1Em9WCXaOzFWAPP1wprMMlYAs3zTvymAecYre+S0GZ3OPQUwm+fK8l77OuWXXXKcuqwAZnO89T23f755r/9YvLwDWAGsGN7o3Z8WxXlFcausFcB8BtLkK4BZzmHsHcA84xLAH/7E58c+D7/uMqzWQmDF3Q2dGCsb+FqhAGYZp6dMvVjFuVO9UACzWa7+DW8kzvgEXXKsAGYznHqsAOYZV4/8kbd99xnfzfy7utSLcFYAs3muLPOpPf0ZuuQ4dVkBzOZ4q/tt/1zzX/ex0iiAFcAKYAWwGdhoBhTA/AGZJl8BzHIOYwUwz7gE8OMff27s8/DrLsNqLQRWLLc6Mf7DH/t2PLNnfYJOjFeJyXCX81npO+z7OjFWAPO9hTWZZawAZvkqgHm+YbyyR+7WWyiA2UxXlg/bmd3fR+vSv6VmKIDZHCta5VsZGKuPAlgBrPzbqPyrb1if+xZvBTD/2qfJVwCznMM4Atg7JznOYVwC+JHf+Juxz8OvuwyrtRBQALM5VjZwfNNPJscKYJbxas6darICmM1y6oU1mWWsAGb5ph57BzDPeGWPnEGn07mnAGbzXFnGB+gzPkGXHKcuK4DZHIexbzJIBsaHAlgBbGGwOJqBjWZAAcwf2mnyFcAs5xqkFGcc5zDOQiDDlAKY4WyOGa7jcBrGygaWcxhHAOfc+/oXnx9nwinXXZZbxTk1efajE+Pw/eqdJ2cjbiUbrMlsTVYAs3zTYyiAecYre+QcAJ3OPQUwm+fK8vTGolGOU5cVwGyOx/na696sx1qmAFYAK/82Kv8s1L0LdV5/BTCfgTT5EZPP//IPjmfjlOtOw+qf/uib7nKeAnb4JJ0YlwDOj4COBH7so5+6+5Zr8u07/tMzL338N7zvmd3Dvv2r9/zXTfcjtRDwLzJwdTmMlQ0c3/QVYawAZhmv5tzp3FMAs1m2JrN8UysUwDxjBTDPeGWPnLGv07mnAGbzXFke1gnTLrvkOGefApjNcRj7JoNkYHwogBXAFgaLoxnYaAYUwPyhnSZfAcxyrkFKccZxDuMSwGny/vyz/7z78Cc+f/ct1+TbR//fT+0+95WvXfrt6Oho02eROebyWwNqMR4HlVnXXZYuYawAnpPlVZw7ZVkBzGbZmszyzdmnAOYZK4B5xqkV9U/RZCaY/eh07imA2Tx77rF8a+ZTAM/hXLx97st7PI8VwArgTS9cLVR9C5WvvXcAz8hAmnwFMFtnapBSAHOcw3gUwGOjR193WrrkTvb86NzZy61ujOnMnvXxOzGOmEw9fuHZZ85Cgb6vG+cVP2q7E2MFMNdXpAev/g0tCud88C45VgCzGU6OFcA849QKBfAczgpglrPnHsu39nsK4Dmci7fPfXmPbbYCWAGsAN7o3Z8W6b5Ful577wDmM5AmXwHMcq5BKpwVZwzrMM5C4Ll3vmX6v+vZZUkbxquWW50YR7KveHRirABm6nD1bnlOvVjFuVOWFcBslqt/syZznBXAHNuqyQpgnvHKHjn1qdO5pwBm8+y5x/KtuqwAnsO5ePvcl/fYwyuAFcAKYAWwGdhoBhTA/EGdJl8BzHKuQUoBzHEOYwUwxzdDUxgrgHnGCmCeccTkR9/zqHcAg71f6oUCmM+yAphnbE1mGSuAWb7p3xTAPOOxR84/OzP7oQDmiXdi7LnH1wwFMM9Y6SvjZGB8KIAVwMo/cAFk0bXoXiYDCmA+PxlYFcAs5zDOIKUA5jiHcQTw87/8g9OlTqeFQAng2cutToxdunB1Iv1IakUJ4K/eeXKcCadcd8pyCeDZnDsxVgDz9cKazDJWALN8c+4pgHnG6S1W9chpXjqde94BzOa59hZTmuK9T9Ilx6nLCmA2x5fZQfv/Xq/XZiwzCmAFsAJYAWwGNpoBBTB/+KbJVwCznGuQCmfFGcM6jBXADNsagsJ41XKry0KgasU4qMy67sQ4YvJjv/JLuy8/+f5ZeF/6PN04507r2Zw7MVYA8+eeAphlrABm+aaHUwDzjFf2yGkwOp17CmA2z84iLN+aqxXAczgXb5/78n5pCN/tdgpgBbDyb6PyzyLdt0jXa68A5jOQJl8BzHJeuRTothDwDmAuy+aYY1tnnkuXOYwVwPM4/9FvfkgBDM1ZqRcKYDbL1mSWb86+COA7b33zuJ+bdt2lR1YA8zkee+QPf+Lz0zJcn6hLlsNZAczm2XOP5VsznwJ4Dufi7XNf3nVO5lkBrABWAEOLCYts3yJ7qNe+BPDR0dHurLcnnnji7t94zdBz6Lenn376vj9m/hxn/fnqfYfiQXycNPkRwH/9w28882uQ8eW/j8elwPf97HtPcZbxYRhnIZA7VH/t0e+RMXCujzl+5OduyRhinLvN6uzYf7ZWHKZWRAD/7DveefdH889knD6lU28Rzm/7mX8/nXMnxlkgnnXmJdfWi8PUC2vy5TleNL+UAN6vxfVrc3x5/iWAi+n+s4wvzzg9cuaQ1OTZPXK33iKc9zNcvzbLh8my597lOV507uX3snv7hXe8/cwsm2Oe/71eH3//+rwGCuCT1/JGgn18fLy7eev2yOVaXedry9foN/HJCy8LWVyFDJQAXlGQMkwd4pGBZMusM7D+6qM/snvunW85xJf7QB+jE+P60bmz/1Z4J8ZZCORHjfrjRpnzbVxuPf7x5x7oe/2y/3GnHGfpsuLRiXHE5P/z3/6/6efe17/4/O65v/lvuzw/yFvysP/fZ2m09d5i5Lz/53/h2Wfu/nvtD/ucf1d4fMvHqV//j9/7jZeu6337z+N/v/979euI1a0z9g5g5ryr1z3nnjWZZVwC2HOP41wCWMYc45U9cl7XTj1c5r0Vj06MPfe4WlH9RQRweuPZjy45Ls4+81neOuPxe8w7gBXAmx7ut/7N5J/PgkpmQAHM50sBPIdxCWDFGcO7Fi9Z6ufHQM98dBmkinGEgznmcuzShWFbvUpyHDGZv4yTevGFD7z7rgjOX4JK7ai35DxveX+9je8767red9ZzfYzPvON/fenj1fse9Dl/xuSkvqYtPhfn/Lv3WXAV5/zZ8/Xm17nefy7+9Vy/X7+u/yfvP+/tH2791Lm/d97/c9b7s2TeItv6M4VxshZhPfvR6dyzJrM1OQI4OV7x6JJjBTCb4dTklT1yvne6ZLk4Wy+4TIex5x7Ht3o4BTDPuFj73Jv1eF4ogBXAmx7uLVa9i1X3118BzOc/Tb53ALOcw1gBzDPOsj6iIYJg5qPb0iWL2kd+429mIm612HLpwteKEsAJ8f6dqfVrKuCd6kU4RwDPfnRirADm64U1mWWcWVcBzDJWALN8k+ESkyt65Jyxnc497wBm86wAZvnWflcBPIdz8fa5L+9xDlUAK4AVwMC/Y2eB7VtgD/naK4D5HCmA5zAuAaw4Y3jX4iUN3nhXX2TweHddFjP161zXW9531nW9r57H/67ed6jnDIKHrJ+H/ljFOF/vG973zNhL49edFlvKBqZG1PdDcjwKYDy8e5+gU5YVwHyWU4+9A5jjnHphTeb4Vl1Ojlc8utRjBTCf4eqRMyf874//0fQ4d8lycZ4OuJlk99zja4YCmGdcPYbPvVmP54UCWAG86YWrxap3ser++kcA/+GPfftYs6dddxqkvAOYrTM1rCrOOM7FeCwQdSdfPY+/d8jrTrUif+s+y61f+shf3L0L+LGPfmpXb/nLDcRbZPPrHv+Lu9I51+e95XOf93v1/n/1nv+66Z4vOXbpwtWJ9FRhrABmGY+cvQOYY50sK4A5vpVjazLLOJwVwCxjBTDLt2rF/fTI6ZnHXnn8dV3X8/jf1fVZv5ced79Prp64nqsPvtfzVeiTvQOYzbOzCMs39SJvCuA5nIu3z315j3s/BbACeNPLQAtV30Lla/8vOwUwn/80+QpglnMYZ1jNgiv/7mSG7xrkH3Qwv9fgvv/7N/79n+3Oest/d9b7z3ufC4GxdXz5dUcBHKmeLI9vET37b5/7ytdOvW//v7no1/n/8/b03/3D3ef6dT3nlajr+3k+OjradM/n0oWtxemrwlgBPI9zvr9nPzrVZAUwm2VrMsu3Zl0FMMu5BHD6pNmPTvW4BPBnPv2Zu73vvXrk8/rfvE7n/d74/rHvPa9PHv+b+7m+Cn2yApitF557LN869xTAczgXb5/78h77HgWwAnjTy0ALVd9C5WuvAJ6RgVqGr1i+dFsKFOP9wf5+BvIH/W+q0enGuL7umc/dGOcO4AjgmY9OjL3bjO376szLYnbFo1OWV4n2TowVwHy9sCazjDPrVH88uyZ3qRUKYD7D6S0iJvNPz+Sfopn96JLl4jybbz5fJ8aee3zNUADzjGfsUv0c238dx/NCAawAVgD7bwCbgY1mwDuA+QO1luErli+dBqm6A3hsQGZcd2M8g+n+5+jGeMVyqxNjly7suVdnngL4+nLuVC/Su335yffvH0v4rzsxtiaztUIBzPNVAPOMS0yu6JFT8DvVZO8AZvOcLHvusYxz7imAecbKWRknA+NDAawAVv5tVP5ZsC3YCmA+A7UMVwBzrGsp4J2TPOOxwZt13W3psmK51YmxSxeuTqSvrDNPAXx9OXeqFwpgPsfWZJZx6vKKGSQ9YpdaoQDmM1yz3ooeuVOWi/OsGW/8PF3qRRh77vE1QwHMM9YnyDgZGB8KYAWwAlgBbAY2mgEFMH9o1zJ8xfKl0yCVv62sAOby7EKAY1vDUzHOcuurd54ce2n8ulOtcOnCZrnOPAXw9eXcqV4ogPkcW5NZxgpgnq8CmGdcPfIXPvDu6T1ymvBO5553ALN5TpY991jGOfcUwDzj2mH43Jv1uKhSACuAlX8blX8W6t6FOq+/ApjPQC3D77z1zf67nlAtrKWAApjLczEeG7xZ192WLiuWW50Yu3Th6kT6ijrzFMDXl3OneqEA5nNsTWYZpy6v+EuonaSZApjPcM0h+ZH8s/+SZKcsF+dZM974eTr1Fp57fM1QAPOM9QkyTgbGhwJYAawAhqSHBdeCe9kMKID5DNUyXAHMsa5hdcWPBes0rPo3wrkMp5ZXjrPYmv1vTnbKsUsXPsfv+rf/vEXKeQAAIABJREFUbqcAvr6cO9ULBTCfY2syyzj9hQKYZawAZvmOPXL649k9cpbbnc495z02z5n3PPdYxqkZCmCecTj7JgMF8EkGbuQb4vj4eHfz1u2Ry7W6zteWr9Fv/pMXXhayuAoZUADzOR0F8AvPPjO19ncbVhXAXJ5LTk4N8P/8ZN1ynDqRLM98dGLs0oWrE+l76sxTAF9fzp3qhQKYz7E1mWWcuqwAZhlHAH/kbd+9+9xXvjazdbv7uTrV44jJFT1yQHfjPD3IzRh77rE1OeeeAphnfBX23f4Z+RyM54V3ACuAFcP+zRgzsNEMKID5A7GW4VkMKIAZ3iUn/bdTGb5pnIvx2ODNuu62dPn6F5+/++9Zz+Kbz/OwjPNnHd9+4R1v3/R5nxy7dOHqRNUK7wBmGa/m/LD1Yr+mHR0dbb5eKIDZLFuTWb61+FQAs5wzTyuAWcY1h6TnnP2XJB+mT86fsx5XrU/2DmA+y84iLOOcfQpgnnH1GD73Zl1nXZ4VwArgTQ/3Fqvexar7668A5vOfgTXLcAUwx7qWAvm3U2f/WLBOi3AXAlyGcxZVjtM814+Bzr9rvf+WRW7esgCr6zznvxuf96/rv63/rn59P8/j/5PPu/9nql9nobHlczWMXbrwOVYAs4yrXqzi3OncS32c3VfkDOjE2JrM14vkeMWjS44VwHyGxx45f6E6dTm9Z2a/6kHzfFZPW++v57P+m/333c9/e95/k/ef93YV+mTnPTbPziIs35pDFcBzOBdvn/vyHvtLBbACeNPLQAtV30Lla/8vOwUwn/80+VnS/uqjP3JX6owHJH3dZfFSS4EsA2YvarsxpjN71sfvzHi8a2C8m+AsTpd5XyfGygb23Kszzx8BfX05d6oXkQKz+4rU8k6Mrclsrci8mxyveHTJsQKYz3DNepXj/f6Y7JG71WQFMJvnZNlzj2Wcc08BzDN2ny7jZGB8KIAVwArgjf74Xwu2BVsBzGegluHv/4Wfn75E7LJ4qaXAin8XqhvjscGbdS1jnnQnxi5d2HOvzjwF8PXl3KleKID5HFuTWcaZ9xXALGMFMMs3Ga5Zj++Iz/4Mnc49BTCb52TZc49lnJoRAfyZT3/m7G9o8L1daoUugc/wVWE8fjspgBXACmAFsBnYaAYUwPzBXctwBTDHupYC+dvf+ZFbEcH7b/mRusTb//i93zj34+bPMH7OukP5rOcM21tu8orx2ODNuu4ySMmYqxH1vRXGLl1YzmG86kcTpyZ1qherOHdirADm64U1mWWc808BzDJWALN8k+GVPXK33kIBzObZWYTlWzOfAngO5+Ltc1/e405QAawA3vRS20LVt1D52vsjoGdkoJbh/9eHf//uv9k5HpD0daclbQ2rkcARrPl3Suut/m3gPJ/1lv/+rPffz/v+4dZPnfv/niV6z3vfrz36PZs+K1cuXjrmmK4N+x+/E2NlA9v31ZnnHcDXl3OneqEA5nNsTWYZZ9ZRALOMFcAs32R45RySnrnTuVcz9f6sQP+6E2PPPb5mKIB5xjN2qX6O7b+O49mgAFYAb3qpbUHZfkHxNeJeI+8A5thWbmsZ/ptP/dVdIbl/V+i97hDN758nDc96//jff/a/vPeB/t+zPl4k6B/8+Fs2XcdXLgU6DasuBNh6YY5ZvqnJYezSheVcZ54C+Ppy7nTuRZylD5r96MTYmszWipx9CmCWsQKY5Vv926o5JPW/U01exbkTY889vmYogHnGte/0uTfrcUZSACuANy0OLFa9i1X3118BzOd/fxl+0V2lZwnY8X2j3B3ff971wwjgUUjX9X/8yR/adB1XnM3JsQsBlrM5ZvnmvA9jly4s5/0zbxwKZ1x3WiD6I6D5LN9565sVwOA/Y2NNZjNcc64CmOWsAGb5Vv+2ag5RAM/o3npJdmcRvmYogHnG1WP43Jv1eEIogBXAmxYHFqvexar7668A5vO/chneaRG+aikg47HlY65lzHAdP2onxi5d2HNv5ZmXTHfKsgKYz7ICmGdsTWYZZ9ZVALOMFcAs32Q4vcWqWa9bb7GKc6f+zXOPrxkKYJ5x9126X/+LGRt3SgpgBbACGPyb0xYdD7bLZEABzOdn5TK80yDlsMpmeeXixRyPbTVz3YmxSxe+VqwSk92WtKs4d6oXCmC+XliTWcaZExXALGMFMMs3GV45h3TrLZyp2Twny7/z9u9iBrp7fNQu/VtqhgKYzfFldtD+v9frtRnLjgJYAawAVgCbgY1mQAHMH74K4DmMHVZZzisXL12GVRmzGa4ForKB5bzyzOu2pFUA81lWAPOMrcks45x9CmCWsQKY5Vv926pZr1tvsYpzp3lPAczXDAUwz1iRK+NkYHwogBXAyr+Nyj8LtgVbAcxnYOUyvNMg5bDKZlk5yfJdvdzqVCuUDWyWV5553Za0CmA+ywpgnrE1mWWc/kIBzDJWALN8V/fI3XoLZ2o2z+mTFcAs49QMBTDPOJx9k4EC+CQDN/INcXx8vLt56/bI5Vpd52vL1+g3/8kLLwtZXIUMKID5nK5chneSOg6rbJYVwCzfnBcynsNY2cByXnnmdVvSKoD5LCuAecbWZJZx+gsFMMtYAczyXd0jd+stnKnZPKdPVgCzjFMzFMA843D2TQaj3PQOYAWwRcHCaAY2mgEFMH9gr1yGK4DHdoS5ljHDdfyoMh5pMNedGCsb2HNv5ZmX745OWVYA81lWAPOMrcks4yxnFcAsYwUwyzcZTm+xSkx26y1Wce7UvymA+ZqhAOYZK39lnAyMDwWwAlj5t1H5Z8G2YCuA+QysXIZ3GqQcVtksr1y8mOOxrWauOzFWNvC1YpWYzHdHpyyv4tyJ8Ufe9t2753/5B5nCe8FH7cTYmszW5Mz7CmCWsQKY5ZsMr5xDuvUWztRsnpNlBTDLODVDAcwz1ifIOBkYHwpgBbACWAFsBjaaAQUwf2grgOcwdlhlOa9cvHRahJtjPsfKBp7xKjHZbUm7inOnmqwA5uuFNZllnOWcAphlrABm+SbDK+eQbr2FswibZwUwy7ekpAJ4Dufi7XNf3grgk9fefwN4o+LLAnUSUln0ZaEA5l97BfAcxg6rLOeVi5dOssEc8zlWNvCMV4nJbkvaVZw71WQFMF8vrMks48z5CmCWsQKY5ZsMr5xDuvUWziJsnhXALN/abSuA53Au3j735a0APnntFcAKYO9+NQObzYAC+KRYU02LAngOY4dVlvPKxUsn2WCO+RwrG3jGq8RktyXtKs6darICmK8X1mSWceYbBTDLWAHM8k2GV84h3XoLZxE2zwpglm/t9BTAczgXb5/78lYAn7z2CmDl32bln0X65Bu1KwsFMJ8BBfAcxg6rLOeVi5dOssEc8zlWNvCMV4nJbkvaVZw71WQFMF8vrMks48y4CmCWsQKY5ZsMr5xDuvUWziJsnhXALN/a6yqA53Au3j735a0APnntFcAKYAWwGdhsBhTAJ8WaaloUwHMYO6yynFcuXjrJBnPM51jZwDNeJSa7LWlXce5UkxXAfL2wJrOMM98ogFnGCmCWbzK8cg7p1ls4i7B5VgCzfGunpwCew7l4+9yXtwL45LVXACv/Niv/LNIn36hdWSiA+QwogOcwdlhlOa9cvHSSDeaYz7GygWe8Skx2W9Ku4typJiuA+XphTWYZZ8ZVALOMFcAs32R45RzSrbdwFmHzrABm+dZeVwE8h3Px9rkvbwXwyWuvAFYAK4DNwGYzoAA+KdZU06IAnsPYYZXlvHLx0kk2mGM+x8oGnvEqMdltSbuKc6ea/KuP/sjuuXe+ZdxtTLnuxNiazNbkzDcKYJaxApjlmwyvnEO69RbOImyeFcAs39rpKYDncC7ePvflPQ5Gv/7rv75Z9zEjowpg5V/rb4AZ32R+joc/bBTAD8/ufnOnAJ7D2GGV5bxy8dJpEW6O+RwrG3jGq8RktyXtKs6darICmK8X1mSWceYVBTDLWAHM8k2GV84h3XoLZxE2zwpglm/t6BTAczgXb5/78lYAn7z2CmAFsALYDGw2Awrgk2JNNS0K4DmMHVZZzisXL51kgznmc6xs4BmvEpPdlrSrOHeqyQpgvl5Yk1nGmW8UwCxjBTDLNxleOYd06y2cRdg8K4BZvrXTUwDP4Vy8fe7LWwF88torgJV/m5V/FumTb9SuLBTAfAYUwHMYO6yynFcuXjrJBnPM51jZwDNeJSa7LWlXce5UkxXAfL2wJrOMM+NGAH/uK18bd3RTrrvUCgUwn+GVc0i33sJZhM2zApjlW3vd9BYvPPvMlLNu/CRdzr3i7POcPG+Z85h/fwT0v/zL7vj4eHfz1u2Ry7W6zteWr3HLofTPZmEyA6czoAA+zeTQOVEAz2HssMpyXrl46TJIyZjNcGp7GCsbWM4rz7wMV53qhQKYz3IE8Iq7Jzvl2JrM5jhnXzL89S8+P33/1CXHJYD//LP/LGPo5o+VPXK33sKZmq3JyfLvvP27pteKTjnOuacAZnN86J2pH+/qvl5jMVMAK4AVw1AjbJG8ukVyK6+dApjP0MpleJfFy8qlgIzHlo+5ljHDdfyonRgrG9hzr868xz/+3BixadedsqwAnpNlBTDHOfXCmszxrXkzPwpTAcxxVgBzbCvDK2e9NDCdegsFMJvnZFkBzDJO3VAA84yrPvvcm/U45CuAFcAKYAWwGdhoBhTA/GFdy/APf+Lz49k45dphlccsYxkfauhZudzqlGNlA3vu1ZmnAJ7D2d6C41xZVgCzjK3JHN/qTxTALGMFMMs3OV7ZI2fS6dQnK4DZPCfLCmCWcWqGAphnXD2Gz71Zj9tABbACWPm3Uflnoe5dqPP6K4D5DNQC0SUtx3rlUsCFwNjyMdcyZriOH7UTY2UDV4vTV9SZpwCew9neguNcWb7z1jdPv3vSmjyeUMx1F8apywpgrk7UPP2Rt333zh8BzXFeOeulAnWpFys5d2KsAOZqRWpy3hTAPONi7XNv1mOXrgBWACuAFcBmYKMZUADzh3UtEF3ScqwdVjm21dDLWMZjc3/e9dHR0abP++RYAcxmuc48BfAczvYWHOfKsgKYZWxN5vhWD6cAZhlnnk6dUABznFfOIQrg87r+w75fAXxYnmd9tC6Mc/YpgLl6XL2FzzJOBsaHAlgBvOlloEXLotU5AwpgPv+1QFyxDO/S5K9cCsh4bPmYaxkzXMeP2omxsoE991aeecl0pyzn3wC2t+DyXFnOnX0vPPvMWDLx6045tiZzGa4ZVwHMMlYAs3yT45WzXrfewh8BzeY5WfYOYJZxaoYCmGdcPYbPvVmPQ5ECWAGsAN7o3Z8W6t6FOq+/ApjPQC0QXdJyrFcuBTotaV0IcBlOPTbHLN9irGxgOa8887otaRXAc7KsAOY4p15Ykzm+NesrgFnGCmCWb/Vvq+aQbr3FKs6dZmoFMF8zFMA84+oxfO7NWgF88vrfyDfD8fHx7uat2yOXa3Wdry1fo9/4Jy+8LGRxFTKgAOZzunIZ3mmQclhls6ycZPnmvJDxHMbKBpbzyjOv25JWATwnyx99z6O7r955curs3ql/syazOU5/oQBmGSuAWb6re+RuvYUzNZvn9MkKYJZxaoYCmGcczr7JYByQvANYAWxRsDCagY1mQAHMH9grl+GdFogOq2yWlZMs39XLrU61QtnAZnnlmddtSasAnpPlP/rND+2+/OT7x/0Gfm1NxhG3+XHx6S8UwGyt+MpnP+m/AQzvOlbOId16C2dqtl4kywpglnHOPQUwz1j5K+NkYHwogBXAyj+4IbbwWngfNgMKYD47K5fhnRaIDqtsllcuXszx2FYz150YK4D5WrFKTOa7o1OWV3HuxvhP/uip3fO//INM8T3no3ZibE1ma3JmRAUwy1gBzPJNhlfOId16C2dqNs8KYJZv7UUVwHM4F2+f+/IeRxkFsAJYAawANgMbzYACmD+oFcBzGDusspxXLl46LcLNMZ9jZQPPeJWY7LakXcW5U00O4z//7D/vvvCBd999e+6db9md9xZJXL/39z/0LXev8zy+5ffP+73xvzvUdcTflpdy6S2syWxNzuuvAGYZK4BZvsnwyjmkW2/hLMLmOVn2DmCWcWqGAphnvOX+0j/bvNdfAXzC2n8DeKPiy4JwElJZ9GWhAOZf+zT5LmlZziuXAp0W4S4EzPHY4J91fXR0pGw4C4x3pp5D5fDv7lST7S34mlwCOEn9+hefv6+3Q6S6U44VwGyOM+crgFnGCmCWbzK8ctZLTe9Uk5332DwrgFm+tdtOb/Gpv/yzQ7RkD/QxutSK4uzznDxvmfP4DeIdwN4BvOll4Ja/kfyzWUzpDCiA+YwpgOcwdlhlOa9cvHQZpGTMZjjnaRgrG1jOK8+8bktaBfCcLOcO4NmPTueeNZnNcc4+BTDLWAHM8q3+bdWs1623WMW507nnHcB8zVAA84zpXbUf/2q8huOMpABWACuAvQvaDGw0Awpg/lBduQzvNEg5rLJZVk6yfFcvtzrVCmUDm+WVZ163Ja0CeE6WFcAc59QLazLHt5anCmCWsQKY5bu6R+7WWzhTs3nOuacAZhmnZiiAecbVY/jcm7UC+OT190dAb1R8WaROQiqLviwUwPxrv3IZ3knqOKyyWU6OZSzjscE/69ofAX0WlRff16kerxKTIS3n8zN4qN/pxvjDn/j8odDd98fpxFgBzPYWmfMVwCxjBTDLNxleOYekcHeqyc57bJ4VwCzf2m0rgOdwLt4+9+U9DjfeAewdwN79qQQ3AxvNgAKYP6gVwHMYO6yynFcuXly6jG01c92JsbKBrxUKYJZxLcNXce5UL8JYAczlOb2FNZnjWwtZBTDLWAHM8q0zb9WspwBmZo/9j9qpt/AOYL5mKIB5xtVj+Nyb9VjLFcAKYOXfRuWfhbp3oc7rrwDmM6AAnsN41VKg07AqYzbLSnaWb848ZcMcxqvEZLcl7SrOnc49BTBbM6zJLN+a9RXALGcFMMu3+rdVc0i33mIV5069hQKYrxkKYJ5x9Rg+92atAD55/f0R0MpPBbgZ2GwGFMAnxZpqXBTAcxg7rLKclZMs39XLrU5LF+82Y7O88szrtqRVAM/JsncAc5wVwBzbca5RALOcFcAs39U9crfewpmazXPOPQUwyzg1QwHMMx77DK/78lYAn7z2CmDl32bln0X65Bu1KwsFMJ+BlcvwTlLHYZXNcnIsYxmPDf5Z1/4bwGdRefF9nerxKjEZ0nI+P4OH+p1ujBXA3NmnAObYjrOtApjlrABm+SbLK+eQbr2F8x6b52RZAcwyTs1QAPOMxz7D6768x/nSHwHtj4BWgCrBzcBGM6AA5g/qNPmrluGdlrQOq2yWVy5ezPHYVjPXnRh7BzBfK1aded2WtKs4d6oXYawA5mpGegtrMse3FrIKYJaxApjlmxyvnEO69RbO1Gyek2UFMMs4NUMBzDOuHsPn3qzH7ZQCWAGs/Nuo/LNQ9y7Uef0VwHwG0uS7pGU5r1wKdFqEuxAwx2ODf9a1dwCfReXF93WqFavOvJCW8/kZPNTvdGOsAObOvvRvCmCOb836CmCWsQKY5Zscr5z1uvUWzntsnpNlBTDLODVDAcwzrh7D596sx/lSAawAVgArgM3ARjOgAOYP6zT5q5bhnZa0DqtsllcuXszx2FYz150YKxv4WrHqzOu2pF3FuVO9CGMFMFcz0ltYkzm+tZRVALOMFcAs3+R45RzSrbdwpmbznCwrgFnGqRkKYJ5x9Rg+92Y9bqcUwApg5d9G5Z+FunehzuuvAOYzkCbfJS3LeeVSoNMi3IWAOR4b/LOuvQP4LCovvq9TrVh15oW0nM/P4KF+pxtjBTB39qV/UwBzfGvWVwCzjBXALN/keOWs1623cN5j85wsK4BZxqkZCmCecfUYPvdmPc6XCmAFsAJYAWwGNpoBBTB/WKfJX7UM77SkdVhls7xy8WKOx7aaue7EWNnA14pVZ163Je0qzp3qRRgrgLmakd7CmszxraWsAphlrABm+SbHK+eQbr2FMzWb52RZAcwyTs1QAPOMq8fwuTfrcTulAFYAK/82Kv8s1L0LdV5/BTCfgTT5LmlZziuXAp0W4S4EzPHY4J917R3AZ1F58X2dasWqMy+k5Xx+Bg/1O90YK4C5sy/9mwKY41uzfgTwZz79mUOVgPv+OF1qhQKYz/DKWS+B75LllZw7MVYA8zVDAcwzrh7D596sx6ZQAawAVgArgM3ARjNQAjhL+7PennjiibsDTxryQ789/fTT9/0x8+c4689X79ty05FBKsvw/+1dv3bm1yDjyzdMNaxWHvafZSzjysTWa0Uke/1Z95/N8WFynIXAPtv6tYwPw/gXf/Kx3f/yf/7WmZxJxulT7C1e7OdIzt0YP/Jzt6ZnuRNja/Ll6+69epsI4Hf+9M+YY2geLwH8fT/7XhlDjFfOet16C2cRtiYnyxHANXvsP9u/HYZ/eov/8FM/cSZnGR+G8b16D3+/B2cF8MnrfCOhPz4+3t28dXvkcq2u87Xla/Qb/OSFl4UsrkIGSgCvKEgZpg7xSNO8ZdYlgB//+HOH+HIf6GN0YuzdqWzNrcXLAwXwQP+xOT4QyAs+TCfGWQiseHRiHAH82Ec/tQJzq7t0Vt1p3SnLYewdwFx/kd7CmszxrfkojF949pnpNblLrSgBbK3gsrxyDsk3Tpcsr+TcibF3AHO1os69P/jxt+y+eudJzz3oL+UUZ5/5LG+d8fhN5h3ACuBNy5mtfzP557OgkhlQAPP5yiDlkpbl7LDK8k0NkrGMx+b+vOur8BdylA1sllMrFMAs46rJ9hYs5+rflDoc5zC2JnN8a4ZUALOMFcAs3zrzVv1l3/S8neTkKs6dGCuA+ZqhAOYZV4/hc2/W415IAawAVgD7t27MwEYzoADmD+taIHoHMMc6jB1WOb6rFy+dFgLmmM+xsoFnrABmGVdNVgCznKt/UwBznBXAHNtxIasAZjkrgFm+deat6pEVwON6n7vuNO8pgPmaoQDmGY99htd9eY+nggJYAaz826j8s0j3LdL12iuA+QxkubVqGd5pkFq1FJDx2PIx1zJmuI4ftRNjBTB77q0885LpTlm2t+Cz7I+A5hlbk1nGmfkUwCxjBTDLNxlOb7Fq1uvWW6zi3Kl/UwDzNUMBzDOunbLPvVmPOyUFsAJYAawANgMbzYACmD+sVy7DOw1SDqtsllcuXszx2FYz150YKxv4WrFKTHZb0q7i3KleKID5emFNZhkrgHm+CmCe8co5pFtv4UzN5jlZVgCzjHPuKYB5xopfGScD40MBrABW/m1U/lmwLdgKYD4DCuA5jB1WWc4rFy+dZIM55nOsbOAZrxKT3Za0qzh3qskKYL5eWJNZxpn3w/iFZ58Zd3RTrrvUCgUwn+GVc0i33sJZhM2zApjlWztuBfAczsXb5768x4ZSAawAVgArgM3ARjOgAOYPagXwHMYOqyznlYuXLgtEGbMZzmAaxsoGlvPKM6/bklYBzGdZAcwztiazjHP2KYBZxgpglm/1b6tmvW69xSrOneY97wDma4YCmGes9JVxMjA+FMAKYOXfRuWfBduCrQDmM7ByGd5pkHJYZbOsnGT5rl5udaoVygY2yyvPvG5LWgUwn2UFMM/YmswyTn+hAGYZK4BZvqt75G69hTM1m+f0yQpglnFqhgKYZxzOvslAAXySgRv5hjg+Pt7dvHV75HKtrvO15Wv0m//khZeFLK5CBhTAfE5XLsM7SR2HVTbLCmCWb84LGc9hrGxgOa8887otaRXAfJYVwDxjazLLOP2FAphn/Pc/9C27D3/i89N3fM56c5DLmefcibECmK/JEcB/9/u/zQd37zN0yfFV2HX7Z+S/z8J4fHgHsAJYMezfjDEDG81A/sbyX//wG8eaPe26S3O0chneibECmG3wlJMs3zTPMp7DWNnAcl555qWB6XTuKYD5LCuAecbWZJZx+gsFMM9YAcwyXtkjd+stnKn5LCuAWcY59xTAPONw9k0Go0BQACuALQoWRjOw0QwogPkDe+UyvNMi3GGVzfLKxYs5Httq5roTY2UDXytWicluS9pVnDvViwjgxz/+HFN4L/ionRhbk9marADm+YaxApjlvHIO6dZbOFPzWVYAs4xTkxXAPGPlr4yTgfGhAFYAK/82Kv8s2BZsBTCfAQXwHMYOqyznlYuXTotwc8znWNnAM14lJrstaVdx7lSTFcB8vbAms4wz74fxC88+M+7oplx3qRVhrABmc7xyDunWWziL8FlWALOMU5MVwDxjfYKMk4HxoQBWACuAFcBmYKMZUADzh7YCeA5jh1WW88rFS5cFoozZDGdACWNlA8t55ZnXbUmrAOazrADmGVuTWcY5+xTAPGMFMMt4ZY/crbdwpuazrABmGefcUwDzjMPZNxkogE8ycCPfEMfHx7ubt26PXK7Vdb62fI1+85+88LKQxVXIgAKYz+nKZbjijD9qZSzjQ9X6lcutTjlWNrDn3sozL9WoU5YVwHyWFcA8Y2syyzg9igKYZ6wAZhmv7JG79RYKYD7LCmCWcc49BTDP+FA7ED/O1X6txm2gdwArgBXD/s0YM7DRDCiA+cN25TK80yLcYZXN8srFizke22rmuhNjZQNfK1aJyW5L2lWcO9ULBTBfL6zJLGMFMM83jBXALOeVc0i33sKZms+yAphlnJqsAOYZK25lnAyMDwWwAlj5t1H5Z8G2YCuA+QwogOcwdlhlOa9cvHSSDeaYz7GygWe8Skx2W9Ku4typJiuA+XphTWYZZ94PY/8NYJazApjlu3IO6dZbOIvwWVYAs4xz7imAecb6BBknA+NDAawAVgArgM3ARjOgAOYPbQXwHMYOqyznlYuXTrLBHPM5VjbwjFeJyW5L2lWcO9VkBTBfL6zJLGMFMM83jBXALOeVc0i33sJZhM+yAphlnJqcHP/d7//26KamXHcysFAjAAAgAElEQVTpkcPYNxkkA+NDAawAtjBYHM3ARjOgAOYPbQXwHMYOqyznlYuXLoOUjNkMZ0AJY2UDyzmMf+XRH9498ht/M86D06471QsFMJ9lBTDP2JrMMs7ZF8af+ss/m1aH6xN1qcdhrABmc7yyR06eu2R5JedOjBXAbL1ITVYA84zD2TcZVM+XZwWwAtiiYGE0AxvNgAKYP7AzSLmkZTk7rLJ809jLWMZjc3/e9dHR0abP++TYpQub5TBWALOMqybbW7Cck2UFMM/YmswyTr2IAP7qnSfPO7qx93cROmEcAfz4x5/DWJ73gbswXjmHhL2cz0vg4d7fibHnHn/uKYB5xjn7fJPBeAoogBXAFgULoxnYaAYUwPyBnYHVJS3LeeVSoNOw6l3W5nhs8M+6VgCfReXF93WqFQpgtlZk2VK9xYo7rTtlWQHMZjk5dhHOMk69yL+FqABmOSuAWb4rZ710cZ3OPec9PsueeyzjnHvJ8ZeffP/5gxn0O11qheKXz/BVYTx+KymAFcDKv43Kv6tSUPxzcoeLAphjW7nNwLpqGd6lAV25FJDx2PIx1zJmuI4ftQvjLzz1YWUD3JOuPPOS6S5ZXsm5E2MFMNsnW5NZvjWLKIB5zgpglvHKWa9bb6EA5rOsAGYZ5+xTAPOMq8fwuTfrcaekAFYAK4DhZZsFt3fBvczrrwDms+OSdg5jh1WW88rFSyfZYI7ZHCsbWL7pR1aeed2WtP7lMjbPybICmGVsTWb51oyoAOY5K4BZxivnkG69hbMIn2UFMMs4Z58CmGdcPYbPvVkrgE9e/xv5Zjg+Pt7dvHV75HKtrvO15Wv0G//khZeFLK5CBhTAfE5XLsMVZ/xRK2MZH6rWr1xudcmxsuF6n3mpRl2ybG8xJ8sKYJazNZnlW/2JApjnrABmGa/skbv1FgpgPssKYJZxzj4FMM+4egyfe7Met4HeAawAVgx7B7AZ2GgGFMD8Ye2Sdg5jh1WW88rFSyehY47ZHCsbWL5ZAKw887otab0DmM1zsqwAZhlbk1m+tZRVAPOcFcAs45VzSLfewlmEz7ICmGWcs08BzDOuHsPn3qwVwCevv3cAb1R8WaROQiqLviwUwPxrv3IZrjgb2xHmWsYM1/GjynikwVx3YaxsuN5nXr47umTZ3mJOlhXALGdrMsu3ZnwFMM/5r3/4jbvffOqvmCbtgo/a6cxbJSa79RarOHfKsgKYr8nJ8fEH33dB9WR+q0uOq7/wmc/y1hmP30neAewdwN79qQQ3AxvNgAKYP7Bd0s5h7LDKcl75N++7DFIyZjOc4UnZwDNeeeZ1W9J6BzCb52Q5Avixj35q3G1Mue5y7lmT2QzX0lABzHNWALOMV/bI3XoLZ2o+ywpglnHOPgUwz7h6DJ97sx4HIwWwAlj5t1H5Z6HuXajz+iuA+QysXIZ3WSCuXArIeGz5mGsZM1zHj9qFsbLhep95yXSXLNtbzMnyL/7kYwpgcI61JvM5zrynAOY5K4BZxitnvW69hQKYz7ICmGWcc08BzDPWJ8g4GRgfCmAFsAIYHJwtuhbdy2QgAvjOW9881uxp1y5pedSdGDussrVw5eLFHFsrLnPOjf+vsoGtE2G9UkzmO6VTvfAOYDbPybICmGVsTWb51vmnAOY5K4BZxivnkG69hTM1n2UFMMs4Z58CmGdcPYbPvVmPmyoFsAJYAawANgMbzYACmD+sVy7DOy3CHVbZLK9cvJjjsa1mrrswVjawdSILgJVnXrclrQKYzXOyrABmGVuTWb61lFUA85wVwCzjlXNIt97CmZrPsgKYZZyzTwHMM64ew+ferMftlAJYAaz826j8s1D3LtR5/RXAfAZWLsO7SJ2VSwEZjy0fcy1jhuv4UbswVjZc7zMvme6SZXuLOVlWALOcrcks35r1FcA8ZwUwy3jlrNett1AA81lWALOMc/YpgHnG1WP43Jv1uFNSACuAFcAKYDOw0QwogPnD2iXtHMYOqyznlYuXTkLHHLM5VjawfLMAWHnmdVvSegcwm+dkWQHMMrYms3xrKasA5jkrgFnGK+eQbr2FswifZQUwyzhnnwKYZ1w9hs+9WSuAT17/G/lmOD4+3t28dXvkcq2u87Xla/Qb/+SFl4UsrkIGFMB8TlcuwxVn/FErYxkfqtavXG51ybGyYc6Z94Gf+N7dG973DF8czvgMXbJsbzEnywpglrM1meVb/UkW4V9+8v1nVEz2XV3qcThHAP/SR/6CBXrGR+/CeGWPHOxyPiN8B35XJ8YKYP7s+7VHv2d3/MH3HTil9/5wXXJc/YXPfJa3znj8rvAOYAWwYnijd39uvZD45+MPEwUwz9gl7RzG/m1llvPKxUuXQUrGbIbTUygbeMbJsQJ4DmfvAGY5J8sKYJaxNZnlW7O0ApjnrABmGa/skbPcdhYZV/zMdSfGCmC2XuTsiwD+wgfezYT1go/aJcfVX/jMZ3nrjMdvBwWwAlgBrAA2AxvOwN//0LeMNXvadZfmaOUyvBNjBTDbfK5cvJhjvix3YaxsYOtEBtSVZ16+U7pkeSXnTowVwGzNsCazfGtpqADmOSuAWcYr55BuvYUzNZ9lBTDLOGefAphnXD2Gz71Zj5sqBbACWPm3Yflnse5drPP6K4DZDLikZfkmwyuXAp0W4S4E2CybY5ZvasX/3979x8x213UCb2KMxhhjQgxKiGlCWAxBQtKIiSHarCGyDX+4dlm7LEFcFmihLUj5lYLuWjBlK7rXFOhVwHaBbimJBMJSidKKdJvW6wV1tfQH3TYpulVSav3DkPjP2Xxn8r3n+8xz5szz3Pl+zpx5vq+bPJkfZ+bMzHte8z0/3mfmKhviM97lMq+1nbS7+qZ1S8s9BXDsmGFMjs03b+crgONzTgXwh2/+g3I/6CTnWxqPd7Ud0tq6xa5ybsmyAjh+TE4F8L3XvWGScbh8kFYc5/ULp/GW555x6V8BrABWACuAGZixAQVw7EJ7lzvDW1kBVZzFGk4rnTKWcblyv+7861//+lkv75UN0zjeVTGZXLa03NtVzi1lrACOHTOMybH55p2GCuD4nL902QsUwIH7O3a5HdLauoUCOHa8SJYVwLEZp2WfAjg+47yO4bTtrMv9QgpgBfCsdwYarNoerLz/vgEcbSCt5NtJGzvO7HKnQEs7wu0Q4LhcwR86rwAeSmV5XUtjxa6WeSlpOa83WGtKSxn7f5Zjl3sK4Nh88zaOAjg+ZwVwbMa73NZrbd3C9l68ZQVwbMZp2acAjs84r2M4bTvrcvtSAawAVgAHHg1psG17sK3x/vsGcKwhBXBsvukzsMudAi3tCLdDINYyx7H5prFC2RCf8S6Xea3tpN1V0d7Sck8BHDtmGJNj883biQrg+JwVwLEZ73IdubV1C9t78ZYVwLEZp2WfAjg+47yO4bTtrBXA/ft/QfownD17trvu+lNlLifqfHpt6TX64PdvvCxksS8GFMCxVne5M7ylnbQ2VuMdy1jGm1ZefQN4fUItjce7KiZT+nJeb7DWlJYyVgDHLvcUwLH55m1RBXB8zgrg2IwVwLH55rFilzm3tG7xmVe+uNYq2bHm00rGybMCeJoxI48dTtvNuxyEfANYAawY9g1gBmZsQAEcu7BWAMfmm1Y2bazKuFzxXHd+7uUkx/GOlQ3xGe9ymZc++63s3Nplzi1lrACOHTOMybH55h2yCuD4nBXAsRnvch25tXULB/zGW1YAx2acln0K4PiM8zqG07azLve9KYAVwMq/GZd/Buu2B+v0/iuAYw3YSRubbzK8y50CLe0It0Mg1jLHsfmmsULZEJ9xdnzBW+8stwcnO9/SmLyrb1q3lLECOHbMMCbH5pu389P629mb3jfZOJwfqJWxIuWcCuB3/NYn80uf7LSVjPO6xWTBrjyQnFcCCbjYUsYK4Phl33t/+dLu8V/7hQCp47NsxXFev3Aab3nuGZefCAWwAlgBrABmYMYGFMCxC+20wWonbXzGykkZlyufQ+d9A3goleV1rWysKhtix4m0gZp30iqAY7O2bhGbb7asAI7N2Zgcm2/eaZi+CfXEjW9evxIQNKWVdYuUswI41nJetwiiunG2rVjeZc6tZPxnt/5upwCOHS/SmKwAjs84r2M4bTvrcgGqAFYAK/9mXP4ZrNserNP7nwrgx779nXLcnuR8Kyv5eUNqFzvDW8t4ErgrDyLjlUACLso4INSVWbaSsbIhfp1nl8u8xLoVy7vMuaWMFcCxY4YxOTbfvJ2vAI7PWQEcm3Fe5q2svk52saXlnoOqYy0rgGPzzcs9BfA0Oee8nbabd7kgVgArgBXACmAGZmxAARy7sM4brArguJxzxuXKx1Tn7RCIT1rGMq61UalsiBuH83uUx+NdLPPSJ6W18WIXObeUsQI4dswwJsfmm8dlBXB8zukbfb9zw6n4FbaVR2hpPN5VMdniusUKs0kutmJZARw/HqdlXyqA777ykknslg/SiuO8fuF0Gs9zzrn0rwBWACv/Zlz+zXkg8dymWZj8+Sue0/3LPzxejtuTnG9l5WiXO8Nby3gSuCsPIuOVQAIuyjgg1JVZtpKxsiF+vWKXy7zEuhXLu8y5pYz9Fx6xY4YxOTbfvC2tAI7PWQEcm3Fe5q2svk52saXl3q6K9lYyVgDHjhV5uacAnibnnLfTdvMuF8QKYAWwAlgBzMCMDSiAYxfWeYPVt3Tics4ZlysfU51vZWNVxnF+8waTjOMzVjbEZ5wd72KZl8b91sbkXeTcUsYK4Ngxw5gcm29ev1AAx+esAI7NOK9bTLV9t/o4LS33FMCxlhXAsfnm5Z4CeJqcc95O2827XF4qgBXAyr8Zl38G6nYH6vzeK4BjDeQNVjtp43LOGZcrH1Odt0MgPmkZyzgvr7Y9VTbEjcP5vcnjcVrmPfbt78TjXXmE1sYL6xZxppNlBXBcvmnMMCbH5pvH5VQA33vdG1ZGy/iLrYzHKWcFcKzlvG4Rr3b4EVqxvMucW8lYARw7VuTlngJ4mpxz3k7bzbtcaiqAFcAKYAUwAzM2oACOXVjnDSk7aeNyzhmXKx9TnW9lY1XGcX7zBpOM4zNWNsRnnB1f+L57FMCB6345Z+sWcaZTxgrguHzTss+YHJtvXr9IO8If/7VfmGrV+NzjtLKOnHJOBfCvvOv95177VGdayTgv86bKdfVx5LyaSP3LrWSsAJ5mufe2//yq7tHLX1wf6oY5tuI4r184ncbznHMuPxIKYAWw8i9wB9CcBwLPbT8WBqkAfvjBh8txe5Lzrawc5Q3WXewMby3jSeCuPIiMVwIJuCjjgFBXZtlKxsqG+PWSXS7zEutWLO8y55YyVgDHjhnG5Nh887a4Ajg+ZwVwbMZ5mbey+jrZxZaWe34COtayAjg237zcUwBPk3PO22m7eZcLYgWwAlgBrABmYMYGFMCxC+u8waoAjss5Z1yufEx13g6B+KRlLONaG5XKhrhxOL9HeTzexTIvfVJaGy92kXNLGSuAY8cMY3JsvnlcVgDH55xKsw+87Zr4FbaVR2hpPN5VMdniusUKs0kutmJZARw/HqdlXyqA7/rFH5/EbvkgrTjO6xdOp/E855xL/wpgBbDyb8bl35wHEs9tmoXJly57QffPf3NPOW5Pcr6VlaNd7gxvLeNJ4K48iIxXAgm4KOOAUFdm2UrGyob49YpdLvMS61Ys7zLn1jL2M9tx44YxOS7bcjtaARyfswI4NuO8zFtZfZ3sYmvLvcmCLR6olYwVwLFjRV72KYCnyTnn7bTdvIthvFMAK4AVwApgBmZsQAEcu7DOG6y+pROXc864XPmY6nwrG6syjvObN5hkHJ+xsiE+4+z44g99tfuTR56aaig+9zitjcnWLeJMZ8sK4LiMjclx2eZ1i3SaCuC7r7zk3Dg51ZlWxuOUsQI41nIej6eyu/o4rVjeZc6tZKwAjh0r8rJPATxNzjlvp+3mXS4vFcAKYOXfjMs/A3W7A3V+7xXAsQbyhtQudoa3siGVMy5XPqY6L+P4pGUs47y82vZU2RC7vEvvTx6Pd7HMS5+U1saLXeTcWsYK4Lhxw5gcl225vPR/IcbnnArgK//Tm+JX2FYeobXxeOXlT3ZRzvFRt5KxAjh+PE7Lv9e//vXdQ5f+SDzclUdoxXG5juH8NKbnmnP5EVAAK4AVwApgBmZsIBXAX//KneW4Pcn5VlaOdrkzvLWMJ4G78iAyXgkk4KKMA0JdmWUrGSsb4jdQd7nMS6xbsbzLnFvLOBXAj337OyujZuzFVjI2JsePyWmHoQI4Puff+aV/073/l/597MAwMPdWxoq8zBuIYJKr5BwfcysZK4Djx+O03MsFsPW3afKeaznpecW//+XSQQGsAFb+zbj8MyDGD4hzzzgVwP901+3luD3J+VZW8vMGq2/pxH3WcsaTwF15kNYcr7z8SS7KOD7mVjJWNsSNw3ldJ4/Hu1jmpU9KK5Z3mXNrGfuZ7bhxw5gcl20ek9OpAjg+ZwVwbMZ5mRe/Rjz8CK0t94ZTiL22lYwVwLFjRV72KYCnyTnn7bTdvMslgwJYAawAVgAzMGMDn3nlixXAge9P3mDdxc7wVjakcsblysdU52Ucn7SMZVxro1LZEL9xmsfj19z29e7mM/8vHu/KI7Q2Xli3iDOdLSuA4zI2JsdlWy43UwHspzBjs04F8Cf+47/2awFB29R5PF5Z5E92sbV1i8mCLR6olYwVwLFjcV72pQL40ctf3P3LPzxeKIs/24rjnLPTaTzPOefyU6UAVgAr/4JWhOc8CHhu+7MgSAXwX/3BLeW4Pcn5VlaO8gbrLnaGt5bxJHBXHkTGK4EEXJRxQKgrs2wlY2VD/LrJLpd5iXUrlneZc2sZK9njxg1jcly25bZ4/ibUyqI//GIrY0XK+r2/fKkCOHCfV17mhaNd8wCtWN5lzq1krACebrmXCuCHH3x4zac65upWHJfrGM5PY3quOZefJAWwAlgBHLgyPNdBwPPan4XAza/6me7J2z9QjtuTnG9l5ShvSKUC+L9+8dFJss0P0lrG+XVPeSrj+LRlLONa6xTKhvh1k7zMS8u7qZd56ZPS2nhh3SLOdLasAI7L2Jgcl2253MwFsG9CxeWdC+A/eeSp+JW24hFaW+YVL33Ss3KOj7uVjBXAcePw6nLv8V/7he6f/+aeeLzFI7TiuMza+WlMzzXngn+nAFYAK4AVwAzM2EAqgM/e9L5y3J7kfCsrR3kH4i52hreW8SRwVx5ExiuBBFyUcUCoK7NsJWNlQ/wGal7mpZ9/VgDH5Z1ztm4Rn7ECOC5jY3JctuWOQj+FGZ9z+pntu37xxzsFcEzWeZm3svo62cVW1pN3mXMrGSuAY8aIcpmXzqflXiqAv/6VOycbJ9IDteJ4NW+Xp3E9x5zLD5gCWAGs/Jtx+TfHAcRzmnbhkf7Ponuve0M5bk9yvpWVo7whlXbSpm/qTPmvtYynzDY/loxzEnGnMo7LNs+5lYxT2ZD+24Nd/Gsl47zMSwVwKs6m/tdaztYt4taZs2Xfso7L2Jgcl225PZ13hPspzLi8cwGcln1T/mttmTdltuVjyblMI+Z8KxkrgOPG4dXl3hM3vnny/+quFcdl1s5PY3quOZdLBAWwAlgBrABmYMYG0k9WpaPjpv7XyspR3oGYjgifemd4axlPbTg9nozjU5exjGtt8Cgb4jdQd7nMa3FMtm4RZzpb9i3ruIyNyXHZlsvNVACng33/6a7b41coikdoZf0tZZ0yfujSH+k+8oU/KxKIP9tKxnk8jk90+BHkPJxLzWtbyVgBPN1yL/03d1P/V3etOC7XMZyfxvRccy6XAwpgBbDyb8bl31wHEc9ruoVIOmL57isvKcftSc63snKUN1gf+/Z3ugvf5/8gifhs54wngbvyIK05Xnn5k1yUcXzMrWSsbIhft8jj8S6WeemT0orlXebcWsZK9rhxw5gcl225vp3KSTvCY7NOGadvm73jtz4Zv9JWPEJr43Hx0ic9K+f4uFvJWAEcOxbnZV8ak9P//zv1F11acZxzdjqN5znnXC4dFMAKYAWwApiBGRtIK0fpqPC0YyAdGZ7/0uW/+oNbFn95p0F5mqaVl4fOf+4jpxf/v3DaIF79+8b1rz103ept8uX0fxTn86un6ec857xAzDtp04IxfQM4fZMk/TxY/v8R8+X8DZN1p+knCI/79+8+cubY9xl6jH911Uf3JuNyBWSK862s5JeOp8i1fAwZl2nEnG8lY2VD/EZqOVakZV5apqwu89Yt5/L1Q8uhsevS/fL0Tcu99Jw2/aV5/cibb9ub5d66dYuc57rTnNm60zLX8jabMi5vm86vy3tfMk4HM6TXkfI4ruWh7FfzGbp83IyH5pGum/v6mzE5fkxO20hpW+9f/uHxxQG/eTtv9XRoO6687ijbfeXt0/lHfvc9B7YVz2ceaT43v+pnZj0e54xT2ZAOqk6vs8w3X06nQ3+ruR3n8mrG6b5pu/m4fze++pJZZ1yuW8SsCY/PtZX15F3m3ErGCuBpl3upAM5j8Oq4fJyx9qi3HRqTj3rf8nb7sNyb8z5Yz22az1nKufynAFYAz3pl0sAw3cAg63lmnXYKpG8Bv+O1r17834ipUE1/aaXjE//lrd2ffuzUYgP+f/6PWxenaaXmOH//99Mf6ob+/vx33zt4/dBt7/rAO7r0fxUP/aWfsJ6zrW8/cv9ix0vK+T+84VcWO+PSDrn0d9GVv9P92xs+2735U1/b+Pebd/yf7rh/1976p0e+z1Wn/1d38RuvH/x7+RXv2ZuMU86rfx//+McX3wpLG5a1/+6+++4jzzM9j9XnVl7eF8flc87nZbz9+F6OFTnX8lTGMs4e9mWsSMu8tFzJy7u0zHv1f7t1sbxLy7PVZV+67rb//fXFXz5fLvfStPLy6vk0fWy5l+edT6/98O2L5XJaxq3+pee+Tznn9Yqc9VHWLVbzS5fXZVxeP5ZxOc90n5Txarb58j5nnFwfJeNsPOWSzpf5jJ0/asZpHtbfzm/drpX1tzSO5WVH2t7L23mp8Et/d17x0u7W/74sa4+zfTd227zt+LXfvPrI24x3vfvVi23PtP25+pe2/+Y8Hq/LOGedMk4HPq/+jWV41GmtZLzLdeS07djKeLHLnGW83Idhe2/77b2jjMlHHWOPe7tWxuS5L5M9vzqfo6PkqADus74gBXb27NnuuutPlbmcqPPptaXXeBQcbtPjkIUs5mAg7RTYxb9WjvJM77GM4z/rMpbxpnEsGZnDmDv2HDjmmONNCYxPt24xnk+NqTKukeL4PGQ8nk+NqTKukeL4PGQ8nk+NqTKukeLmech5c0bb3kLG2ya4+f4y3pzRtrdoKeOxfRqmxe/TmEvG5WfGN4AVwLPf4TqXD47n0c4gOaf3WuEQ707GMi5XjIbOKyeHUlle19KGlLHCWLH+k7CcYqwYT8h4MZ5PjakyrpHi+DxkPJ5PjakyrpHi+DxkPJ5PjakyrpHi5nnIeXNG295CxtsmuPn+Mt6c0ba3aCnjOe3T9lzi96Gsy7j8zCiAFcAK4Bn//6/rPsSu390AOnX2Cof491rGMi5XjIbOK3WGUlle19KGlLHCWLH+k7CcYqwYT8h4MZ5PjakyrpHi+DxkPJ5PjakyrpHi+DxkPJ5PjakyrpHi5nnIeXNG295CxtsmuPn+Mt6c0ba3aCnjqfdbe7z4/STnk3H5mVEAK4AVwApgBmZsQOEQvyCVsYzLFaOh80qdoVSW17W0IWWsMFas/yQspxgrxhMyXoznU2OqjGukOD4PGY/nU2OqjGukOD4PGY/nU2OqjGukuHkect6c0ba3kPG2CW6+v4w3Z7TtLVrK+HzKQveJ39cxdcblZ0YBrABW/s24/Jt6cPB48xvwFQ7x74mMZVyuGA2dV+oMpbK8rqUNKWOFsWL9J2E5xVgxnpDxYjyfGlNlXCPF8XnIeDyfGlNlXCPF8XnIeDyfGlNlXCPFzfOQ8+aMtr2FjLdNcPP9Zbw5o21v0VLG9u3H77fYh4zLz4wCWAGsAFYAMzBjAwqH+AW3jGVcrhgNnVfqDKWyvK6lDSljhbFi/SdhOcVYMZ6Q8WI8nxpTZVwjxfF5yHg8nxpTZVwjxfF5yHg8nxpTZVwjxc3zkPPmjLa9hYy3TXDz/WW8OaNtb9FSxvtQTnqO8ftWys+MAlgBrPybcflnQIwfEOeescIh3oCMZVyuGA2dV+oMpbK8rqUNKWOFsWL9J2E5xVgxnpDxYjyfGlNlXCPF8XnIeDyfGlNlXCPF8XnIeDyfGlNlXCPFzfOQ8+aMtr2FjLdNcPP9Zbw5o21v0VLGc9/P7fnF71dJGZf/FMAKYAWwApiBGRtQOMQvGGUs43LFaOi8UmcoleV1LW1IGSuMFes/CcspxorxhIwX4/nUmCrjGimOz0PG4/nUmCrjGimOz0PG4/nUmCrjGilunoecN2e07S1kvG2Cm+8v480ZbXuLljJWsMbvt9iHjMvPjAJYAaz8m3H5tw8DiucYu2BROMTmm/zKWMblitHQeaXOUCrL61rakDJWGCvWfxKWU4wV4wkZL8bzqTFVxjVSHJ+HjMfzqTFVxjVSHJ+HjMfzqTFVxjVS3DwPOW/OaNtbyHjbBDffX8abM9r2Fi1lbD99/H6Lfci4/MwogBXACmAFMAMzNqBwiF9wy1jG5YrR0HmlzlAqy+ta2pAyVhgr1n8SllOMFeMJGS/G86kxVcY1Uhyfh4zH86kxVcY1Uhyfh4zH86kxVcY1Utw8DzlvzmjbW8h42wQ331/GmzPa9hYtZbwP5aTnGL9vpfzMKIAVwMq/GZd/BsT4AXHuGSsc4g3IWMblitHQeaXOUCrL61rakDJWGCvWfxKWU4wV4wkZL8bzqTFVxjVSHJ+HjMfzqTFVxjVSHJ+HjMfzqTFVxjVS3DwPOW/OaNtbyHjbBDffX8abM4hykNMAACAASURBVNr2Fi1lPPf93J5f/H6VlHH5TwGsAFYAK4AZmLEBhUP8glHGMi5XjIbOK3WGUlle19KGlLHCWLH+k7CcYqwYT8h4MZ5PjakyrpHi+DxkPJ5PjakyrpHi+DxkPJ5PjakyrpHi5nnIeXNG295CxtsmuPn+Mt6c0ba3aCljBWv8fot9yLj8zCiAFcDKvxmXf/swoHiOsQsWhUNsvsmvjGVcrhgNnVfqDKWyvK6lDSljhbFi/SdhOcVYMZ6Q8WI8nxpTZVwjxfF5yHg8nxpTZVwjxfF5yHg8nxpTZVwjxc3zkPPmjLa9hYy3TXDz/WW8OaNtb9FSxvbTx++32IeMy8+MAlgBrABWADMwYwMKh/gFt4xlXK4YDZ1X6gylsryupQ0pY4WxYv0nYTnFWDGekPFiPJ8aU2VcI8Xxech4PJ8aU2VcI8Xxech4PJ8aU2VcI8XN85Dz5oy2vYWMt01w8/1lvDmjbW/RUsb7UE56jvH7VsrPjAJYAaz8m3H5Z0CMHxDnnrHCId6AjGVcrhgNnVfqDKWyvK6lDSljhbFi/SdhOcVYMZ6Q8WI8nxpTZVwjxfF5yHg8nxpTZVwjxfF5yHg8nxpTZVwjxc3zkPPmjLa9hYy3TXDz/WW8OaNtb9FSxnPfz+35xe9XSRmX/xTACmAFsAKYgRkbUDjELxhlLONyxWjovFJnKJXldS1tSBkrjBXrPwnLKcaK8YSMF+P51Jgq4xopjs9DxuP51Jgq4xopjs9DxuP51Jgq4xopbp6HnDdntO0tZLxtgpvvL+PNGW17i5YyVrDG77fYh4zLz4wCWAGs/Jtx+bcPA4rnGLtgUTjE5pv8yljG5YrR0HmlzlAqy+ta2pAyVhgr1n8SllOMFeMJGS/G86kxVcY1Uhyfh4zH86kxVcY1Uhyfh4zH86kxVcY1Utw8DzlvzmjbW8h42wQ331/GmzPa9hYtZWw/ffx+i33IuPzMKIAVwApgBTADMzagcIhfcMtYxuWK0dB5pc5QKsvrWtqQMlYYK9Z/EpZTjBXjCRkvxvOpMVXGNVIcn4eMx/OpMVXGNVIcn4eMx/OpMVXGNVLcPA85b85o21vIeNsEN99fxpsz2vYWLWW8D+Wk5xi/b6X8zCiAFcDKvxmXfwbE+AFx7hkrHOINyFjG5YrR0HmlzlAqy+ta2pAyVhgr1n8SllOMFeMJGS/G86kxVcY1Uhyfh4zH86kxVcY1Uhyfh4zH86kxVcY1Utw8DzlvzmjbW8h42wQ331/GmzPa9hYtZTz3/dyeX/x+lZRx+U8BrABWACuAGZixAYVD/IJRxjIuV4yGzit1hlJZXtfShpSxwlix/pOwnGKsGE/IeDGeT42pMq6R4vg8ZDyeT42pMq6R4vg8ZDyeT42pMq6R4uZ5yHlzRtveQsbbJrj5/jLenNG2t2gpYwVr/H6Lfci4/MwogBXAyr8Zl3/7MKB4jrELFoVDbL7Jr4xlXK4YDZ1X6gylsryupQ0pY4WxYv0nYTnFWDGekPFiPJ8aU2VcI8Xxech4PJ8aU2VcI8Xxech4PJ8aU2VcI8XN85Dz5oy2vYWMt01w8/1lvDmjbW/RUsb208fvt9iHjMvPjAJYAawAVgAzMGMDCof4BbeMZVyuGA2dV+oMpbK8rqUNKWOFsWL9J2E5xVgxnpDxYjyfGlNlXCPF8XnIeDyfGlNlXCPF8XnIeDyfGlNlXCPFzfOQ8+aMtr2FjLdNcPP9Zbw5o21v0VLG+1BOeo7x+1bKz4wCWAGs/Jtx+WdAjB8Q556xwiHegIxlXK4YDZ1X6gylsryupQ0pY4WxYv0nYTnFWDGekPFiPJ8aU2VcI8Xxech4PJ8aU2VcI8Xxech4PJ8aU2VcI8XN85Dz5oy2vYWMt01w8/1lvDmjbW/RUsZz38/t+cXvV0kZl/8UwApgBbACmIEZG9hV4fDxj3+8XFac93k7w9dHJ+P12dSaIuNaSa6fj4zXZ1NrioxrJbl+PjJen03NKXKumebwvGQ8nEvNa2VcM83hecl4OJea18q4ZprD85LxcC61r5Vz7UQPz0/GhzOpfY2Mayd6eH4tZaxgnaZgnXvO5adAAawAVv7NuPyb+2Di+cUvVHZVANd6XAVwucg9eF7GB/OIuCTjiFQPzlPGB/OIuCTjiFQPzlPGB/OIuiTnqGT7+cq4zyLqnIyjku3nK+M+i6hzMo5Ktp+vjPssIs/JOTLd5bxlLOOa+35reTruu1LrcdN8auZhXvH71VvNuPyMKIAVwAYuBTADMzZQayWlHPiPcr7W4+7DylGt13qUXMvb1HpcGZepHjwv44N5RFyScUSqB+cp44N5RFyScUSqh+cp58OZ1L5GxrUTPTw/GR/OpPY1Mq6d6OH5yfhwJrWvkXHtRIfnJ+fhXGpeK+OaaQ7PS8bDudS8tqWMWy08ve6DZXr5+VEAK4CVfzMu/wxeBwevFvOotZJSDvxHOV/rcdN85v6+1XqtR8m1vE2tx5VxmerB8zI+mEfEJRlHpHpwnjI+mEfEJRlHpHp4nnI+nEnta2RcO9HD85Px4UxqXyPj2okenp+MD2dS+xoZ1050eH5yHs6l5rUyrpnm8LxkPJxLzWtbynju+2A9v2m6jvLzowBWAM++nDEwTDMwyHmeOddaSSkH/qOcr/W4aT5zt1XrtR4l1/I2tR5XxmWqB8/L+GAeEZdkHJHqwXnK+GAeEZdkHJHq4XnK+XAmta+Rce1ED89PxoczqX2NjGsnenh+Mj6cSe1rZFw70eH5yXk4l5rXyrhmmsPzkvFwLjWvbSnjue+D9fym6R/Kz48CWAE8+3LGwDDNwCDneeZcayWlHPiPcr7W46b5zN1Wrdd6lFzL29R6XBmXqR48L+ODeURcknFEqgfnKeODeURcknFEqofnKefDmdS+Rsa1Ez08PxkfzqT2NTKunejh+cn4cCa1r5Fx7USH5yfn4VxqXivjmmkOz0vGw7nUvLaljOe+D9bzm6Z/KD8/CmAF8OzLGQPDNAODnOeZc62VlHLgP8r5Wo+b5jN3W7Ve61FyLW9T63FlXKZ68LyMD+YRcUnGEakenKeMD+YRcUnGEakenqecD2dS+xoZ10708PxkfDiT2tfIuHaih+cn48OZ1L5GxrUTHZ6fnIdzqXmtjGumOTwvGQ/nUvPaljKe+z5Yz2+a/qH8/CiAFcCzL2cMDNMMDHKeZ84f+MAHurSisq9/6fnP3ZaM4+3LWMabxjBjRfw4L2MZp+Xxvo/HaSxhmeWTYJljjjmOXz+WsYw3bYPk6cZkY7LxwniRx4Ox030YK5JlfzJQAPcGLkgfiLNnz3bXXX+qzOVEnU+vLb1GH/7+jZeFLBhggAEGGGCAAQYYYIABBhhggAEGGGCAAQYYYIABBk6KgbLc9A1gBbBi2JExDDDAAAMMMMAAAwwwwAADDDDAAAMMMMAAAwwwwAADDOyxAQVwfzCDbwDvMeSTckSG19F/IGUhCwYYYIABBhhggAEGGGCAAQYYYIABBhhggAEGGGDg+AYUwH1mCmAFsKNZGGCAAQYYYIABBhhggAEGGGCAAQYYYIABBhhggAEGGNhrAwpgBfBeA3bURw9YFrJggAEGGGCAAQYYYIABBhhggAEGGGCAAQYYYIABBhhQAPcGfAPY0RzKcAYYYIABBhhggAEGGGCAAQYYYIABBhhggAEGGGCAAQb22oACWAG814AdxdIDloUsGGCAAQYYYIABBhhggAEGGGCAAQYYYIABBhhggAEGFMC9Ad8AdjSHMpwBBhhggAEGGGCAAQYYYIABBhhggAEGGGCAAQYYYICBvTagAFYA7zVgR7H0gGUhCwYYYIABBhhggAEGGGCAAQYYYIABBhhggAEGGGCAAQVwb8A3gB3NoQxnYJYGHn300e6ee+7pHnjggfDn97d/+7fdX/zFXxz4e+KJJ8497pTPZcqVlClfl4w5jrLNcb9SJ+P4LGQs46MYaHWZl7IxJsd/RmQs46OMQ3O/Dcccz93oUZ4fx/GO0/sg5/icZSzjo4x5bhPvRMb1MlYA91kqgJV/50oug0z/wZDFbrO46667umuuuaY7ffp09853vrO7/fbbQ51+7nOf66644oruqquuOvd35syZxWNO/Vymsjf165IxxxG2OY4fq2Us44jP7tTz5DjecXpP5Ryfs4xlPPX4GfF4HHMc4WrqeXIc7zi9p3KOz1nGMp56/PR48eZk/HTZ/3Yf/OAHQ3uFueetAFYAN/0BmPsHtMXn99RTTy1K2IceemhhM32L5sorr+y+8Y1vhFn98Ic/3N1xxx2H5r+L5zLFe76L1yVjjmvb5jh+o0HGMo5e/tYeF4bmx3G845S7nONzlrGMjcnnZ8B2iO2QofWDba4zHp/fZ/G4mcs5PmcZy/gkrFscd2xx+3j3c8i4bIAVwE8/3Z09e7a77vpTZS4n6nx6bek1zgGf59DGION9Pv/3+d57711867fM8MYbbxwsaMvbbHP+3e9+d/fVr361S2Xzk08+eW6s2MVz2eZ1HPW+u3hdMn664/j8x4Uh2xzXzVPG8XnKWMa7GLeG3EVct4vXZt3CukVtyxzHj9MylnH0NlHtcWFofhzHO065yzk+ZxnL+CSMyUPjtOvibc8947LcVAArgM+VPXOH6/kZvFowcOedd3anTp068Ln8yEc+0n3sYx87cF2tLNIRj5dffnn3q7/6q91b3/rWxfmPfvSji8ea+rnUek2b5jP165LxcuziuO4YznHdPIfGDRnLOHLcGjIXcR3H8Y7T+ybn+JxlLGNj8vEN2A5ZZhZpR8Yyjlh/s25x/PHufN4H6xbxOcs4PuPzse8+J/99UQD377GfgPYT0CGlmoG0/5DJ4nhZ/PEf//Him5JlbqmQzaVseX2N84899tji8dJpmt/jjz/evf3tb++++MUvdlM/lxqv5yjzmPp1yXj5GeD4eGPBJssc181zKG8Zyzhy3BoyF3Edx/GO0/sm5/icZSxjY/LxDdgOWWYWaUfGMo5Yf7Nucfzx7nzeB+sW8TnLOD7j87HvPif/fVEA9++xAlgBrABmYFYG7rrrrsFvAN98882TPc9bbrmlu+mmm7o5PJeIlZI5vC4Z9wviiPc4zVPGMt7WlrEi3pCMZZy+lTXlOs6248K6+7PM8kmwzDHHHNcxYDukTo7rlrnp+pOecXqNxuR4RzKW8UlY7o2NlabFG59rxgrg/r1XACv/JivV5jogeF79gDCHLNL/xfu2t73tgMv0k9BpxTTi+T3yyCOLb62U804/N3369OnF/ws85XMpn0PkeRnHm5exjCPHrcjxoZw3xxxzfHwDLa5XpHHDeHF8K+V4e5TzMpaxMfn4Block40Vx3dylDG4vI2M4zNOecs5PmcZy/gkrFuU47Pz8ab3JWMFcG9BAawADinV9mUw8Dz7wWAuWfzjP/7jogC+7777FjYfeuih7k1velP3zW9+M8TqAw880F1xxRVdepyUQfoJ6GuuuaY7c+ZMN/Vzmeo9mPp1yfjphS+O6443HNfNc2j8kbGMI8etIXMR13Ec7zi9b3KOz1nGMjYmH9+A7RDbIdYtjv+5icjsfOZpuRf/3slYxidh3eJ8xhf3ibe/64wVwP17rABWAIeUarv+kHv8/kO+j1mkoxBTCXvDDTd0V199dfeVr3wl1Okdd9zRXXXVVYvHS6ef//znzz3e1M9lqvdr6tclY44jbHMcP9bLWMYRn92p58lxvOP0nso5PmcZy3jq8TPi8TjmOMLV1PPkON5xek/lHJ+zjGU89fjp8eLNyfjpsv/tPvjBD57bz99iNgpgBXDTH4AWP/T79Jq/9a1vLb5RMsVzTkc+jj3e2LQpnl/UY0z5umQcv5InYxkbK+INyFjGRzHQ6nicsrFuEf8ZkbGMjzIOzf02HHM8d6NHeX4cxztO74Oc43OWsYyPMua5TbwTGdfJuGyAFcBPP92dPXu2u+76U2UuJ+p8em3pNfoA1fkAyVGODDDAAAMMMMAAAwwwwAADDDDAAAMMMMAAAwwwwAADczJQlpsKYAWwYti3oBlggAEGGGCAAQYYYIABBhhggAEGGGCAAQYYYIABBhjYYwMK4P6ABD8BvceQ53RUhefSf6hkIQsGGGCAAQYYYIABBhhggAEGGGCAAQYYYIABBhhgYFoDCuA+bwWwAtjRLAwwwAADDDDAAAMMMMAAAwwwwAADDDDAAAMMMMAAAwzstQEFsAJ4rwE7YqQHLAtZMMAAAwwwwAADDDDAAAMMMMAAAwwwwAADDDDAAAMMKIB7A74B7GgOZTgDDDDAAAMMMMAAAwwwMDsD73//+7uXv/zla/8uu+yyxbQvfelLkz/3n/7pn+7uvffeyR+3xg6tlOmXv/zlIz33n/zJn+zOnDlzpNvWeG7m0e+skYUsGGCAAQYYYIABBhg4vgEFcJ+ZAtiOHhvzDDDAAAMMMMAAAwwwwMDsDJw+fbp73etet/h7zWte011wwQXdS1/60nPXveUtb+l+7ud+rvujP/qjSZ/79ddf373yla+c9DFr7vhJOX76058+0vP/7Gc/273whS880m1rPkfz6nfayEIWDDDAAAMMMMAAAwwc3YACuM9KAWxHj415BhhggAEGGGCAAQYYYGDWBv7u7/5uUQDfeuutO32eTzzxRPeMZzxjr78Ve5wCOO1oSgXw7//+7+80dzu8+p04spAFAwwwwAADDDDAAAPrDSiA+2wUwHb02JBngAEGGGCAAQYYYIABBmZtYF0BvPoN4HQ5lcQveclLuu///u/v0k8Yf+1rX+s+9KEPdRdeeGH3gz/4g90b3/jGc6/17//+77urr766e9azntX9wA/8QHfJJZcsbr9uh8qpU6cOfSP2tttu6y666KLF4z3nOc/prr322mPNP7229Jx++Id/ePEcLr300u6BBx5YzOOb3/xmd/nll3fPfOYzzz2/8ieZ0+tNj3/xxRcvHv/5z3/+4vXn5//II48svq2cXttzn/vcxbSyAB577nkev/Ebv7HIMV922u9QkYUsGGCAAQYYYIABBhiYlwEFcP9+KIDt6Dm3c8JA1X8wZCELBhhggAEGGGCAAQbmY2BdAZzKzPJbwelyKkt/7/d+r8s/X5yK1VSUpss33XRT913f9V3dJz7xicV2UPr/cH/sx36s+8M//MPur//6r7vXvva13Q/90A91qTgdev/TT1BfeeWV56alcjk95o033tilsvZTn/rUoohNl9P9jzL/n/3Zn+1e8IIXLH7K+uzZs93LXvay7nnPe97i/qnAftGLXrR4fvfdd9+izE0l9v3337+Ynh47vb5UcH/mM59ZTE+v78EHH1xMT8X0T/3UT3V33333Yh5pvuk+6SegNz33/PrTfdN91mWSb+d0Pp8X74X3ggEGGGCAAQYYYKBVAwrg3r4CWAG82DHQ6mDgdfeDgSxkwQADDDDAAAMMMDBXA8cpgN/73vee28ZJxWgqRFM5m19bKlXTt2pzsZmK1TwtnaZC+D3vec+B6/L07/me7znwc8ipSE3zT+Vxvk36P4nvueeeI83/3nvvXZSr5XN4+OGHu8suu6z75Cc/uZhWzjs/v/wt5lTMlq83faM5F7yp1E7nc1mc7ptfc3reY889v5Z0+tRTTy1eY1m0l9OdN24wwAADDDDAAAMMMMDAXAwogHuLCmAF8LkdFXP5gHoe/QdUFrJggAEGGGCAAQYYYODp7jgFcFlUpv+7Nv0UdJlh+jbw6173uu706dOLgjSVreXfs5/97O7nf/7nD9wn3f9b3/rWuXI1z+/JJ59cfEM3lcCpWH7nO9+5KFnT9KPM/5ZbbulSqZznV56m8jp927e8Lp1/1atetfiWcDqfCt7y9ZbXrbv/d3/3dy/K37HnvvqY3/d937d4PavXu2x8YoABBhhggAEGGGCAgTkZUAD3HhXACuBDOxTm9GH1XPoPqyxkwQADDDDAAAMMMNCqgYgCOBWkqXxNP9e8+pd+Lno166ECON0mfUM2/fRzKmZ/9Ed/dFHKpm/lHmX+6aeqv/d7v/fQY6X5/vZv/3b3jGc849C0bQvg9Hjp279jz331tacSPRXaq9e7bExigAEGGGCAAQYYYICBORlQAPceFcAKYBvxDDDAAAMMMMAAAwwwwMCsDUQUwKm0Td+gzf9fbt5pkcrR9DPO+XJ5mr7pm761m687c+bMgZ+ETtenn2dOxe1R5v+FL3xh8RzSzz7neaZv5l588cXdr//6rx/6+ep0m/R/+qYSOJ0f+wZw/onn8uev0//jm+6Tpo099/xc8ml63avfNM7TnPY7WGQhCwYYYIABBhhggAEGdmtAAdznrwC2o+fcjgYDU//BkIUsGGCAAQYYYIABBhiYj4GIAjh9c/fCCy/s0k9Cp/mn9/u2225bFKTpdOj9/4mf+Inu7W9/+7lpqcBN5ejnP//5xXVpni972cu6l7zkJYtvBh9l/s973vO6Sy+9dPET0+kx3/KWt3TPfOYzF88p/Rx1mpb+b9807dSpU4vn9+Uvf3lxeawAzq/vFa94RZdK5fQN5jSvXACPPffytaeiON3n7Nmz5153Od35+XxOvBfeCwYYYIABBhhggIHWDSiA+8+AAlgBbCOeAQYYYIABBhhggAEGGJi1gYgCOO0Y+cu//Mvuoosu6tL/i5v+n9v0l36+ed1Ok2uvvXbxDdxy+rve9a5z908/Kf2iF72ou//++xfzOMr8023SfdJ9088zp5+Rzt9ATuXrC1/4wsX807RnPetZB76BPFYAp+eYStvnP//5i3mn+advJ6fT/BPQY889v8ZUOj/3uc9dm0m+ndN+R4ssZMEAAwwwwAADDDDAwG4MKID73BXAdvTYkGeAAQYYYIABBhhggAEGmjaQvh37wAMPLL61O7ajJv2EcipQc8Gbb5u+bZvun7+pm6/Pp0eZf7pv+VPQ+b7pNE179NFHz/s9SvdNz6GcZz6/6bmnn5y+4YYbBu+b5+G038kiC1kwwAADDDDAAAMMMLA7AwrgPnsFsB09NuQZYIABBhhggAEGGGCAAQaOaODqq6/urrnmmibyuu+++xbfOl5XHtux1e9ckYUsGGCAAQYYYIABBhjYvQEFcP8eKICPuJHvg9ujkYUsGGCAAQYYYIABBhhgoFUD6eeo008iP/jggye+BE7/n3H+uehW32+v21jHAAMMMMAAAwwwwMD+GFAA9++VAlgBfOJ3Whic+w+8LGTBAAMMMMAAAwwwwMD2BtJPMj/55JMnflsqld28bO9FhjJkgAEGGGCAAQYYYGAaAwrgPmcFsALYBj0DDDDAAAMMMMAAAwwwwAADDDDAAAMMMMAAAwwwwAADe21AAawA3mvAjhT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Z5XdkgAACQBJREFU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awrg664/1Z3Uv7Nnz+41Wkeu9GhlIQsGGGCAAQYYYIABBhhggAEGGGCAAQYYYIABBhhggIHSgAK493DuG8CpID3pfyUC53sEspAFAwwwwAADDDDAAAMMMMAAAwwwwAADDDDAAAMMMMDAPhtQAPd+FwXwPr+Znnv/ZspCFgwwwAADDDDAAAMMMMAAAwwwwAADDDDAAAMMMMAAAy0aUAD37hXAfs/dT2MzwAADDDDAAAMMMMAAAwwwwAADDDDAAAMMMMAAAwwwwMAJMaAAPiFvZItHcnjN/ZEcspAFAwwwwAADDDDAAAMMMMAAAwwwwAADDDDAAAMMMMBAMqAAVgA7moMBBhhggAEGGGCAAQYYYIABBhhggAEGGGCAAQYYYIABBk6IAQXwCXkjHdHhiA4GGGCAAQYYYIABBhhggAEGGGCAAQYYYIABBhhggAEGGFAAK4AdzcEAAwwwwAADDDDAAAMMMMAAAwwwwAADDDDAAAMMMMAAAyfEgAL4hLyRjuZwNAcDDDDAAAMMMMAAAwwwwAADDDDAAAMMMMAAAwwwwAADDCiAFcCO5mCAAQYYYIABBhhggAEGGGCAAQYYYIABBhhggAEGGGCAgRNiQAF8Qt5IR3M4moMBBhhggAEGGGCAAQYYYIABBhhggAEGGGCAAQYYYIABBhTACmBHczDAAAMMMMAAAwwwwAADDDDAAAMMMMAAAwwwwAADDDDAwAkxoAA+IW+kozkczcEAAwwwwAADDDDAAAMMMMAAAwwwwAADDDDAAAMMMMAAAwpgBbCjORhggAEGGGCAAQYYYIABBhhggAEGGGCAAQYYYIABBhhg4IQYUACfkDfS0RyO5mCAAQYYYIABBhhggAEGGGCAAQYYYIABBhhggAEGGGCAAQWwAtjRHAwwwAADDDDAAAMMMMAAAwwwwAADDDDAAAMMMMAAAwwwcEIMKIBPyBvpaA5HczDAAAMMMMAAAwwwwAADDDDAAAMMMMAAAwwwwAADDDDAgAJYAexoDgYYYIABBhhggAEGGGCAAQYYYIABBhhggAEGGGCAAQYYOCEGFMAn5I10NIejORhggAEGGGCAAQYYYIABBhhggAEGGGCAAQYYYIABBhhgQAGsAHY0BwMMMMAAAwwwwAADDDDAAAMMMMAAAwwwwAADDDDAAAMMnBADCuAT8kY6msPRHAwwwAADDDDAAAMMMMAAAwwwwAADDDDAAAMMMMAAAwwwoABWADuagwEGGGCAAQYYYIABBhhggAEGGGCAAQYYYIABBhhggAEGTogBBfAJeSMdzeFoDgYYYIABBhhggAEGGGCAAQYYYIABBhhggAEGGGCAAQYYUAArgB3NwQADDDDAAAMMMMAAAwwwwAADDDDAAAMMMMAAAwwwwAADJ8SAAviEvJGO5nA0BwMMMMAAAwwwwAADDDDAAAMMMMAAAwwwwAADDDDAAAMMKIAVwI7mYIABBhhggAEGGGCAAQYYYIABBhhggAEGGGCAAQYYYICBE2JAAXxC3khHcziagwEGGGCAAQYYYIABBhhggAEGGGCAAQYYYIABBhhggAEGFMAKYEdzMMAAAwwwwAADDDDAAAMMMMAAAwwwwAADDDDAAAMMMMDACTHw/wHmGcea+rwcm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dirty="0"/>
          </a:p>
        </p:txBody>
      </p:sp>
      <p:pic>
        <p:nvPicPr>
          <p:cNvPr id="12" name="Immagine 11">
            <a:extLst>
              <a:ext uri="{FF2B5EF4-FFF2-40B4-BE49-F238E27FC236}">
                <a16:creationId xmlns:a16="http://schemas.microsoft.com/office/drawing/2014/main" id="{309D97D1-1C8B-4657-8E16-EF1089A55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18" y="1960863"/>
            <a:ext cx="5778621" cy="4488760"/>
          </a:xfrm>
          <a:prstGeom prst="rect">
            <a:avLst/>
          </a:prstGeom>
        </p:spPr>
      </p:pic>
      <p:sp>
        <p:nvSpPr>
          <p:cNvPr id="46" name="CasellaDiTesto 45">
            <a:extLst>
              <a:ext uri="{FF2B5EF4-FFF2-40B4-BE49-F238E27FC236}">
                <a16:creationId xmlns:a16="http://schemas.microsoft.com/office/drawing/2014/main" id="{030A3B98-1E29-48D5-A277-9EAF8B5AD649}"/>
              </a:ext>
            </a:extLst>
          </p:cNvPr>
          <p:cNvSpPr txBox="1"/>
          <p:nvPr/>
        </p:nvSpPr>
        <p:spPr>
          <a:xfrm>
            <a:off x="155575" y="843286"/>
            <a:ext cx="6095839" cy="830997"/>
          </a:xfrm>
          <a:prstGeom prst="rect">
            <a:avLst/>
          </a:prstGeom>
          <a:noFill/>
        </p:spPr>
        <p:txBody>
          <a:bodyPr wrap="square">
            <a:spAutoFit/>
          </a:bodyPr>
          <a:lstStyle/>
          <a:p>
            <a:r>
              <a:rPr lang="en-GB" sz="2400" dirty="0">
                <a:effectLst/>
                <a:latin typeface="Perpetua" panose="02020502060401020303" pitchFamily="18" charset="0"/>
                <a:ea typeface="Calibri" panose="020F0502020204030204" pitchFamily="34" charset="0"/>
                <a:cs typeface="Arial" panose="020B0604020202020204" pitchFamily="34" charset="0"/>
              </a:rPr>
              <a:t>Parameter estimation results for </a:t>
            </a:r>
            <a:r>
              <a:rPr lang="en-GB" sz="2400" b="1" dirty="0">
                <a:effectLst/>
                <a:latin typeface="Perpetua" panose="02020502060401020303" pitchFamily="18" charset="0"/>
                <a:ea typeface="Calibri" panose="020F0502020204030204" pitchFamily="34" charset="0"/>
                <a:cs typeface="Arial" panose="020B0604020202020204" pitchFamily="34" charset="0"/>
              </a:rPr>
              <a:t>1 degradation</a:t>
            </a:r>
          </a:p>
          <a:p>
            <a:pPr marL="342900" indent="-342900">
              <a:buFont typeface="Arial" panose="020B0604020202020204" pitchFamily="34" charset="0"/>
              <a:buChar char="•"/>
            </a:pPr>
            <a:r>
              <a:rPr lang="en-GB" sz="2400" dirty="0">
                <a:latin typeface="Perpetua" panose="02020502060401020303" pitchFamily="18" charset="0"/>
                <a:ea typeface="Calibri" panose="020F0502020204030204" pitchFamily="34" charset="0"/>
                <a:cs typeface="Arial" panose="020B0604020202020204" pitchFamily="34" charset="0"/>
              </a:rPr>
              <a:t>Intercooler pressure loss [10%]</a:t>
            </a:r>
            <a:endParaRPr lang="it-IT" sz="2400" dirty="0">
              <a:latin typeface="Perpetua" panose="02020502060401020303" pitchFamily="18" charset="0"/>
            </a:endParaRPr>
          </a:p>
        </p:txBody>
      </p:sp>
      <p:cxnSp>
        <p:nvCxnSpPr>
          <p:cNvPr id="7" name="Connettore 2 6"/>
          <p:cNvCxnSpPr/>
          <p:nvPr/>
        </p:nvCxnSpPr>
        <p:spPr>
          <a:xfrm flipH="1">
            <a:off x="3401226" y="4951914"/>
            <a:ext cx="350377" cy="7007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7174C89F-0359-4F19-8EE5-4D17F8A038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286" y="1987269"/>
            <a:ext cx="5484495" cy="4462354"/>
          </a:xfrm>
          <a:prstGeom prst="rect">
            <a:avLst/>
          </a:prstGeom>
          <a:noFill/>
          <a:ln>
            <a:noFill/>
          </a:ln>
        </p:spPr>
      </p:pic>
      <p:sp>
        <p:nvSpPr>
          <p:cNvPr id="9" name="CasellaDiTesto 8">
            <a:extLst>
              <a:ext uri="{FF2B5EF4-FFF2-40B4-BE49-F238E27FC236}">
                <a16:creationId xmlns:a16="http://schemas.microsoft.com/office/drawing/2014/main" id="{66C041AA-702E-45F7-BC0C-57DBFECF4954}"/>
              </a:ext>
            </a:extLst>
          </p:cNvPr>
          <p:cNvSpPr txBox="1"/>
          <p:nvPr/>
        </p:nvSpPr>
        <p:spPr>
          <a:xfrm>
            <a:off x="6442223" y="843286"/>
            <a:ext cx="5778620" cy="1200329"/>
          </a:xfrm>
          <a:prstGeom prst="rect">
            <a:avLst/>
          </a:prstGeom>
          <a:noFill/>
        </p:spPr>
        <p:txBody>
          <a:bodyPr wrap="square">
            <a:spAutoFit/>
          </a:bodyPr>
          <a:lstStyle/>
          <a:p>
            <a:r>
              <a:rPr lang="en-GB" sz="2400" dirty="0">
                <a:effectLst/>
                <a:latin typeface="Perpetua" panose="02020502060401020303" pitchFamily="18" charset="0"/>
                <a:ea typeface="Calibri" panose="020F0502020204030204" pitchFamily="34" charset="0"/>
                <a:cs typeface="Arial" panose="020B0604020202020204" pitchFamily="34" charset="0"/>
              </a:rPr>
              <a:t>Parameter estimation results for </a:t>
            </a:r>
            <a:r>
              <a:rPr lang="en-GB" sz="2400" b="1" dirty="0">
                <a:effectLst/>
                <a:latin typeface="Perpetua" panose="02020502060401020303" pitchFamily="18" charset="0"/>
                <a:ea typeface="Calibri" panose="020F0502020204030204" pitchFamily="34" charset="0"/>
                <a:cs typeface="Arial" panose="020B0604020202020204" pitchFamily="34" charset="0"/>
              </a:rPr>
              <a:t>2 degradations</a:t>
            </a:r>
          </a:p>
          <a:p>
            <a:pPr marL="342900" indent="-342900">
              <a:buFont typeface="Arial" panose="020B0604020202020204" pitchFamily="34" charset="0"/>
              <a:buChar char="•"/>
            </a:pPr>
            <a:r>
              <a:rPr lang="en-GB" sz="2400" dirty="0">
                <a:latin typeface="Perpetua" panose="02020502060401020303" pitchFamily="18" charset="0"/>
                <a:ea typeface="Calibri" panose="020F0502020204030204" pitchFamily="34" charset="0"/>
                <a:cs typeface="Arial" panose="020B0604020202020204" pitchFamily="34" charset="0"/>
              </a:rPr>
              <a:t>Intercooler pressure loss [5%]</a:t>
            </a:r>
          </a:p>
          <a:p>
            <a:pPr marL="342900" indent="-342900">
              <a:buFont typeface="Arial" panose="020B0604020202020204" pitchFamily="34" charset="0"/>
              <a:buChar char="•"/>
            </a:pPr>
            <a:r>
              <a:rPr lang="en-GB" sz="2400" dirty="0">
                <a:latin typeface="Perpetua" panose="02020502060401020303" pitchFamily="18" charset="0"/>
                <a:ea typeface="Calibri" panose="020F0502020204030204" pitchFamily="34" charset="0"/>
                <a:cs typeface="Arial" panose="020B0604020202020204" pitchFamily="34" charset="0"/>
              </a:rPr>
              <a:t>Fouling on the turbine blades [10%] </a:t>
            </a:r>
            <a:endParaRPr lang="en-GB" sz="2400" dirty="0">
              <a:effectLst/>
              <a:latin typeface="Perpetua" panose="02020502060401020303" pitchFamily="18" charset="0"/>
              <a:ea typeface="Calibri" panose="020F0502020204030204" pitchFamily="34" charset="0"/>
              <a:cs typeface="Arial" panose="020B0604020202020204" pitchFamily="34" charset="0"/>
            </a:endParaRPr>
          </a:p>
        </p:txBody>
      </p:sp>
      <p:cxnSp>
        <p:nvCxnSpPr>
          <p:cNvPr id="10" name="Connettore 2 9"/>
          <p:cNvCxnSpPr/>
          <p:nvPr/>
        </p:nvCxnSpPr>
        <p:spPr>
          <a:xfrm flipH="1">
            <a:off x="9568442" y="4427463"/>
            <a:ext cx="350377" cy="7007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9918819" y="2856989"/>
            <a:ext cx="350377" cy="7007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4E37D372-15DF-AA85-34D8-CDD49E57A672}"/>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sp>
        <p:nvSpPr>
          <p:cNvPr id="5" name="Rettangolo 4"/>
          <p:cNvSpPr/>
          <p:nvPr/>
        </p:nvSpPr>
        <p:spPr>
          <a:xfrm>
            <a:off x="612775" y="2043615"/>
            <a:ext cx="4873625" cy="4119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7022136" y="1960863"/>
            <a:ext cx="3652713" cy="4946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nettore 2 14"/>
          <p:cNvCxnSpPr/>
          <p:nvPr/>
        </p:nvCxnSpPr>
        <p:spPr>
          <a:xfrm flipH="1">
            <a:off x="943555" y="5128218"/>
            <a:ext cx="350377" cy="7007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6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 grpId="0"/>
      <p:bldP spid="5"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4AAAAQQCAYAAAADLEYYAAAgAElEQVR4Aey9CXQUV5omynln5rx5fc47b7r79UzPm6o5XdXdUzXdNVUl43LZ2C7XZpd3jC1TNt7wJhtsKIwwYMAGzCqMDYIyxtgsBrEvApvNWOwYgzA7kkBoXxCSkNAusf7v/DfzRt64GREZkZnKTEmfzgnixl3++9/v/+ImGV/eG70If0AACAABIAAEgAAQAAJAAAgAASAABIAAEAACQAAIAAEgAASAABAAAkAACAABINAtEOjVLUaBQQABIAAEgAAQAAJAAAgAASAABIAAEAACQAAIAAEgAASAABAAAkAACAABIAAEgABBAAYJgAAQAAJAAAgAASAABIAAEAACQAAIAAEgAASAABAAAkAACAABIAAEgAAQAALdBAHPAvDGjXuoKf9cNxk+hgEEgAAQAAJAAAgAASAABIAAEAACQAAIAAEgAASAABAAAkAACAABIAAEgAAQ6D4IeBKA9+VdoPGPJ1PRrEndBwGMBAgAASAABIAAEAACQAAIAAEgAASAABAAAkAACAABIAAEgAAQAAJAAAgAASDQTRBwLQC3tl+hx976jLa8+b+o4v27qKWgoJtAgGEAASAABIAAEAACQAAIAAEgAASAABAAAkAACAABIAAEgAAQAAJAAAgAASCQ6Aj06tWLnI5E8599/f77723d4jKuE+0/1xYnZR6lB37+KB1773/RpaV3Uf60adH2BfaAABAAAkAACAABIAAEgAAQAAJAAAgAASAABIAAEAACQAAIAAEgAASAABAAApYIOImlTmWWxmKQyQLvf/w//5OlCOxUFqlrrgTgldsO0T8PWkhv/sMP6fzk3tS09i469uj9dKOjI0T/WynFpMT3odnnQzTpcsX6GHtRylaXgzg/m/r0SiRMztPslNnU7ULkMhzRr+bnhg0hzs/uQ70s4r81pRf1CmpjZ4vzAxwSbf33XJ8QN5tt3a0pxq9nVBte60cfzzAtmu4zOxx9tu1i4tizyb5jTZeFfh+VuTOIDi4tua4W9TG47tlDRTPXPTS0qRoHnG08QTYQAAJAAAgAASAABIAAEAACQAAIAAEgAASAABAAAkAACDgjwOKu08GtE1EAZr+shF6rPGcEvJU6CsAFde30+Adb6F9fmkP33PooTf/H/5dK3/s1tS6/i07+4Raq++5giN7MD+yFuNInkQRGs38hBmNT7MWGl7o23Tlmh29fxCZlthCAZ6f0IlX4c+wy6oXhjyHqrkRs0DeWPn0CAm3AJJfxZKWVsRDXJ4VSgtpIW/oPDBS8zs+m2caPD5T8QKeBlG1dbpdCPjOKDa/1Az3FIaX4HdS7r8xTTIJsdHaGk/+d3Xcs7Ic7Prftol0vFpigDyAABIAAEAACQAAIAAEgAASAABAAAkAACAABIAAEgAAQcELASdyVZfLsZCdeZargq6Y7yx9bAbjoQj39dsB4uuvOZ+iu3v3omX/8J/rsJ/+DKkbfQc0L76Zzj91KZ98fH8Iv/UG8fh2ieacXR8MfLza81A1n8BHa96/87PTVho5Di3AMjrZjXegbS0pKn2BBnbFOSTGt3mXvWIhn8V2eAx77cdnKArH6Iwo7vM7T7CAROWDNnFLqCr8MFdnCD+FlwLar+ubeOv/KDhPu2XtMOt9fvQcn//W6XfE63PG5bRftel0RY/gMBIAAEAACQAAIAAEgAASAABAAAkAACAABIAAEgAAQ6F4IOIm7skyeE3XkUvi12xI6mn4HCcDlDVfo44MX6YnZ39KDtz1Of/z7f6bf/eQuGvkPf0+rev9PqhrZh5o+uZtKn7+NDv3p93S9tcXBH/1BvPla3VI2sOWtrw6LZr38KxGd6s1mQcy/7JuFS7GS1X9tWsUqtjiVy8N5hSP3I6+VLXeD6vHwgn0KDNo8pkA+i2oB+ylbrfpT2/rTLscTjImVfaEoGvgw8QPirq+/AM5bKUUIi+y3XAEaGE3olDf/yYSz9CvSMejjleMI9i3ADR0H3Yb0zRfPAH5MixTq5Rdjg+PBiPn7Pc9n6QvnS8FVlkt0Zb7fBxuhl/vS/Q/e7VnvU/ZhdQ7UDRKeNYHX19pdfWtMzPj2mT1bEcF1PMzX1vZ8cWFu+/jNbQL3nW9eUe3INJ9Dx8S6T58N072jrOS2bmOFu12e9FEt943TiLvCPYNnytxh1GMTpntNjtlpDP7+FXve5lbu1G9jtr6dOOfr8VHHGdx3YCz+MrlHvWlc8j61sG/CyqIvaU8URYCzahppIAAEgAAQAAJAAAgAASAABIAAEAACQAAIAAEgAASAQAIjIJ+phzon0hDYV7s/WSbPdvXinR8XAfhgSRO9s62UHvniHN37WS49nH6E/jxlK/3mT6/TM3/3Xyntf/w32vqbf6fqkXdSw5y7qeqNO+jQ7b+g6qxvHPAyP7AX4qxJ1JJN1Xq+B/iBh/6yDp+D60kBTohxvRRhjB/6GwKP2s4n3Pnsa/km+3o9xbbqkmijCBqyT1vhTN3yV+2f070MQdF5PKoDug3dvhRGpBAky339WeOs2neb9uK/r64hpgohR/VLprnvUHXVuHBdpe3WFL9QqvkW1J9uwwYzLaYs9BljMGBSfQikTXW5f3EfBMpFcyOfrxQxWBSqde3ShhPE/bmNrVrXjQDstb7VfStx8/1gQ8ZMHRePRb+W41PytZj4aijlIkO9DqRdxUR2afKFbaj4Bmwa1YP6NZc4X/nsBz54VdGW01wu89iSv76cW4P4LfF1mtPUMWj2xFyqjFdcy/7VdsH2jR/2OLUxgaH1bTsWXz3JI5/ILccZ7JPxOWHVlyFIq2PyirPJMC6AABAAAkAACAABIAAEgAAQAAJAAAgAASAABIAAEAACQCDKCDiJu7JMnqPcdVTMSfGXz2o6KsYtjBhy+drDJfTU8rP0p0V59MdPTtNj6dl079j19OCPb6Gx//Cf6ZOf/ogOPPgLqhl1J9XPupsuv3Mn5fz+Fjr51hALszLL/zA/6AG7v9wvLPiEDpuH91zVVT3tob8q2AgRQRVp5YpfrY3benJ44qzZkGV+W2YRTq+rXqtpMWizmKmORxQHVtYF3iOr2RA+SFHD51hA9NLqSr/tziZszDb9lp39Vf334pfnui7iLCglxVsNh5D9ybHLFdN+wEJxlO36BTq7GOjiqxBHDYVL85P7E2VavhCOFbHOLp4iX1vtKH4joG1XbfTDDTzWt8JEwcHnmuq/muZS7drOnkmMtWhnsqPYVHyxi0lYc4+Vn77B+v4VHJM8lXxSKyg+qtmc9ts2aCHKg+sb4zH15e/TkjeqDTUtOrW/t6NiXx2k3jcP2eJeFf2asbOsp5oOSgf3ZVTxirPREAkgAASAABAAAkAACAABIAAEgAAQAAJAAAgAASAABIAAEOgMBJzEXZ/O6HsG3hl9R2rTSvC1you0H7W9IQAfPFlIX2efo+HrcumBvx6n30/6hv7wy/sp9W//b/rwxz+gtb/+KZ15qjddGnsX1X94Nx2a9iIdePEJOvDrX1J71QXVppJ2eMBueoCvrnbU2ritZxJ52AXFjsmG4p5ah7Pd1lNN6DZMZYEtqX2CjeKTqKdeq2kudLg2+ekWO59j3kUSbUC2lw7+ijZKucn/EH5FWNdvXROwfEKmZUwc+/PFk0V9k1hramMXD38+b6srV2qaYsz4SFFQPUuRS8FPDEqOQc1X+/aN3P5fm7osfCnqYmCcHuvbYcL5xvjZO9V/Na2V2dnzD1CI5cYW5w52TP35x2QXE9s+HezbtrGPRHCJbl+p4UqY5HH5RVOTP4odEw6cr/appvUy7Toq9p38Usai+mjRr/e5TR+n4odXnJWmSAIBIAAEgAAQAAJAAAgAASAABIAAEAACQAAIAAEgAASAQPQRCCUAR7/H6Fh0EnqdyiLt3RCAr9+4QXnFVbT7+3O0dl8erdiWTe///Gf04Y9+QKt+9RM61PeXVDHodqp//zeUt2sNfZ9bQnuOnqPCWR9Q4cfpNn6EeMAuhSDxMN9mBTA/iHdTTxUHhDdq35y2WhWp1uFGbuupw9VtqGW+dEBE0+uq12pa+iIx0a49YSJXz+kCt95fsN/ecnR7Ttdc5tYv73XNq64ldkr8TeKRlZ92vvkx7JNCKep7kt3Gwy8qBfxT+lZtGMDbiF+yXIyDxWI/T9iGIt7KapZnu7p22IRT3/a+DeDrE24lz9Xx8u3Iq9yVsVnaC4wurPtM9KFwQ51HuMyyTyVuonvl2rZNwM/QKcWeqTLn8w8C5FkW8rUyhqAYKmWyiTpOkaf2qaa50Ola6zss+0aj4Dk4aCySK75+Dbrb1vPzSMZR7SpoXLKQbXvFWbbFGQgAASAABIAAEAACQAAIAAEgAASAABAAAkAACAABIAAEOgMBdZWvVboz+oyGTfaVhV67Py5zErft2oXKNwRgWbG1/Qq1tHXQ4TPFtGPpKtr7wM/p/Eu3UdXQPlQ7+i6q3b9eVqWC8hoqqqylhuNHjTxzQhcO1FKf2COCJAQ19cG+THN9t/X0vrRrIRAoKyv9ygGvGhM+SCXBsp5mSx2GEBEUu1KI8QtLwrbyvk5zf6pdNc0dOF3bYeLbLtV+PCquun3ToMK40O2FuDbhrPoV4RhMds1bfaek9PHFWhWfg3CWQrmMqdk3g4+SLwIpu3joGHA9uaLXHGPmRUAYDsAvBFLRl27LV0cVUH1p6bfvbGWTWzrWVbgrh+m1voGTeK81C+YKjor9PrNnm1dnK2W9UlKUMhuM1fph3Wf2MbEfgx4L9drGz0BIXaTYnh7HrWJVr4yniIchavr6t+a3zmfzPTH7vHRHHYOa5vIQ1w73nLV9i3tcuuHvy3osmh+mfhV+Cc3Xjx8TmDliYGV05B9XFHFWTSMNBIAAEAACQAAIAAEgAASAABAAAkAACAABIAAEgAAQAAJAII4IBAnA0pf6xlbafeQsVWU8R42L7qb62XdRzVdzZbFxbmhuM9JIAIHEREATjhLTyZ7plRDxVFG8Z8IQ2ai7E78TeSyJ7FtkDEJrIAAEgAAQAAJAAAgAASAABIAAEAACQAAIAAEgAASAABDoXgjYCsA8TN7m+fTBRdS087dUdejT7jVyjKYHIdCThRseu3mVYy9lpWy8SSBWxFuuzoy3Z12p/+7E70QeSyL71pX4Cl+BABAAAkAACAABIAAEgAAQAAJAAAgAASAABIAAEAACQKCzEXAUgKsuNdKhIwepJmcp0Y2rne0L7AOBTkIAwk0nARuGWWWLZCFMY/VvGCBqTboTvxN5LInsm0YJXAIBIAAEgAAQAAJAAAgAASAABIAAEAACQAAIAAEgAASAQI9GwFEA7tHIYPBAAAgAASAABIAAEAACQAAIAAEgAASAABAAAkAACAABIAAEgAAQAAJAAAgAgS6GAATgLhYwuAsEgAAQAAJAAAgAASAABIAAEAACQAAIAAEgAASAABAAAkAACAABIAAEgAAQsEMAArAdMsgHAkAACAABIAAEgAAQAAJAAAgAASAABIAAEAACQAAIAAEgAASAABAAAkAACHQxBCAAd7GAwV0gAASAABAAAkAACAABIAAEgAAQAAJAAAgAASAABIAAEAACQAAIAAEgAASAgB0CvXqN2084gAE4AA6AA+AAOAAOdCsO/DaVeuEABuAAOAAOgAPgADgADoAD4AA4AA6AA+AAOAAOgAPgADjQEznQrR72QsyGmA8OgAPgADgADoADzIGe+J86jBlxBwfAAXAAHAAHwAFwABwAB8ABcAAcAAfAAXAAHAAHwAHmAARgrPgCB8ABcAAcAAfAgW7HAfxHF//RBQfAAXAAHAAHwAFwABwAB8ABcAAcAAfAAXAgoTjwj49PoJmr9+AABuBADDgAARgrxbBSDBzo8Ry47eMjdPR8GV24cAEHMIgqB04UlNHd87/v8fdYXMRlfMFLqC94WJGNLcnBAXAAHAAHwAFwABwAB8ABcAAcAAfAAXDg6UkZEP5iIPxBZMePDJgDEIAh/kGYAAd6PAcg/kL47kzxn0XguAigPX1ugwAMARgcAAfAAXAAHAAHwAFwABwAB8ABcAAcAAfAgYThwP/z0FiatPQbCMAQgMGBGHEAAnBPf0CO8UOYAQeiuuKzM4VE2O66QjUE4DhssY0veAnzBQ+/8MYvvMEBcAAcAAfAAXAAHAAHwAFwABwAB8ABcOD+kZ+FFv6+2EQzIzkiENbSFm8M7V8E9jtrVe7s5VvI6uis/hLe7px5NNPLEUFMRy3YSi9+kElPTFptOjiPy+KNFQRgiF8QQMGBHs8BCKtdV1jtKrGDAAwBGF908UUXHAAHwAFwABwAB8ABcAAcAAfAAXAAHAAHeioH/sMf3na1+nfG4kz6YutBmpWxmTbsP+3q4LrchttGIrhNX7jeaD9t6TaanvG1ce3VLtvSjw+WbKIPVmaFbdPOBxZ/V3xzxHRwnl19T/mrdtO0hRuiY8uD0Cr6XLU7rH6nz/yIysvLxVFSUkLnz5+n3NxcOnHiBB05coQOHjxIe/fupaysLOK6nvDwj2HKsix6dspK6vfuUpqz4Vs6lFdGp4su0vHzlbT3ZCHNXLNXlHEdrhtOH9FoAwEY4l+PF/8gzMRBmEmw+66riIjws+sK1Zhn4jDPYAUwVgCDA+AAOAAOgAPgADgADoAD4AA4AA6AA+AAOJAQHPjtsHmuRDAWTT/dsIsmzlshxF9dRNWvWSTmutyGyyIRzdT27/11BU1euClse2yLfVu/7xSt23tS+LYy63uasXhjVETgDzK2UdqiDfTBko3iYAFYYsNpmS/qZGwLaxwzVnxDUz9bR5M/XR1W+0hiwX1y3+yDVzuj3hlDXg6v9icv/YYeH/sZDUtfT0WVl0j+3bh5kzquXqWmtnaqa2ymI3klNPjD1aIut/HaD9eftmQLvT1hOg16Ywi99tpr4uD0iPHTRVkomxCAE0yIgkgQB5EAHOjxPwKAsNp1hdWuEjvM7XGY2/EFLyG+4PXUXzZj3PhVPzgADoAD4AA4AA6AA+AAOAAOgAPgADjg48D/8bsRNHqBuxWpUz9bS5+syzIEYDergFkA5jbcNpQg5lQuBeApi76idz5aRLwK2Km+Uxn7ogrA8jrj68NC2HRq66aMhd3Fmw/QpPmraM3u45YHl7EwznXd2FTrpGV8TZPmr6a5q7bT+5+s9NxetRVOmvvkVczsA/vixcb702dKTVacb968SVeuXKGWlhaqr6+n6upqqqiooOLiYuK6Xmxz3afGLaChM1dQc1uHsJ93rpBeemMUJd39KP3qd0/QY8+8QVuy9tOFunrKK62k16cvFW289jPl80wa9MabNGT4SBo/5wuavnQbTVuymcbNXEBD3npblE1Z6LxtOQRgiH89XvyDMBMHYSbB7ruuIiLCz64rVGOeicM8AwEYAjA4AA6AA+AAOAAOgAPgADgADoAD4AA4AA6AA3HnwM9fci+y8crPv67+2hCA5apW/awKwywAc5tIV6pKAXhc+lKaMD8yMZl94dW/Ez5eTmv3nBC+cZ48vIqBen0WdZdtP0RjZy9xPD7buMezAMwiI2M6f/1OWr4jW6T52uqY9Okamr5su2cRldtM/nyDpU3ZD69k/mjZV6LO9C/cv0/33UnTDAH4gZT3ycuh46xfj5izlh58cwYVllcbfUjx9+E/v0bPpLxNdz3wLN3z6Mt04mwhFVfV0K6jOaINt9Xt2V3zyt/XB79Jw8dNsmzzwYosGj72fVFn+lJ7bCAAJ5gQBZEgDiIBONDjfwQAYbXrCqtdJXaY2+Mwt+MLXty/4OGXzvi1OzgADoAD4AA4AA6AA+AAOAAOgAPgADgADgz/+EtLEctK/OKVn3NWbhOinyryOqVZMOQ2ka5UZQH4/c82iNW/M1ZE9t5W9oUFYBZ/V+86Rrz983tzlwUd4/+6nNKW73CNj8SMff18015igXdB5m6x0pdX+/JK6HlrvxErd9NXbBUCqhS2ZVun8+TPMwX2bJMFZqeD68z8YhON/2sGcTsnu2rZlEWbRB/sH4/BqQ8u+3jNDk99jBw3QYizBw4coPueG0mZZ2rEsfJ4FS0+XE6f7C+mWTsLaNq2s/TepjM0cu1JGrr8qKir+mmVfnrkHJqxaCNdu36drt+4QZcbm4yVvxdr66ihpZUGDnmPft9/CH2+dhsVXrhIOcXl9M7sDOK2Vjat8njb5zeGpdKMDHtu8IpgrsN1rWxwXvwF4LG5tMXQyjnRQrPm7gsIUnNLKV/PC2pDtGW10oYFPad2ObkB+37x747dLYG+LexvXqX7qfhqUV/4Y5evC45O9VbXKOi00EdzQvlRQ6+O3Ue9pM1QY5W+6HjJ9krvRmxEmb8f2d7kJ1H+7u8DGEtbqi8iT4u1tNXDzq/mWPCX8awupTs4loyHHh/Os8JQjY3EXY2hGgOJs27bqp28B1X7sn03iH28RMTKykxKTUqi3r17G0dqZiVlpydTUmomSb8qM1PFtV4/KSmZ0rMrSc9ne2zHLp/t+spSKbMyUE/tU/YtfHHZj9reZz+ZZh/eEDRG6bfsI+BPAAtZR9rhcar1RZvMVAM3HnNyeraoYzVuaU+3EavrRBGAneab28fw54v2GaLMH/y5FtRezAnaXK7PX3KuiPUZAjAEYHAAHAAHwAFwABwAB8ABcAAcAAfAAXAAHAAH4sqBf312mq04ZSVa8YpZ3vpXrgJ1e+Y23NbKptu8aZ+vozGzlggR2G0bu3rsN4u/7JM83p2z1LQtNF+zgPve3AzPIjBvKa2Lvx8u/ZLkwcKsPDhv5qpdrrCZ9NkG4S+Lrku2fOvq4G2ieSxutszmOlyXxeMvth50dbCgzRi+v2CdqzH85e13iLd93r9/P/0++Q1Ph108Zf59A8fSzkMnqbXjCrVduUJtHVeotaODmtvahfh7qbGZXkqdRvc+P4oydx6i/PILdCy/iBas/Zq4rbQT6sxbP7+XvljUT3ntNUpJSTEfr70mysakzROrgO3sJYgArDw8FmJSQFxkYXZLTo2FoGjfhh+027fjp9kB++Kh/NjvaZZYse23afVAWz64tiqzyuP6er42NkMQ0OvJvnRhTuZb2Tby9If3Icbqt2mJl2FTwdrIC9j1ieeB614STyk2+seXX63YsRuz3x8Dm55wzbyQWPnHq4sslvGxwlDkqRxQMffzXOvL0rYRZ6W9kReIdXeJfaxEQL0fO3GzsjKb0pNVcVcVan35bEsIw0mptKGCRdZAvuxHty/rB0Rf1W4SJSX5rgPt2Q/OV32x7yfZ77PwTYjbgbq6L7IPedbLpa92Y/MJ0wF/fZglmYVzzQfZVzzOCTOnOc03TvOHnIv19qtriOd29Uc/PC+o13EbO77gxfULHn7hjV94gwPgADgADoAD4AA4AA6AA+AAOAAOgAPgwEtpq12LXixi8SpZ3vaXt3T2cnAbbmsnhLnJZ5GRBeAPVroTS51s8qrYVTuPipW//N7fpdu+E1s1q+8F5u2b+ZqFXN522smeXsZbSbOIyqt++eDtmlnolSulefUxHx8s2Sh8+Chji2sRePLCjTQu/QviFbqLvtov0nytH4w3rzjmOuzP+I9XhBwD1+EVydyG2zLmul15zXXYB75mYVrHwPL648/Fu3H5nb8HDx6kCRN8q4HlGhen9wFzXUubq/cY+X8ckErHcguE2NvY0kp88Krf+qZmmjlvGf150HtC/B3w9kd0qrCUTheV0benztFna7cTtw1lX5a/9tprNGPFN6L+6KnpZvE3JYU4j+vy1tgpKT4xWLZVz4knAJseQLNgxWJTLm1RV0OKOoowpbYRIpVzuy052sNpfoC9u5S2mFY5Kvblg29DANPKdH9kfT1f99OunswXAnBAbDM9RNdtG76Zxb+QYxXtbPAybFqNV/bDbbVybqf6Ln1dXUr5Mo4yT13tze164qHzIujaJj5WGKptbcuVeAmx3uIe62Gxj4cgyH3qoqfqh1z1y0KneWWrLqp6EICFIKqKvmo6mVJTA30J/zJTKTk93RCX7fw18jPTKTk5nbKNVcW6r4FrdaxWWPhsWo9NFchVO5XZ6ZSsiNiGXxarh9V2sUgnzNymzhHGfS7nc30FsDJXyLmZ53Y5j4/b71sRvFvJE3OKRTvZPpZnCMAQgMEBcAAcAAfAAXAAHAAHwAFwABwAB8ABcAAciCsHBs1a71r0YuGKxT4WLcM5uK0qfnlJT/1iq9j62bXQqIiCVv3wKld+f65c/cvndz5aJETZt6bOE6uD+Vo9rOzY5fEKYyn8svjLYipjpgrA6/aepBmLM0Xe8h1HaMaSTa7xmbp4sxCl2eaYWb6VqKovLJJP/HSdEN1ZwJ6VsdmyntqG02yLVwzz1s8cL7ZhJbhzPdk3+6LbsbueMXcBrVu3jt5++2165ZVX6J133pHar1gVzMJwS0sL1dfXU3V1NVVUVFBxcTGdO3dO1LWzK/N5RfHuQ8eppqGRahuaxFFzuZEu1jeIbZ955W/awg1C/M0tqaDDuefpm8OnaMGabWIlsrQT6swrftMyvjbGzSuC5SpgTsv2XU4AFisK5cNlftDsX61oWhGpCVumNvxwOWQ7s6D8ag4/rOYH3/6H1sK+wQvzimGtb/FQ366+VjfIT/kg3K69fyUzexK0xbVmO+CH+iDfPy6Jp3hYr43VCS8uC9WPKvTK8Yh2LFr6/VZsGHFU8hJGGFH9j3HawIX71VfYheSzsv25wFXngFquxIX7srPNZVYxUu13o9jHQgC06sMnUKrbHlusaPULqtxeFzTFKtjkdDosVgAH27GrHxBozQJwenYmpSr9ZaayYMvbVPuEWzt/1X4yU5OU7acDgq9axx6LQH3z2AL5AgdN6JX25Cpg3v7aCi9ZLx7nRJrnbOcb9f4WaYvPQVXgNX5AIn+kss83pyifOXEdN77gxfULHn7ljV95gwPgADgADoAD4AA4AA6AA+AAOAAOgHvTJn0AACAASURBVAPgwE+fTzPEKilaOZ1Z+EtbtEEcnHZzqPWdbNuVTc/4Wqz8Fe/jXexeJLWzx/ksbvIWx7yNMq9kZZF01MzPg94LzO+45Tpc5mRPL+MVxlL45S2SectmXlnLAjALrHywAMx5vLU1YzR9octVtH5xW+Iy+sOFlr7xds5cxkI0b8FtV0/1netwXW7jVJ/LeDU2+6C2D5UeM2EKjRn3njiG/OUteuutt8QDTqeVvyz+njlzRtQNZf+3j75MG3fso8raOqq8VC+Oito6Kq+5JFb+3v/q+3S+oopySsrpSG4B7fr+DG3ck01TPs4gbhvKviwf9MYQevejACcmL1hnCMCTFqw17Iyb+WlX2ALa4iGzXFkk3+2rimL6g2ltS1vnh9s+kdeoIwUwYVMVgP1pXQhU68kyqzxDQFPGpvlpPBi3a2+yT+Z3wlq1EXnB4p/jWJ1wNsagYaH24ygCWuDJbYU4oAjucpw9+azw24iXHw/TtVIvpEBryRGzAGxru4fFPh6CYCiBUoqZSYog60aAVccSVF99r3DQamCfyGoIuCyypmaaRGc7EVfNF2nhc0A4DjXWQHloEVvUdRSAA2Kx6peKSzzSxnyfCPOcMo+Y5gB1breaP/y+G1s8y89P9XNE7KihvAM+nuOFAAwBGBwAB8ABcAAcAAfAAXAAHAAHwAFwABwAB8CBuHNg5Hz3Kzh/+ctfUqSHFNGszpHa5vZWdmUe7AOfUByQXHE6vz1hOg156236YEWWwbdho8YRH7Ld9GXbiYXiEeOnG3myTJ4Tbwto+bBYPHxWxFORDBY35ftmjRWybtv5H1zzg2zRVn3YraalP/JsVWaVx/XVfLFSymIlr15P9qOf9faqbVlX5FlgFHKsNjjb+WbXj/SDz6owrPnqEw+ULbfVdj01bayqkwK5f9WuwM4mPhquQmAKFZuguNjY5jiEY7+Lxj4egqAQMh3eUctbQPPWz05bQEu/7YRONV8KyubVsfoK4EoS2yinZop+ua7ZhlnUtevf53Ng6+hQY3UqV/u368/I14Rhq7aybqzPCSUAO843Fp8h+rzM80h1Kb0qPz+53C8qmwRlvV2sr/EFL+5f8PBLb/zSGxwAB8ABcAAcAAfAAXAAHAAHwAFwABwAB371+mxbgUoKVfLM4llDQ0PYhxuBFvYD77SVuMsz8A8tYHcmf2Qcpi3ZIt5lPHzs+zR96bag+4fF32Gjx4s6XFe208+JKwArK5Tkg3PjwbIuTKmiltt2/gfg+TmldMfYfWaxS7evPrS2KrPK4zZ6vupnKJtqubBlXrkZZNvoz+LhvdNYnfAybDqsADa2qfb3q/iav9u/CkzHwX+db/XuYG7fQw8hjFcHv5+atJXjtveBES8LDhhlREZcEHuDa7EWA2V/dgKlL18VZ9V0YIWrOzuB+uo7coP78NWT79dNTg1+l6+zv0o/fmE7OTk4L93mfbxubcsxiy2iTe/7zab05CTjfclcz86mtBHLc6LNa5bzjZibbeYPdV6WnynV6rzPP15poXxS8tQ28UhDAIYADA6AA+AAOAAOgAPgADgADoAD4AA4AA6AA+BA3DnwH/7wNr27aLutSKWKVhAg4ytAAv/44q/eC1MWbhTbO78xLJV4q2d+3y8fnOaVv/wu4CkLMx3vq4QVgA2RS31oLAUrXVCUImR1KU04Y7HK1q6dulWlalOkzSsjDdFMrSd9s6tvUZcfupP+fkS79kIwVvxQhUAL2z5R2Obhvc1YHXHm8YXqx4+BGJfiqoGXnQ2OiXznssSxp59FvM1iu2N8dN4wP0SeygElKNq7pB1t28VNte+PV3eIfSyFQLUvn0AZ2Pa4d+/eQsDkbZh59a+sy6uBk7TtmGUZn+3sWAmg5nfrWgvLcvVxwLYUh3kFcLC/Vv0In/3vDtbtqL7LtJWNQLtAn4yDbMNjYczkoWIWaBsQoWW7eJwTTQD27dJgnm9CzR/qvG71WcZziv6DlbiOG1/w4v4FD7/yxq+8wQFwABwAB8ABcAAcAAfAAXAAHAAHwAFwgDnwx9T5jkKVFL4gQMZXgAT+8cVf3gfyPP2LLcTbQb8++E1KSXlNHJzmPKeVv7J9/AXgni76YfzGKsy4CgWIQ4+OQzwEQfR5wRByewIWmN/isLsDBGAIwOAAOAAOgAPgADgADoAD4AA4AA6AA+AAOAAOJAQH/q8/jaZJS78JKQJDgIyvAAn844u/FG6jdYYADOGvRwt/EGXiIMok4D3XEwRIjDG+gjPmmjjMNfiClxBf8PBLb/zSGxwAB8ABcAAcAAfAAXAAHAAHwAFwABwAB5gDfccuikgAPnHiBPXp08fx/cAsYDqJZ1YC56JFi2jgwIF022230e23304jRoyggoICy37Csb9w4UJ6/vnnhX3uY9CgQXT69Omo2VffSbtmzRqyGqOsE47/3MbqkDbVczj2uf3x48fptddeMzBSbarpcOxb+c55ql2ZDsc+c2XIkCGG7ykpKZSbmxuWfSfuhlMGATgBxSgIBXEQCsCDHv1DAIij8RVHewL+mNfjMK9DAIYADA6AA+AAOAAOgAPgADgADoAD4AA4AA6AA+BAwnDg7x55l2as3O1ZoGVxThXxpFhndQ5HwHvppZdo586dVF9fT3V1dTR37lx6+umnwxLwrIRF1T73wYLzo48+GjX7Eoe9e/fS4MGDO0UAln2EOoeD/7lz5+ixxx6jffv2WWKi9hmOfbU9pwsLC0V/ej5fh2P/8ccfp6VLlwr+cHxZ8O/bt6/lWELZD0fkdWoDARjCX48W/iDKxEGUScB7ricIkBhjfEVuzDVxmGvwBS9hvuDhl974pTc4AA6AA+AAOAAOgAPgADgADoAD4AA4AA4wB56dsiIsAViKdSygybTVOZTAFqq9tHnrrbda9pOo9nlFMa9irqqq6nIC8MSJE2nr1q2WeMt4yHM08B8/fjytXbvWsr9w7POqbhZ+pY98Dpc/TmJuOGUQgBNQjIJQEAehADzo0T8EgDgaX3G0J+CPeT0O8zoEYAjA4AA4AA6AA+AAOAAOgAPgADgADoAD4AA4AA4kFAd+2H9SwgvAu3fvJl61qwp6Mh2OQCjb8plXGC9ZskRsCa3my3Q49ktKSmjAgAFUVFQkfGYb0p5+Dsc+t2FBk497772XZsyYQTU1NZZ9hGP/wQcfJBaBefttFlPfeOMN4jHpvvN1OPZVO7w18xNPPGFpO1z7vKJ7zpw5tHLlSsrPz6cNGzbQmDFjLPsI5X84Iq9TGwjAnSz8cUAjPSAcxEE46GRexCKmkfJOto+Fr/HuoycIkF7GKGMfydlLfz2hbrw5rvcfSWyd2ur9xPUaX/AS6gsefumNX3qDA+AAOAAOgAPgADgADoAD4AA4AA6AA+BAKA7wcydVsNPTbsqd+gjVfvPmzfTkk086vgM4XPvymdqwYcOorKzMcpxcx6v9l19+WbxDV2LlNMZw7Eu7fObtk1kAHj58eNT8v+WWW0xbcLOYyu9JVvuV6Uj9Hz16NHGMpT39HI59Fn2fe+45IfqyQM7vAy4vL7fsI5R9p9iHVRbXh7PdQGQLhR8HVCeRl2tBiB6AUygcUe5dBI+Ue8zTnsK/niBAehljpNzh9l766wl1E20OizTGVp9jCTdfQAB2/MIQ1n8agSkwBQfAAXAAHAAHwAFwABwAB8ABcAAcAAfAgU7kQKhnVm7KnZ55OLWfNWuW4+pT43m5w/id7HP72tpa8Y5YFgxtn695tM99Wh3Rsq/b4e2OeaWuns/X7IdX/FkAVm1F2760feLECdt3O8s64fjPq6+PHTtmjGHBggViO25pUz2Hsu+EXVhlPeHBezzHyAFVA+w1ze3j6T/67rpb40bKPeYq+Nd14x/JvRspd8CbxOdNpDG2+ixD3BM/7pHMC2iL+IID4AA4AA6AA+AAOAAOgAPgADgADoAD4EBncyDUMys35U4+2rXfu3evWIVq9cxLzQv1/MvOvmqD004Cajj+q/adfIiG/+zfPffcY6l7hWO/b9++YmWxOoY777wzavalXV6Zy9t7y2urczj+W73v1yqP+wtl3yn24ZT1CqcR2rif6DmgVkRymxdrQiC27mOb6FhFyr14TEiJjmlP8S9S7mDeSvx5JNIYW32GIe6JH/eeModhnOAiOAAOgAPgADgADoAD4AA4AA6AA+AAONA1ORDqmZWbcqfYW7Xfvn277Ttn9WdgoZ5/WdlPSUmhffv2Ea9sra6uFu8A5vfc6rbdPI+3sq/bcaoTjv/8PuSdO3cK/xnb999/n2bOnBk1/z/99FOaNGmSEQMWaadOnRo1+4wPr9B9/vnnLW2q+IWDD8eXt4FmOxxjuZJctSvToew7cTecMgjAFzp3InS62WTQnc6xJkQ4JEKbzuVQuPhGyj3mJfiXmLENlxNu20XKHfAm8XkTaYytPrcQ98SPu9s5APUQS3AAHAAHwAFwABwAB8ABcAAcAAfAAXAAHIgHB+yeWXG+foTzfMrKvm5XXkfL/po1a4hFVF4Vevfdd9PEiRPFrq/Rsq/bsRqjrMNlTnG1arts2TKxpTFv1fz73/9eCJzSnn4Oxz7bmD59Ot1+++1iZTSLwbxVtm6br8O1z/gfPHjQ0qbaTzj2S0pKiN/rzKu6+RgzZozjO4Cd8I92GQTgMATg77//3vEmUYNkdcNwHh98w/BSef7FRFVVlSX5QhFO7Qtp34eyl/h0Z8ysuPfEE08EvWCeX0jO+epEJ9OSf10R067oc6Lw0Yo7nGd1SK6oZ8mbRBkP/Aj+wmIV44cffphOnTplzAXZ2dki5rm5uUYe/5rtwQcfNK4R92BswTd3mGCOdocT8wlYuccK9x+wAgfAAXAAHAAHwAFwABwAB8ABcKBrc8DqmZX6/ClUOtRzSdj3LgCHwlwtB/4Nls9NJUah8In2/AUBOE4CsAw4/zqAf90wcuRIS2IwIXgJfE87li5dSllZWUKs9Ep6PCj1fchbfZjNnj2bVqxYYeIa/wKJtyWQnFTPckLqiph2RZ+9cr2z6ltxxypP5YqalrzpLP9gN/L/yFvFk3+dtnLlSmMuWLhwofiREs/HMr4bNmyg0aNHG9cyn8+Ie+Rx6Uncxhztni/Ayj1WPekewljBC3AAHAAHwAFwABwAB8ABcAAc6I4csHpmpT5/CpUO9XwK9iEAO3Eo3vyJ9j0NATjOAjCTjZezO730Oy8vj3rSwavN+GEnCw0sRpSVlblecc03CB6U+v7zY/VhxnvdDx482CTe8PsGjh8/bsqTk6Cc8Loipl3R52hP8OHas+KOVZ7kiX6WvAm3f7Tr/C8wVvHcuHEjjRgxwpgLhg4dSmvXriU+yxi/++67xPXktXpG3Ds/bt3p3sAc7Z4vwMo9Vt3pHsFYEHdwABwAB8ABcAAcAAfAAXAAHOiJHLB6ZqU+fwqVDvV8CvYhADtxKN78ifY9DwE4AQRgDurvfvc72wfqr776KqlHTxKDMzMzxQvGvRAfD0p9/zmy+zB79NFHqa6uTvCNz3xtN+nJCa8rYhqpz2np8yiSwwtnE62uFXes8kLxJt7jiiR+3Dbe/ndm/1bx5O3g//CHPxjzwYABA0T6ySefpPr6eiPNP8qxir2cLzrTb2kbse36X4IjnaMlF3rCGVh1fb73BJ5ijOApOAAOgAPgADgADoAD4AA4AA5EgwNWz6ysnkPZ5YV6PgX7EIDtuMP58eZPNO4h1QYE4DgLwLzald8BPGfOHNsH6nV19VRZWUWFhSXiZeE9SQDmFav8knGVtKHSeFDq+8+G3YfZ1KlTafPmzYJvW7dupRkzZlhyT53wuiKmkfo8ZeYc8vJ3k4g6rlylpuYW4raheJrI5Vbc4Tyrw+oDk+slwvg4Dm1le0zHyeW32Ya1O8UwFP5WMeZYPv7448SfSzz3ys+luXPn0t69e8UPRx577LGQ80WovqNR3pPvz2jglwg2Ip2jE2EMsfIBWOEhSqy4hn7ANXAAHAAHwAFwABwAB8ABcAAciDcHrJ4/es1zGoNXW1b1Yd/6ObHECviEj48TduGUQQCOkwDMN8Mtt9wiVl8uWLDA8YF6fX0DVVVVU3FxGQ0cOLDHbQfN7z/2Qm48KPX9R4U5ZiXOHTx40HiHJ7/Lk6+t6nEe22DsuyKmkfo8Me1DW6HQquDmzZvU0XGVGptaiNt64Wyi1bXijlVeKN7Ee1wch7ay3aZDFYBLaxtNoexOMQyFvV08+QdJvO0zv/c3JydHzA3nzp2jjz76iLZv307jx48POV+E6jsa5fr9eT3rPdIPNbg9KbbRwDcWNiKdo2PhY6L0AazwACZRuAg/wEVwABwAB8ABcAAcAAfAAXAAHAAHwAFwoOtwAAJwnARgO+FEz/c9pG+kixdrqKSkgp577rkeJQDzamcIwOFNKHYCD3Osb9++QsTh1X4659RrtsETeld8+Bypz+9OTiM+3P7duHmT2juuUENjs2jXlT8IrbhjladyRU1L3sQbAxnDttIskocUgFn8fSBtlSm83SmGobC3iyfvDjBy5EjiVb9qTCdNmiTyvvzyS1O+WieWcZex5QAu33OCpsyYQCdPHzfiyWKw+teTYhsq9olSHukc7XYcEyaMp8443PYfjXqxwioavsJGeP9nA27ADRwAB8ABcAAcAAfAAXAAHAAHwAFwABwAB6LNAQjAXUQAXrZsOS1atISeeeYZWwE4NyuN+iUlUe/evcWR1C+NsnJzg+r76vWjtCyLstwMGppkXRavrachAIc38dkJPCzY8Cq/WbNmEYs6qoCjp6Wg4/Xh88SJE6gzDi8ToFefddvvTJgs9KN5Ww/Rg+9/QXeO+lScWWyy+rt+/Qa1trVTfUMTcVvdXmVlJqUq9yffp6mZlUH19HbxuLbijlWezhd5zXUrM1N981ByOmVXxmecHIe24u2mQwrAGQfOBAnA7mKYTOnZnT8enS9JSdHt1y6e1dXVdP/999PKlStNcwNvxf/8888Lvso462e2GSu+cmxPlVTR0zNX0f6cEqrb+h5NXbxKiMF8f+oCsLvYBj4/E/X+9PHCPRd0HvG4ktOzYxYnJz5EOkc72VbL3n13nNWU7SmPV5Bfu3aN2tvbqbm5mdim2kdnp2OFVWePA/bD+/8ccANu4AA4AA6AA+AAOAAOgAPgADgADoAD4AA4EA4HIAB3AQH48mXfCuDS0gp66qmnggRdFmatRN2MoUMpw0IAdhJycyEAx/Shbjg3rds2dgIPiza7d++mu+++W5x1EUe9loKO14fP7733rqeH61aVm6oOUdWpBVSwcwjlZD5MbNPt2LmeV5912yPGTRCiLwu/m4+cFSITi798zUdDa7vJ7atXr1FzSxvV1TcSt9Xt6cINC6RJSamUGSdxVPdPvbbiDudZHSpfZJrrsdgdjsCt46T65TXNcWgr2mw6WABuaO2gfxu5gPqM/yKiGHr1x0t9HYfs9GRKiqKYbhVjGb8BAwZQQUGBSQBm35988klTnqwvz2zTyxgjqTt0zATxgwx5H7Lge7O+mKat2yPuVV0A7i73p86LUBjq9X3XSZSUmukYK71dqH7CKY90jnbb55gx75ju83AudAGYbbrtPxr1YoVVNHyFDXwhBQfAAXAAHAAHwAFwABwAB8ABcAAcAAfAAXAgMTgAATgOArB8WO7mzA/U6+oui3cAl5SUU//+/YME4NzcLErrl0RDM4JX9DqJvVZlEIAT48aMxgTpJPC44R7XkYKO14fPY8aMCecZOzWU76SKI9Po7FePiaMw61W68H0aHfp6NrFNL7h49Vm3PWz0WOJD/2PB6fVPNppE4Bs3blB7+xXa/n0e3T5inmin29MFFf1arx/P60i5w+1Tw1yxGk1cZAzbCjeRPKbN7C/E35Nl1fTU3EyS7wGWMWxoaqGaS5ddxbAzY6TjoF9H2nekMbaaQ+R8EalvbtoPfnsc8cFCrzxYAOY/vj9VATic2EYbbzdjclPHq19W9Suz0yk5xI9PrNq58c9LnUjnaLd9jRo1kvjgv6b2a1RY00L5F5upvL6NOq7dEPmh/mEB+OrVq9TW1kZNTU3Cntv+o1EvVlhFw1fY6D7/j0QsEUtwABwAB8ABcAAcAAfAAXAAHAAHwAFwoGtzAAJwFxCAa2ouUUVFFRUVldITTzwRLACLrZ/tV/tKUXfo0H6UlDSUluUsM23zrG4d3S8tzVRmJRLHOg9bQIc3yURD4JGCjteHz+oD91AP1jsai6jqxBzK3/6MEH3LDrxNl3IWUOuFXXS5bC99tX4RHdqzxvMDd68+6x9mb44YJVy/WfYd3Ti6iG4cnifONy/43jM66ovt9MOX0oTYNHn1Lrpj5Cf0gxen05gl24jb6vZ0QUWsAFZWdPpEGd8WtHJlsNEmkwUbXxmvquXVoHKrd3U7V9WG3MK2sjKb0pPNq3HVvtU2st9IucPtVf+kDzJPrgzW+95QscG0TXaoVYo6xvo1x2HikoXieGX2fLr9nTnUf+wbhujL20BP3fQtsbhzRa7g5h0XaupcxVDtTx2LxJ7LM1MD2Bvx9G8hLdrYrMQMqiu2EA9s/ct2JZ4SJyucrfLYr0hjbCcASw5J/1NTkztlpbu8P63mF962/fjq8YYwLAXiusuNlF9aRSnDo3V/+u4tGQfJa+vY8BbwyZTu4l6W2Kl15X1ulKkc8s8NEnsTLzXecJnkhJ2/vj6C+WU1LrUvr+lI52i3/aWmDhc0KbhQT9nFl+lsVTNVXm6nk+WN4rq2+YoVjUx5/CMCFoBbW1upsbGR2Kbb/qNRL1ZYRcNX2Ajv/2zADbiBA+AAOAAOgAPgADgADoAD4AA4AA6AA+BAtDkAAbgLCMBVVdXE2z8XFBRTv379rAVg5X2/WWn9fO/e9L/L1ycAJ1G/tCzRVgrC/A5gWSZXD3PbJLwDOKYPdqN9U0t70RB42Abb8/rwecSIVNPDc6uL1kunqezgOCH6Fux4gWpOzaG2qt3UUXNQHO01B6kkZzt9tX4htVzYR2xTjs3N2avPus1Bw1J9ou/heXSzJk9sL8virxCCD88jutZOp4qriMXfiSuzaPXe41RQfpEqLtQQt9Xt2YkqXC9I1MlMFe/plG3k1r/yvbqGGKRsIy3rSlHHJ0j6BEMh+CpCoxQl7fqNlDvcXl0BrPcfeswBoVPH0cs1x2HRhkWUtXMpZR/IoLbza0i+A5g5yVtB8zbQl5paqbWtgxoam8XqX+cYBvvmFnvGITk52XgHKwv5Mpb6uPTY2G0BrdazxJk5osRe9hNpjO0EYDHG9Gw/p5Nsxyf9CPfMsbX741X6/AMN/rt27bqILYvAvLK735Sl9PJfRkTn/rTBVo7JFBv/O8C93MtGXbFi138vK4Kuap/7lNjL/kWeUl/m6wJwIN8vUmdXBs1Jso6dTbXcbTrSOdptP8OG/YXqWq7Qd4X1VNPUYaJNQU2LyG9ou2rK1y9YAL5y5YoQgJn7bNNt/9GoFyusouErbODLKjgADoAD4AA4AA6AA+AAOAAOgAPgADgADoADicEBCMBdQAAuL78gVv+ePVtAjz76qLUAnGReARws8vYjFnx59a6pjFcPK+KxWhbrlb52/WEFcHiTRTQEHrbBk7XXh89vvTVMf35uXKvCb8neodRQsNoQfaX4y+f26m9p84ZFVHxmGzVf2Eds08sHh1efdduvDhlGfAT9XWunGzkbhBB8vaOF2to7qLGphS7VNdClopPUfmCOaKfbU8UanzgbeP+vvnqUVxSyaKe2YXtO17pNrm8Wen39CRv+lcd2/UbKHW5vEoCFgGUWA+361seo4+jlWsawLX8lyUMVgDm2kzMP0CsLNhsxrKq+RCXlVSFjqPrhiD2P3Y93Zqp/Bai45tWjflHPj4+Iu39rXh8OyipMbcteFvvkytMk/3bbElNVVLbKY98jjbGdAGzHXRWvaKRlbIPuT3/G1LV76HhhpXF/sgA8ZP5G2n7oTMjY6vGUGEq8jTFa8JrHZhkbTYjVea5eq2mJlfleDuaN9E0X+61s+QTgwA8Z3PhrNy7pXzjnSOdot30OGfIm8VFU22pJl7wLTXSk+DJdu269HbT+/t9LdfXCntv+o1EvVlhFw1fYCO//bMANuIED4AA4AA6AA+AAOAAOgAPgADgADoAD4EC0OQABOAYCMD9oj+TgrZ/nz/+MPv54Pj388MPBAnBuRtC2zaqQq6YhAPecSSQSzqltedLx+vB5yJAhxIf6d+Nqi/F+XxZ+m0o2Wgq/UgRmATh771pav34Zpc9fIOx5mQC9+qzbfnHQm6r7prQQBPK20PU9U6nj5Fpqzd1OV76dS1d3TaFLRzcRt9Xt6UKMuvpTF5xkW72N07WVDSkasT3ZnzxznlUbzlfjH25aFYDleLhvFqp4lbJd3/oYZdtwzhyH9vwM0yEFYJ+oc51a2zvopflf0cBPNontgcsqqqmwpNJVDKVPVmOR2AfEtkxKNYTfVMpUhGFpRz074aD2F7BfaXBOxVna1PPCjWuodrI/J/9lnUjOIe/Pa9cpdeEW+vzrw7RyzzF6csLHtHfPDqrMO0JvDB1iYCV90P11c5/Itiq2drHR7TtdB5cFtnFXy9S+pC/6Wa0vy9R2prTYLj54pTG3s6snbYZzjnSOdtvnoEGDaM+5S7YCLwu/B87XUfEla4FYbv8s3/9bcqGW2Kbb/qNRL1ZYRcNX2Og5/89ErBFrcAAcAAfAAXAAHAAHwAFwABwAB8ABcCCxOQABuJMFYL4BeAWrurr1wQcfJF7Ny1s6FxeXie2dy8oqiVf68sFp3vK5qKhM1OG6Z86coxMncojbqrZk2rd1c2AVsCr6qukgAViIx0mELaAT+0aN90Tq9eHz4MGDTIJpc9Uh8Y5f3uqZV/yW5X5N1YU7gwTgmuI9tHHTKho5eTbd3X80/d2tKXTXk6MoZdR0YptecPDqs277P+SBCwAAIABJREFU+ZTXTWPgCxYNr1+/QR1XrlJLazs1Xyyilpxt1HhqC9Wc/Y6Ki4rpXEEZcVvdni7EqNe+tHmFLLdX64S6ljbMW0Brq4yTUyk1Wcnzb0urrhjV/Rb9KltNB/wI+BvKT9WmFNakv3rfui21rdc0x6H97BLTwQKwGkOxeru+kcasyKJbxy6k1xd8RalLttHTrw4OGUPpjxyLHfZizNrWz6mpvm2+pQ397IQDr9i02h5YtSFxDpVn14+ab5dm276yABdkf2obmRfNs5v7k2O771QBbfr2lOl9wFPGhhaAVf/txqiOR+JtFxvVHrdzutb7M4uv+jbNwdirfln3o7yX2oZLQe1s6ql9eU1HOke77S8lJYVyLzQFzedqRv7FFvq2oE7NEmnfnH+dOjo6qKWlhXjl+/GCC8Q23fYfjXqxwioavsIG/j8JDoAD4AA4AA6AA+AAOAAOgAPgADgADoAD4EBicAACcBwE4D/96U9CzD19+izl5uYLMTg/v4jOny82Dr5m4ZfLT5/OE/WPHz9D3FaKvvo5N2OosSUor7KzeuevLgCLa6Vdv7S0oNXEej+xvsYW0PGfLLw+fH7ttRTjQXpD+U7xnt+cHSPoq7Wf0PpVC2jLhsV0ZN86WvHFPCEGs+g7YMhkIfiy8Dt51jzasCGD9u1YIbZ/bqrcS2zTyweHV5912wNeeoX4uH7jhniP6NWr14Tw29rWTk3NrXS5oZlq6xqoqrqOyiurqaj0AuUXllHOuSLRTrenCypczqKRWchTtvz1uAU02/MJRT4bcltg6Yd872fQFrHK9sNya1vZRj2r28TKVbyyXB9b0LVpu2JFgLbpm1fPOvki+w11ljFsz1tI8mAB2CmGK3Z9T/O+OkCPvRj8gwPfuAIxYh+lgO2IvRinsuWudm01Dh1DtY6MpcBIiPr+VZsWOKtxS9K2kWabdv2o+Wqa2+jxUccu46a3Uf2PRlrGNq73pxXeYhWtn79qbMLYAjo11bdinjE1flyg27G5hyTGvjgEOGs3L+hc0uNsxznZTzjnSOdot32+/PJLxIfTX9uV67Qjp4aa2q+Zqumrfy9fvkwHzpQJe277j0a9WGEVDV9hI/7/Z0MMEANwABwAB8ABcAAcAAfAAXAAHAAHwAFwABxgDkAAjoMAfO+99xKLufKYM2cenTqVSywInzlzVpxPncqjuXPn0YkTgXpcn9vGWoCNd38QgOM/WXl9+Pzyyy8TH1L83b1hAn3y1w+DVv2+/d50+skfh9I//WYQzV3wOZ0/vYMuFu6kqoIsmvVhGu3dsdwQgNmelw8urz7rtvs/P5Ba2zqEWChW+7a0ivfEXm5ookv1jVRdW08XLtZSacVFsWXwOb/4ezLnPHFb3R6uY89jjkN77gLTwQIwYhj7WESb/935/uxs8TzasQjXXqRztNt+Bw58ga7avN9XVXv3na2lgovNImvdzmP08PCP6Z8ff5fuTPlQnO9K+YCmLd5Mq/fm0AMDBlP6iu0xm+djhZVbTFGv68+hiCFiCA6AA+AAOAAOgAPgADgADoAD4AA4AA50fw54EoA/XPoVuTm6O3G8PohjATMnJ8cQbu+++25D/GVRNz39Y9O1FIat8rltvAXZWPcPATj+E5FXzg8cOJB42+ezXz1GqxcMp9OHN1Jj+T5jy+fdOzfQLx4aLo65n35KWVuWiWPRgnQ6tCuD1nz+Dp35ZjQV7BxEpzc8RKfWP0hs08vc4tVn3fbDyU+KVb71DU3EaRZ9ecUvpy9cvCRW/XK6oLiCzhWUivyTZ/Lp6Mk8X50wflyi+4DryLjP8WnP+UQcMs0CMGIYGa6JwEuOIa/C7473JwTg6PLz2WefVXVe23ReRSNtO1pGb81aS70HptGcjd9RYX0HlTVeoQst12h/XgU9//4y+t/PTKYfPPIOPfPuZ54+kyK5byL9PIukb7SNLh+BJ/AEB8ABcAAcAAfAAXAAHAAHwAFwABwAB8CBWHHAkwA8bWGm7YMzWcB1YuV8vPrx+iBu+fLllJ2dbQi3d955J0VyxFqAjWd/J06coGXLlnnilNf4xItHXalfr5g+99yz4p2/vO0zi7/q+35HTZ5N/3TPm2LFb0fNQUMUbihYReXfjaWzm5+k3I2PUMHut6nk2OdUlrudSvJ2Edv0gplXn3Xbv7nvTxTJodvDdew/2COJH7dFzGIfM7eYd+fYQgCOLu+efvpp4iPUX1vHNer3ziK6/dUP6duCWsqtaaWFXx+jMZ9toxmr9tCxklqqbb9Bs9fuo+1HC+jH/cbFbI6I9PPM7X2FetHlHvAEnuAAOAAOgAPgADgADoAD4AA4AA6AA+AAOBBPDngSgN+Zs8L0/OzGzZvUcfUaNbS0UUVtA+WVXiSuE88BxaJvrw/idu3aRWvXrjUE4HgKql2p77Nnz9KmTZto586dnjjlNT6x4ExX78MrpgMGPE18ZCyaRQeyVgqRt6Z4D/H7ffngtBR/GwpWU8meIZT3ZV8q3DWUqs9vpYb6i1RfX0+1tbVUVVVF5eXlwp4XHL367MU26uKDGxwAB8CByDgQqzm6f/8nTf93tbvYd/w8/euTEykr7yKtOZhPP+k/kfq8nEYTPt1ET46eTz94ZAzN/+oQXeq4QXUdN+mOVz6g3YdOevr/SbiciRVW4fqHdpHdC8AP+IED4AA4AA6AA+AAOAAOgAPgADgADoAD4EBncMCTAPyXGYvpJhHdvHmTrt+4IcTfprYOqrncTEVVdXSysJK4jpOjvpUtSdS7d29xJCUlU3p2pWWbyux0SnYod+qnM8u8PogrKyujVatW0bp16+jIkSOUm5sLMTgvzxEDXvnL4i+vnmb8vMTTa3y82O6pdb1i2r9/f8rbNdbY+lmKv6+PnmGIv21Vu+nCkclim+iSA2OooeoYtbW1UXNzM12+fJkuXbpEFy9epMrKSiotLSW26QV/rz57sY26+EAGB8ABcCAyDsRqjn788cftNF8jn/9f++d3PqWxS3bS1zlV9OPHx9HnmXupoaGB6urqaE/2Kfqbu9+k3adLxSpgFoGHzFpHUxdu8vS5FC5nYoVVuP6hXWT3AvADfuAAOAAOgAPgADgADoAD4AA4AA6AA+AAONAZHAgpAK9cuZImTpwY1rF58+agB2P61obZ6cmUlJxO2ZXWIrCbQes23bSJpE44D+JYxNyzZ48QNPmdtjicMeBtn7OysjyLvxzXcOITCR96QluvmD7xxBO0f8tHtH7VArHSl4VfdeVvU8lGKtjxAuVvG0B1xTuoo6PDEH/5gTuLv9XV1WL+4HunuLiY2KYXrL367MU26uIDGRwAB8CByDgQqzm6b9++xIfVHwu/4keN16/T39zxKm08Xk7jFu+gWwZMpG3fnqWzhRV0rrCcXnjvc/rh/cPpv947lB4bMZfmZe6n6Rk7qO9fPvT0uRQuZ2KFVbj+oV1k9wLwA37gADgADoAD4AA4AA6AA+AAOAAOgAPgADjQGRwIKQC/9957YgUer8KTB2/HyivyWJQpKCigc+fOiVWtp0+fJl65efToUfHOW26rO62Ltfq1Xt/NtVcbL730EjkdofrEg7jEvhkRn+jHxyumjz32GPHRWL5PvOv3Fw8NN1b+XspZQGe/7Eu86re1sUKIv62trdTU1GSs/JXiL881cp5he6HuTbXcq89qW6SjzyFgCkzBAXBA5UCs5uiHH37YpP1K0ffGjRt0/fp1unbtGl25coV++sRo2pZbQy9PX04fLP6Kvv42j1ZsPUYZm7+nNV8fpaOnztGBw8do5sL19MO7nqL/8tsU+i+/fdXT55I6fi/pWGHlxSfUxf0MDoAD4AA4AA6AA+AAOAAOgAPgADgADoAD4EBicyCkADxq1CiqqKgQ72HlFZk7duygrVu3iu15eUvjFStW0OLFi2n+/PmUnp5OaWlpYrXw4cOHidvqBNDFWvVaplNTkykpKZU2VGygVP8W0LIsPT3V2D46OT2bfPnKltKpmUF96j7wda9evSwPq7p6Hh7EJTapEZ/ox8crpo888jAt+mwOnTm6lf7pnjfp6KHN1F5zkGpzPhXv+q34/iNj1W9LSws1NjZair8lJSVUWFgofmTCNvV70enaq89OtlAWfU4BU2AKDvRsDsRqjn7ggQeIxV4p+ErR9+rVq+JzqL29nfhHSD/p+xZ9daaaXpy8hOat2Ew1NTXiHfQFRaXiR49FRUV0/vx5Onv2LLFN5m/mjv2ePpfC5XyssArXP7Tr2fcy4o/4gwPgADgADoAD4AA4AA6AA+AAOAAOgAOJyYGQAvCQIUMoJyeHUlJSaNu2bbRlyxb68ssvacOGDbR69WrirXoXLlxI8+bNo1mzZtH06dNpwoQJtHHjRuK2euANIdf/3l91C2gp5rKwy+3UurIsyS/wVmamCpE4U6xMzjSEYr0/p2tdBHaqq5bhQVxiklnGCPGJfny8YsoPx7P3raWHXnyPJs+aR+3V31LtmfmUt+lRqj67Xmz3zMIvr/rlLZ/r6+uptrbW2PaZV/5K8Tc/P1/sMCAfuMs4hzp79TmUPZRHn1fAFJiCAz2XA7Gao++9917ig181wAcLvnzwO+f5c4jfO88/QvpPP+tLGQcLacS8jfTbZ94W/w/lH0Dyjjeq+Mv/J2Z7seRurLCK5ZjQV8+99xF7xB4cAAfAAXAAHAAHwAFwABwAB8ABcAAciA0HQgrAL7zwAu3fv1+Ivps2bRLC7vr164X4m5GRIVb/8vts586dSzNnzqQpU6bQu+++Sx9//DFxWz2QUsjt3bu3WMnLK31ZxOV6quCrX3sp0/t0upYisFMdvSycB3G8jS2vnmbM8P5f5/f/Mj5Lly7tsu8AjmasI8FB520k1145f9999xEfP39oOFUV7qKa059Q7sZHqCp3rXjYLoXfy5cvi/f98kqrixcvim3m+Z2/qvibl5dHvL082/MyBq8+e7GNurH5gALOwBkc6L4ciNUcfc899wihl8VeKfjyZxCLvvwDJP4cqquro0dfHUtDZq+hFYeK6Ae/eZZmL1wlPouk+Ltp20760W+epnVfbie2GUtuxgqrWI4JfXXfexuxRWzBAXAAHAAHwAFwABwAB8ABcAAcAAfAgcTgQEgBuG/fvrRmzRrq/+Z79Mu+g10dv/nzEEpNTSVuqwdaF3LVcr1MvVbT3Ea9VtOqvc5Ke30Qx4LgqlWraO3ateLdyLx6hEUtHNYY5ObmEmPMq8xXrlxJLAh6iaXX+HixHapuNGMdKQ6hfPVS7hVTfjj+8weH0+KMJVRfuJ7yvkqm4kMzjIftvOL30qVLplW/cqUVY2j1bnGvD9y9+uwFD9RNjA8wxAFxAAe6LgdiNUf/6le/Ep89LPZymgVf/gzitPwc4nTmtl30/93xJH1x4Dylf3mYftCnP/3nn/6G3hr/Id3/7F/o73/5MPV7czL9/S8eoJ/d8mtP/y+JlKexwipSP9G+696PiB1iBw6AA+AAOAAOgAPgADgADoAD4AA4AA50Pw6EFIDvvPNOsc3zC2Nm0+HcEjp+voJOF12gM8VV4szXh3JLaPeJ87T5uxxa+vVhSn4rjd5KHUHcVieNk1irl6nXapptqtdqWu+vM669Pojjlb8s/krBl7fTjuSQdnrCOTMzU7x/2kscvcbHi+1QdfVYRytG4eAQylcv5V4x5YfpLAA3ln8jHrKf3TFYrLDifN7qmVf8cpp9qKysFGle9csrrTj/3LlzYttnTp84cYKOHj1q1Hfrt1efdbtp6fMokkO3h+vYf4BGEj9ui5jFPmZuMUdsEzc2bmMY6Rzttp9///d/J7fH3//LrfQvv31aiMBfnr5I4xd+RQPfnUtDZyym9d+do0OlDfSH51Lpb350e0znh1hh5RZT1Ov69x9iiBiCA+AAOAAOgAPgADgADoAD4AA4AA6AA92fAyEF4KFDh9Itt99JH2VsobNl1VRUdYnKquupvOYylV6sp4LKWsopqaIjZ0tp9/HztOnb0/TOX1dRnz88SNxWJ5GTWKuXqddqmm3q15mpSb4tpf3vCNb7jea11wdxvO1zdna2IQC/8sor5Pavvb2DLl9upKqqGiouLiduGy1RsSvYOXbsmPgBgpf4eY2PF9uh6uqxjhbG4eDAvh7NK6KUz3fSC/O/oVEr9lFOQQntP5kvzqHGopZ7xfRnP/sZdcah+hQq7dVn3d6UmXPc3qai3k0i6rhylZqaW4jb6vZwHfsPVLcxPLn8Nmor22M6EMPYx8vLPeI2tvImxv2ZePGMdI72whe3dc/mn6eHnn2D/tst99OQmUtp46mLtCWnmnacraXPth2m3z71Jv3oVw/Qzr0HYzrHJyJWbjFFvcS79xATxAQcAAfAAXAAHAAHwAFwABwAB8ABcAAc6BkcCCkAMxHWbN9POw6fpspLDVTb0EL1Ta10ubmNLjW2UFVdIxVX1YkVwd/lFtPXR/JoztosWvrlrpg+HIslYb0+iON32qrbPr/44ovymXTI85UrV6mxsZlqai5RWVklcdtoiYpdwQ5vg8z4eYmv1/gcOXJEvHM4PT2d5MHv3uV8L/1yXT3WKsZ79+6lJUuWGH1wX3zN+Wo9q7QXHN5dsYeeTt9ML87bRpzedrxI8Gz0in0if9L67+jNz7+hM+eLXY/PK6ZeceuM+pH6PDHtQ9/9ea2dbpxcQTeOLqKbNXm29+zNmzepo+MqNTa1ELftjDHBprcPZiOGNlErrW0UJT4BeDe1lQUOxNAb1rHmZqjY6iHH/Zl48Yx0ju5Mzs1ZsJR+8bvH6T/+91/Sv97tO//oV3+ityd8QCwSd2bfVrYTGSsrf5GXePcbYoKYgAPgADgADoAD4AA4AA6AA+AAOAAOgAM9jwOuBOAPl24SQi+Lvq0dV6jj6jVxtLZfEULwhUuNdL6iho7ml9OuY/m0avdRmvLZ+pg/IIsVgb0+iGNRUBX1XnjhBePZdOqhS8THoH1VdN/6HCNfJq5evUbNzS1UW1tH5eUXiNuqtnpCujMF4O3bt9Ps2bPpwIED1NHRIWDnM19zPpd74ZUeaxmfTZs20axZsyz74Xwul3Xtzm5w2Hs8j0YsyRLjWPNtLiXPWEdnymrE9fiVe2nNgVwjzXXdjs0r593a7cx6kfr87uQ04uP6gY/oRs4GIf5e3zOVbl44LjDU/7lx8ya1d1yhhsZm0a4zxwbb7j6sZQz1WPE1i78PpK0SRUIALs2iNuXgtsDZHc7xwEmN7fI9J2jauj10qqTKKtQiD/dn4sUy0jk6HryLV5/AKvH4Gy8uoF9wARwAB8ABcAAcAAfAAXAAHAAHwAFwABwAB9xywJUA/NSImRTO4daJrlbP64M4XRR89tlnjYfULP6+eaCa+m8tpDuW+4SlwYMHk35culRPFRVVxG11gTA3N4OGJvWjtKzcoDK9biyuo+2PG+FT5ZDb+Bw8eJCmT59OVVUB0eDKtevEP2xoab9CZeUVopzrqfad0nqsGe+srCyaNm2aYz9czvWc4uMGh+wz+TRswVbBr6KL9dT3/eV0uqRaXI/9IosOnS030k9NXy3KB3+8MeT43GLqhE2syyL1+Z0Jk+nGua1i5a+8YW/WFxOLwNR+WWYZ5+vXb1BrWzvVNzQRt7Uab2Vmqtiqvnfv3pSUlEqZlZWW9azayjx9+3uZb3f21fdtkc/98pGcnu25Xzv7iZzPcbD7yzhwxiwAF2+nNuWwiqEd9mp+ZXY6JSclU3q2c2zVNm4w1OOY5KIPN3b1Ono/ki/quLz6rvcRjWuODwu+T89cRftzSqihtV2IwCwGW/2Fuj+txp2a6RxDp3F0NkZW/na1+zrSOdoJ/+5WBqzwxa67cRrjAafBAXAAHAAHwAFwABwAB8ABcAAcAAfAgc7ngCsBGIEwB8LrgzhdFBwwYIDxfLrvl/n0UOZZunPFCfrnTw4Y+TLBW0A3NflWALMAzG11kTDagqtu3+t1tP1xI3yqHHUbn48++kisyGWsr9+4QZdb2qhXr15UWl1PJRfrqaK2gXbs3E1cT7XvlNZjzdjNnDkzqJ8LdY1B/XA9J6zd4vD4xKVCwOZxPTkpg04V+QTuUZ9vNdIDP1hDGw/m0JUrV+iBsYtCjs8tpk7YxLosUp9HjJsgxN7LFXk0b+shQ1yqP7JSrAiW96g8i9X6LW1UV99I3FYfr09AC4i+fJ0ehsDkVVjS60vhKCnE+9L1dvp4usI1x8Hqr6G1g/5t5ALqM/4LUSxWABdtpjblsIxhZSalWgiv4WDltY1ePzs9mZKS0yk7jB8ROMVO78eqrlpHTVvV7aw8js+D738hhF81xrwSmAVh/S/k/anFln+sEe6PNHjMnY2Lbt93nURd6b6OdI7uLG4lol1gZf5/eCLGCD4hRuAAOAAOgAPgADgADoAD4AA4AA6AA+AAOJBoHIAAfME7Kb0+iNNFwT//+c/Gs+l///wQ/XTBQfrvc/fQ3334jZHPiRs3blB7ewc1NjaJdwDzFtDcVhcJoy246va9XkfbH7fCp7y53MZn2LBh1NbWJjCvb26jkot19Ld/+7eUW3rROM4UlhPXk7ZDnfVYM3ZW/ah9cFr244S1WxxGzc8U7+LmgY1fss1Ip36ykZrbr4jx/nHEPGpu66DqusvE6VDjcotpKDuxLI/U52GjxxIfP3wpTawyZGGJVxv+8PmJtOyzaUTX2gWW/I/vXr1CDU0tVHPpsminj1UISlEQ7HThR+9Hv7aqr4vRehu+tmpnVS+R82QMjUAREa/8ZfH3ZFk1PTU3U2wFLQTgwk3UphzcVh+bHSZ2+Xp79dprG72+fq3ajiTtxq5aR01H0q/Xtlax5Tjf+fs/0oA/3CvOnFYPx/tTF4C1a6/+dTYuVva72n0d6RztNSZduT6w8v5/9a4cb/iOeIMD4AA4AA6AA+AAOAAOgAPgADgADoAD4EA0OAABOA4C8JNPPknXrl1TNYmgNAtKvDqzpaWV6usb6OLFGiorqyRuq4uEToJrblYa9Uvybf+alDSUMnJ920Sr+f3S0kxbSKtlso3RR9pQYwvbfmmBLYvVNro93V+v126FT3lDuHlQmpubS6+//rrAva3jqlj5y6t/1UOKtFxP2g511gXgw4cPe+rHCRsnHOas3kHJYxfQ85MWUeqc1TRt2ddibGt3H6PFW78T6b+krxVnFn7HfvYl8ZaoG/YcpdS5a0KOzw2mobCJdXmkPr85YpQQf/X3ivLqQhaFP/5yj8Dz5s2bdIXf1c2rfy830iebvyVuq4/XJ9gkWW6/XFmZTenJgW2a5dazmamBPLmyTxd+fKKPvMcDK4xl/3p9zpf92fUjfZVbRsu+rfyR/STimeMwddO34nht4Tax4pfP/P5f/mMxmMt9AvB6aisMHPYxDN7eWcVYTQusxZbQvvgkp6cbK4iNepm8ZbQst9+a26jv31pav7aKjYyzjCPH2ypPjZ1uV5ap+TI9+/AGSvX7zn1InlhxUrZJTU2OaGWt9IfjY/X32B/+SFVvDKa2gwdNxSwE8/2ZX1rlcH8GYqv/YMNpTOkWMZTjlVuBW8VH8MPm3rfqT47d1y54NbqMbVe5ryOdo1U8unsaWOFLX3fnOMYHjoMD4AA4AA6AA+AAOAAOgAPgADgADoAD0ecABOA4CMCPP/44NTe3iNW9vC0lC3EsIvHBwi+Lwx0dPvG3oaGRamvrqLLyIhUXlxO31UVCQ5zV3gGs5+dmDCUWbX35STQ0wycGZ6X1oyT/O4RDtUkamiH6Z1tmcdjanu5rONdOwqfVpOD2QenAgQOptbVVbP18vrJWrPq99dZbqa6p1RAOzpdXEdez6scqTxeAebxW/bC4bNWPEz5OOPRJmU5Vlxro2LkyemHSIrrvL7PEGPLLqunzL/eLtDwfO1dKW749RW1t7TRu/npavmVfyPG5xdQKk3jlRerzoGGpQdvLSmKcPH1crATmFcF7ThdR1vF8+nz7Yfq3N2bRnW9MIG5rNW4p0LBYJkUamef0/k5VTLJLc38sWul21PrSJ9mn9CGQHxCVrNpZ1ZN5iXjmOLDIu+9smVjxK+Mnz7wVNG8D/e0Xd1Lb+TWmwyqGPkwCorwUVoX46d8aWsVN1pc4i22bTfWSjG2cQ205rNplrO22gFbrCZvaVt9WeWrspM/q2Nh/k11ldayaz3aCrv2clHZ1fqp9e0lzfKz+WOi9dvEiVY9621TM+bw6v9+UpZb3p/RPjluK2W7GJLfi9om2PhFZx0GOTc2X96GOiVpH9N9N7+tI52iJaU84A6vofwHqCbzBGMEbcAAcAAfAAXAAHAAHwAFwABwAB8ABcKBncwACcBwE4Mcee0yIupcvN1DF8ulU/ulIKpsygErfuktsScyrfpuamonLWfy9cKFarP4tKCghbquLhLpoK8vVVbnGQ+2hGSTy+6VRllwNnJthrAC2baPUYftqn072pC+RnJ2ET6sJzO2D0hEjRtDWrVuFEHu2vFoIwPfee68hGty4cZOWr91Aw1OtxTyrvq0E4OHDhwf1U3nJtwKRO5P9DHvrraDYqrg54XBPylT6at9x4XtTazs98+58Olfqe/cvX6t/fM0/Mqirr6cH//Ihncg5ZylWquNzi6naJt7pSH1+dcgw4sPy71o71e2YSiPnLqY/jV8khN8npi6jj7/cT1f2fiDaOY1fru4TwppYIRq8cpfbs1hn3Lsm4dAvMimrS416uuCniHXSJ5/wZF7taLS36MdoZ+GPLEvEs2MM/YGdnHmA+o99g9ryV5oObquPSRfmZLmab0pzfJRtv01lWlxMZUpc5XtofeUB8VnmGz5YxEbyTBUYrfKkDT6rftjlq3XUtGiv+G5wKjXT1q7ah5e0XWxZ6OU/FoA7Tp00bl/OHzJ/I20/dMby/lTH4cMocE9KzOR4+MwCsdpG+s4rfXXBXOBiG59AP9KGXX+yXNjT+OPL452p0b9lAAAgAElEQVQEus59HekcreLR3dPAqmd/Wevu/Mb4wG9wABwAB8ABcAAcAAfAAXAAHAAHwAFwoHM4AAE4DgLwI488Qvw+XxZ2y9PfoPIPXqKycQ9T6eBbxHbPd9xxB+lHYWEpnT1bQNxWFQU5rYqxaplPzA1s+yzLnARb2zbdUADetm0bDRgwgE6eyaP8ihohANc2tAjBgEXZwydzqH///rRhw4YgIchuQrISgNevX09PP/10yH4yMnyrq2Wc9LOTAHzg+1PUZ+B42rT7e+E/i7y7juQY4oea4FXm/F7pY6fPijZ2Y1Hzu+LD50h9fnHQmypspjSv1r9W/C1d2/8hNV2uo0v1jXSxpo4aTm6mtn3pxG1V/KzSYgUni0hCMLMTgXz5qmCrik52bdX+1PoyX21nSovtaK1XMNrVkzYT8RwyhteuU2t7hxCAX5n1MV08tZTa8zPEYRVDKyx53Gq+KR2mAGyFpWpXLw8VG+Yai5ZyJTK3t8rTx6L2o/Zvlxbt7fhsIViq9r2m7WIrBWBeBXxh4PN0tbBQrAjm/B3ZOVRYUml5f6pjYl8YHymcq/iqfupt5IpeXQBW25vuZTusbPKd+uYyUz+KDVOfWhxMbZT7X+2rs9KRztGd5Vci2gVWnfMlKBFjDZ8Qa3AAHAAHwAFwABwAB8ABcAAcAAfAAXAAHIgWByAAx0EAfuihhyg/v4iKikqF8Fs2+j4qHfJrKnnt50IUvnDhIlVUVIlVvyUl5cQrf1n8PXPmLHFbXRi0FYCFaJsktn1W2/jqW2/ZLMvU9/tyW70P9Vq2sdpSWu033LST8Gl1I3h5UPrJJ5+IbbX/Ov8zOppXRCXV9VRyoYbmfbaI+vbtS7fffgf97ne/o/z8/JCCHvtiJQDzuGfPnk39+vUjp37uueceYt/tcAqFw/7sk/TrZ8ZQU0ubSaxUL3i78abmZrpwoYo2bN9HT4+c5WpcXjC1ikk88iL1+fkU3zuiVfxY+GUMO65cpZbWduo4sYau7Z5CzWe2UvP3K+nqrslUnHucuK0+5srMdJLvA5VCEQtMalptI7bq9a8e9Yk0wcKsT4Cyfq+wtBUsUvE2z75VilzHTT9O9WQ/iXh2E8PGphbxDuD3F35Mt4+eRanz/krvL5xHT786ODiGmngmx6xiHJwOYC1Ef5sV1mo7aVc9O5XbxVBtrwqaMt8qz64fNd8uzXZ9ZcGcVNvI/iM528VWCsB837L4W/v+RHHwu4GLSivpXEGZ9f2pxVb113lMgbGaxVRlO/XM1MBW30KYlfey793fUmiWeNj1J8v5rPoXuA5wzY4TQe1sfFP76qx0pHN0Z/mViHaBFb74JSIv4RN4CQ6AA+AAOAAOgAPgADgADoAD4AA4AA4kNgcgAMdBAL7//vvp1CkWVfPFqt/SQUlU/Or/poLn/4WKi8uoqKiMeMVvQUExnTtXSHl55+n06bN0/PgZ4ra6QCgFWHV7Sing+lb0KtuGKu/wlfX7paUZW0Czbas2quAr6ugrgjOGGlvV6vZ0f71ehxI+9UnG64PSTZs20bPPPkt33XWXcTzz7LO0atUqIf7++Mc/FuLt+fPngwQhvW87AZjHvHLlSrHiWO3n6QEDaNGiRcTiL/fDovPRo0eDYszt3eAwdf5qGvnhUlWzNNJXr12jxsZGIf7mny+gMR8upjEfLQk5Jh6jV0y5jRQxJM/0FYgSO1WQUIVOWR7uORyf1b4GvPQK8XFdvJf7OvH7uln4bW1rp6bmVrrc0Ey1dQ10qegkXT7xFdUd20RFZ3Mo51yRaKfa4rSOR/A7RgP3qW8FoU8cYtySklMp1b+1q4qXsCsEpUBb1a5lv34BUvonBWi9Hy7n7WxFvtju1tofaScRz25jeHL5bdSet1AcWTvm04YvP6HHXhwUdG/o2Msxq/lqmstZiGMM+UhOT6fUzhCAxcpNf6xUrih9yy2jVX9knhyH8FcTQmWZOi41zeUqT4QNC07qbaTdcM92sWUB2O7ILywLcX8Gtk9mv4Rgb/oRhvk+k2NKTfWtsOYYy1XWsox/9OF0j/nqBewa7S0wVLHS2yV1wfvazRztNE4VYxUbL2lpX583pQ31Rxsyz83ZjW9u6si+3GAl6+Kc2F+8EB/EBxwAB8ABcAAcAAfAAXAAHAAHwAFwABwAB2LFAQjAcRCA77vvPiHmsqB74kSOEHdzcs4JQZjFXj5YHOa806fzRB2uywe39Sqghqpvt+1zqHaxKncjfKo3TDQflPLKX165e9tttwnxtqCgIEgUUvt2EoCd8GKfWfzlfp566ik6duxYUJzd4JBfUES3/3kEfXf8rCH8Xr9+nVpb2+hSXR2VV1TQ2XP5dPTYCXp93CyatWid43jk2MLB1O3Dbbt6dvnSp1DncHxWbfZ/fiC1tnUIwZdX+za3tBKvFr3c0CS2fK6uracLF2uptOKi2Fb2nF9cOplznritagvp+Hyou42hEIBzF1C7cnRGDNUVouBEZJxwG9vOvD8jnaN6OgfczNE6xiZR3ubHCjquug21XJYlK+9OluW+siTSxXVZ7nSWduWuD1Z13dSR7dxgJeviHNncAvyAHzgADoAD4AA4AA6AA+AAOAAOgAPgADgADnQXDoQUgHfu3Elej5MnT3Zr8cPrgzgW7nJycgxBj7cUloKu1zO3dRISwynLGJpESf3SKCs3N+q2w/FHb+NG+FRvSK/xUdtapXnlL78rmFfpvvjii47cDlcA5jH//+y9C7AcxXm3v1Uul+NyUokrropDJS6X8/cln7Hr00eKcGwXKP5s4882Jg7CwYQImcsxBHzBsi0CGIOMBRg4RkGBQBwQsgCBAZmbMCAuFrIBIQHiJnS4Cx0JCSGEhK4g3n+9M6d3emdnZmd2u3d3dp5TNZrenp6e2V8//c5s/9QzOvNXzV89zuGHH97UFnl1uPiKG+Vzh58k23fsCB73/OqrG2VszVp59rkX5PEnV8iSpcvknkWLZZ+DviP3/GFp5vcxerSjad7B7bRyafnmnFqt2zlnu86vTDo4mOW7cdNm0bS+51dn/Gp6zcsb5KWxdUH6medXy8pnXgzSyx8flWXLV4Rl2vjPJfbxSXd+o5G3DQMD+ImLgnbb/sRFokvQzo7bUGfKThifUUr7dta+edvWZ//sNEZVnYE8MTqusf3ZTmdpmVXObNNZ3E2P4tbHY0+dWp+1n3WM+DZTLwZwZ/08riuf0RMGYAAGYAAGYAAGYAAGYAAGYAAGYAAG8jOQywA2UwnfFpHdu9+WXW+9Jdt37pIt23bIa1u2yfrXtsjqV16T59ZsCMzizZs3yyCbwHkGLW0Ir7jiClmyZEnd0Pv0pz8tnSxxg7To5yefXChnfy165OSECd+RuX1q/j7yyCPyq1/9KpdJaTQv2j5mv6y1zvxV81cfwZ1VLm72F20bnfmr5m/So77zGsB6fl/65knyX3N/I6teWi3PPPecPLniKXnokeXyh/sekLvuWSRXXXejfGi/yZnfxf6e7WiaNQAezoQMGUx6LO75D1wfvKfWPDo37fGc9jnG0+2cs13Hvl/YXzpZ7LpI578oudSqk/bTfTs9F/vRv8py0iOXOz1GVffvdduq7lkxrqrtUuR754nRcY3tz3Y6aI/YY7PDR+mH7zxPu5ZEdWi5qTJ/bCzo92Hf1UeCR+9yTjuG+c5p17X4fiYORMcOj2nqSVrn0SppP/J6c+1Bd3SHARiAARiAARiAARiAARiAARiAARjoBwZaGsC33Xab8X/l7bffDt6HuevNyADeuHmrrNu4WV5a/5o8u2aDmPJqAj/wwAMdD6D3g0jxcyg6EHfXXXfJr3/967oBXNQUrGr5p556SvT9vDoDPd4GWZ+Ltk9WXUW3xc1+V21X1Ai/e/GD8r7/c1DmcuSPzsmtazuahoPb9n80CAfXTb5516X9jkV7QNxOF20HLd/OObdzHPbhYg4DMAADxRnIE6Pj14G0R0DHryv2++TjddhtZW/TGfrmuhTsH8zWjwzg1seI9k+7rumx9T3cOtvYPrZ9TknpPFol7UdecS7RDM1gAAZgAAZgAAZgAAZgAAZgAAZgAAYGhYGWBvBNN93UZAAfcMABkrQ8M/aKaHl7GRSh7O9RdCBu1apVMm/ePLn22mvlwQcflCf7dLatK7PSRT1qeKr5q4aq6mfr3ypdtH1a1Vdkuw+zv10jvMh5tyrbjqZpg9vRwLqZaRUfYNdZV2OFBseTzr+dc06qhzwu+DAAAzDgnoE8MdqYrvUZvA2zdK1rRzD7N5rBq+1lDN20a5GWsbfZ16akfUNTOeUYenzr8e5N9U6I/jNU8DSAqfMbjt2KrzxataqD7e4ZRlM0hQEYgAEYgAEYgAEYgAEYgAEYgAEY6GcGWhrAalrq39tvh49/fvOttwLzV2cD7969W97YvlPGXtkU5D29er08/vxa+c0di+S62+8NDM/4l28ezAvNnni5dj6Hg3Pu6ks7h3YG4tTEvOeeewJDUx/ly5KtgT72eeHChYXNX22zdtonra2L5rs2+zsxwouee1b5djS1B8Dtuu1Bds23y6Wl7f3zpts557x1U44LOwzAAAx0xkCeGG1fE+J629syzdmxyCjOrGNsicycNElmzo/M3NzHaGkANxrHeh523fHzin/Oo1V8Hz53xif6oR8MwAAMwAAMwAAMwAAMwAAMwAAMwEDZGWhpAF955ZWi7/41j3/e+WZoAJt3AOvjn1euWhcYwCtfWiePPjcmD65cJYsfe1Z037hA8QEv+3F+8bL9+pmBuP7u+L1uH5dmfydGuMv+046m8b5uzifMb/2ozLT9TT2t1u2cc6s62d7ffZ/2oX1goDwM5InRWdcBe1v8umIbwna5OB/xbfp4Zp2hq49o1rL29tbHyLquTajXac7Brtvkpa3zaJW2L/nl6RO0FW0FAzAAAzAAAzAAAzAAAzAAAzAAAzDgkoGWBvDs2bMD8/e73/2u7LHHHrmWE078sSxa/ozovvGTjQ94xT/Hy/fjZwbi+rsT0j7u26cdTc1guXl0Z8Og+vgge5g3U6ZOSH7ssz6GU8tMmDq/KZa0ig3tnHOrOtnuni00RVMYqCYDeWJ01j1ifFto+o5fM8avKYattGtJUx3BLOBotm7T9uBR08nHMOZx/Lqm52Cfm7mmxes255q0zqNV0n7kVbNv0e60OwzAAAzAAAzAAAzAAAzAAAzAAAzAgDLQ0gDWRxW/tXt3YPyeP3OmPLniKVn+6GOy5MGl8rt7F8tvb7tDrp9/g/xq7lVy0cX/LQdNOjgoe/fDTwePOY6DFh/wsj+b9NSpk2TC+Hve7EEzzbt+9QMyc1I0y0Lr10G3CZNmygOrr68bSUF+w0BdOKBn3usWbI89FjA4Vg6jiYG4/u48tI/79imjpmU853i85LN7ltEUTWGgPxggRudvB7TKrxX9G61gAAZgAAZgAAZgAAZgAAZgAAZgAAZgIGSgpQF8wQWzZNebbwWm7iPLH5NarSZLHlwmi3//B1l4591y080L5OpfXyeXzf6VXPCf/yXf/u4JQdmFy1aK7hsX2pi8M5eMBdvsR0CH26LH5MXLqtGrj+ULDF/LqDWmrl3eTus5JO0b5E2aVH8sn56Leexf/LztzwzE9XcAoX3ct08ZNS3jOdtxhrR7jtEUTWGgfxggRudvC7TKrxV9HK1gAAZgAAZgAAZgAAZgAAZgAAZgAAZgIGSgpQF87rnnyY6duwJT9777l8iPf3xq8EhWfYRdfDnwwH+Ufzvu20HZ2x5cIbpvXGhj8pp9zUxfLddk2lozeOvlp84fLxfO6A32mTRTloyNNexvzxxu2FfrHC8/f+okmTnffF4iMyeFj6GNn3P8MwNx/R1AaB/37VNGTct4zvFYw2f3LKMpmsJAfzBAjM7fDmiVXyv6N1rBAAzAAAzAAAzAAAzAAAzAAAzAAAzAQMhASwN4xs/OlDe27wxM3e9857vy6U9/Rk776c/kljvulht+u1Dm3XCrXHLVb+SUn88KDOEv7P/FoOwt9z8hum9c6LjJa2+PbwtN3OhdbHZZM1vXrHWbvX/avmPB+93U6J0vUwMjWI3fqTLfMobt4ySlGYjr7wBC+7hvnzJq2uk5n33+hdLOkhQzyHPPZB5Nz555oXSy5DkGZXrTtuheft07jdFVYgCtys97lXjlu8IrDMAADMAADMAADMAADMAADMAADPQHAy0N4NN+cppsemO7HHvc8fKRj3xE9ttvPxl7+RV5/Y3tsv61LfLcmg3y4FMvys33PS4HHvwN2XPPPWXSv0yRG37/qOi+8Ya2TdpW28Ky0SOh7fKBwTtpqkxV83YsfJy0XXfWvoFpHHv089Sp4eOl7WOkpV0PxD355JOBTkcffbTYix7fbEs7F/KbO5Lr9kHjNVJGTTs95zPOnSl5/3a9+aZs3rJVdB94ae6TvdLkZ+f+R1MTLr9ib9m26p6GRfP0722R4IkXm7e8Ibpvr86b4/YPQ7SFv7boNEZXqW3Qyh+HVeKI7wpHMAADMAADMAADMAADMAADMAADMFAtBloawP9+4kmy4fU35LmX1sq+++7X9Nhn83hle33B5b+Wa3/3iOi+caBskzbPtvijnCeMv/s3nMk7QcxnrSted+q+waOlo8c9h+Wiz/Hzin92ORB3wQUXyDe/+U2ZPn16sL7xxhtFFztPy8TPgc/pHdVl+6BzqHMZNe30nH9y5jl18/DRF9aKLml/u3apAfyG6D4wk943u63N6Wef19RkoQF8t2xbdbesfPS2YF03gN9+W3bs2CWvb35DdN9uny/H6x92aAv/bdFpjK5SG6GVfx6rxBPfFZ5gAAZgAAZgAAZgAAZgAAZgAAZgoBoMtDSAp37/B7L21ddl7JVNsmrdRnlu7QZ5evV6WfHiy/Loc2OybHSV3P/k87Lo0Wdk4bKVoo9+nn/vcrnqrmWi+w4iSK4G4n7xi1/Iv/zLv8g555wjp59+utx7773y8ssvy+rVq+X222+XU045JcjXMlp2ELX08Z1ctY+PcytrnWXUtNNzPnn6DNm0dbscc9Fv5Ip7HgmWb5w7L8izXcW33w5njW56fYvoPmVt40E87x+fcbboYv8FBvCLC2Xl8gWy//SLZNuLC8UYwLvfflu279gp2pa63yBqwneqxs1dGdq50xhdhu/o6hzRin7riiXqgSUYgAEYgAEYgAEYgAEYgAEYgAEYqA4DLQ3g44//dmD8Pr/2VXlm7BVZ+dI6eeKFtbL82Ubz986HVsqCB56U3yx+VK6++yGZc/sS0X0HESYXA3FPPPGEfP3rX5cZM2bI5s2bg+WBBx6QM844Q0477TS57rrrZMWKFfLwww/LSSedFJRNO6553LWZhT1hQv7ZzL7bp+jsahfnk6aTi7qrWkcZNe30nH906nTRRU1g86ezgM+89h7zMVjv3v22bNu+QzZu2hyUT2Mk3k+1v06dHz6+Pm2fbuUnndukmUtKH7///bQzGtpKPwQG8PO/lUt/c5Xsf/qFsu3539YN4Lfe2i1bt20P2lL3jeufpJPLNgzrT4/f8eP7ivXx4yiryoMdz1uda1w7PlfnxjJvW7cTo5PYdNkH8557t8u1o1W3z5Hj0cdhAAZgAAZgAAZgAAZgAAZgAAZgAAZgoL8YaGkADx/9LelkGcQGdzUQ96Mf/UhOPPHEwPxVI3iPPfaQiRMnBoumf/CDH8h9990nxx9/vGjZNC3jA/H6juMJk2bKkvF3I6ft5yM/fi4+jtGqTlft0+o4VdpeRk07PecTTjwl8bHPagC/uP61urH45NqH5OcLvycvrRsT3SeNi6J9o2j5tOOa/Kz64tvCz42P2Df12Ov4fva2fkj/4JTT6u1kEmoAr33yRvnb758v+/z7BbLtuZvrBrA+ynvLG9vk1Y2vi+4b/w7x7xsaotF76OPli36O1x/fP77dV6yPHyd+HvrZLmOnk8qS1183fv3SHu3E6DhrY/OnyoQJ7vpgv2gTP492tIrXwWf6IQzAAAzAAAzAAAzAAAzAAAzAAAzAAAxUi4GWBjBANAPhYiDuS1/6kuhy5513ysKFCwPz95JLLqkbDppWE3j27Nly4YUXBmW1fFJ7NA2Ijs2XqT2aBRw/l6Tz9Z3non18n2PZ6i+jpp2e87d/MM14hg1r81hozdy9e7csX/WgnHDNwXL6jcfJv52S/tSDon2jaPlWTGXVl7Qtj7mZtF+r8+jm9u+deLLoYv+dee7X5W9POF+W/OFqOfjsi2TlQ9cGBrC25fbtO2XT5jdk/YbXgv3i5xr/vvHP8fJFP7eqL749/rno8dLK56nXLmOn0+okv/leouqatBOj46zFPw+qpu1oNaha8L2IJTAAAzAAAzAAAzAAAzAAAzAAAzAAAzCQjwEM4DX5hLKBcjEQ9/nPfz6Y3bt27drgsc8689c+hqY175hjjpFrrrkmeAew7hMvo5/jA6D2Z5OeOnVSfZZMaOxMEPPIaPP4RFN25vyZMmlCuN1+DKy9n5lxY/bR+v/3/z5cDh/fT+ueMHV+87ktieqO6lgiMyc1n0/Sd82T56J98hynSmXKqGmn53zs96aKLkl/0y7/razbtFZuWHq1nH/rT+XEaw6XJ9bcLd//1WT53SMLc/VT5WdsLGTf9LNgNtukmfLA6utlakpfsvvy/KlRv9H+Zpg09Zo+/v3rm+szZcPzaP5PI6YOEx/ixwr7fvPx4+Xs43Q7ffwPpsmMG34fLN/6n1vlUz+5XL5+8nGyctnVsu3Z6+TS+bPl9Mt+GRjAO83s39del5fXvyq6b/x8TbybuSR8dHfQXpbuSd+9vs/MqfWYa9o70N6KiZNmzsz8zzv1uszxY//ZJ/n4zfHVtK3hw7Sx+b7x4yTlmzLnP5DMVqvrhYn/pm7Wxe9Fyq5ZOzHacNfQB60nniRzl9QHxmNejvsd7Semj9SPn9Cf0/pV0jkVbbt2tCp6DMpXrw/S5rQ5DMAADMAADMAADMAADMAADMAADAw2AxjAPTKA99tvP1m8eLGsWrVKzjzzTPnyl7/cZDZo3nHHHSdz5syRs846S3SfpA5ZH5AcNwXsx4KG2yYE72/Ufc3n+mBmYD6E75w028zjo8NBS3tb9G5KNT6Cd0IGBkS8fqucZVDEz7Nehz7C0TJRkr5jkTwGSt0HrTJq2uk5H338d5O83yDv5CtPl8kXHiC/uHWa3PLIJXLfM1fL0lX/IS++ukjOuP4Hcs3vrmzqq6Z/GdPNGGBhvj7CVA2J6FGmTf0l1tfsPmGXNSaEbTJGfT/qm2n7m3xTj4kVUX5kFtvHNdvNOmubKeN7rQb+3MWPy6KnVsnyVeuCtgveAfz0NbLt6Wtk7ePzZJ9/nym/v/zTsnXbDtn0+pZg9u/qNesD8z9+fuF3skxvq73ssvZ3N/uYGBeYxuP7mW1G4yB2Zzy9wa5Xj2fH+tTjJ8TXuHFt76tpc16GVWOA2cdPS0f7R6zVY30Gw/Fz4LP7ON5vmrYTo+Nsmn6VyV1SHxhnMf1+Z0Jk+ibdJ43fszT059TjNPeFom3RjlZFj0H5we9ztDFtDAMwAAMwAAMwAAMwAAMwAAMwAAPVYgADuEcG8NDQkOgyf/58ueeee2TfffeVq6++um4aaVrzzj33XDn99NODslo+qYM2DYhapoQ9SK/7hqZuZDJpns4aUwMiXrZhmzVLzZgCOvAa3yfrsz0LpqGO8brjhlXSd82Tx0Cp+yBWRk07Pecpx/xbogE8a8H58uN5x8uTa38rT6ydK8temiX3Pf8zueOp4+Tup38o1z7wH/LN/zi0qa/G+4bNspoIxmQz+fHy8c9azuyn+04YNw6T+nhQNjA8IiPCHCdtW2gAR+UTj5VQZ1I5+1jdTB/97e+JLvZfYACPXiXbxpfTL704mBX8+uY3ZMOrm2Ttug3ywktrg/3i5xpvA/s/yQQ6jrdjQ3vENLLrCPa3Zy9aZe142fifBdIN6CTtTT12fE3Ks7+rfY5p+XYZOx3okPN6YddN2n3c7ndN24nRNmshx9H9jOHa3F8E/VDvUxLuMex6jE71e6GgfFSvbq9vs/qo5tv1JB4npS+YY+Zdt6NV3ropV72+R5vT5jAAAzAAAzAAAzAAAzAAAzAAAzBQDQYwgHtkAGsH++Y3vymTJ0+WFStWyNlnny2TJk2SE044IVg0ffLJJ8vll18uX/3qV4OyaZ3SHoCMl4lviw+Yavn0gc3wsYmBOZwwIKr7NtXfcnC0cVDVPl+dzaYDtmY2nL2tSJqBUvfBq4yadnrOhx01LLq8/fbbsnv32/LWW2/Ji+tWyZT/OESWvfRrufGx78k5t0ySb138Rfne7C/Lb1ccLWfeeJB875LvyDMvPOPdALb7sm3W2vl2v4n31Vbb7Hoa0sFjq0NjOF5nWjn7WN1Mf/PY423vN0irAbx9dG7Doo+FnnLRDTL64lpZtXqdPPvCmOi+8XNt+r7jj/COx8iG9mgVE1MM4Pix9XP8+HaZVtonxdekvKzj2MdPSwf757xe2OdP2n3c7ndN24nRNnf6/ZRh858b7D6Q9N1t3uP12E88SKon/T4peiKCOWbDcVL6gimbd92OVnnrplz1+h5tTpvDAAzAAAzAAAzAAAzAAAzAAAzAQDUYwADukQH88MMPyyc/+Uk54ogjRNP33XefzJs3T84777zADP7v//7vwPy95JJL5MADDwzKarmkjhkfyLTLxLeFn+OPNgxNWbMtaTA1vs0cI7l+a9agZX6k1WHq0rU9mGvnF0kzUOo+eJVR007P+Z+nHCHbd+wMlq3bd8gbW7fJGfPOluuX/rf88r4j5WtnT5QfX/5T+eUtv5IDZ0yUwy/4gvzDt76Y2EeV33hfMUyH+doH8zwC2upb+rjRcfMwNCyMKdv4XuHG40T7m/ykczN91fxnDJ1ZmnysRvMjrZx9rG6mJw8fk2wAPzVbtr5yKvwAACAASURBVFuLmsInXblQ/u7k/5FjLrlJps6+Vb5x9L81tWW8DRt0z6tRQkw0Omv8MzO5k3SKH98uk0f7pPialJd2HDs/La3nFG6LXg1gztPex+Sxdh+vy6JpOzE6zpD9OY07Ww/De7ysbfqabaZfNm+L4qh9/DzHscsUSbejVZH6KVvdfkjb0/YwAAMwAAMwAAMwAAMwAAMwAAMwMLgMYAD3yADWTqWzfT/2sY/JoYceGszyPeeccwITWGf96uzfz3/+88G7gbWMlk3riGkDkFo+aVs4mBk+RtQ2G0zZqVPDmbjx2bj2fvVHK1pmhjk/nSmTtj2xjobHpqbPEDb1t1ozUOo+YJVR007P+cB//oa89voWeW3TFtH0ho2vy3cunipXPvQz+cYF/1e+c+GP5OnnXpJr77pFPn7sXnL+NZcE5dL4DPtX9Phe7SMHnX+jzJwUGWWBAWjNCM3sS+OzT4O+NmmqTJ0UNyWiYxkjw67PPs/4udlxQcuZ2XFJx7LrzCpnH69b6UOPOEp0eWv3bnnzzbdk1643JZgBvOJ/ZLu1aN5LY+vkuRfXyJV3LZULb1os//jNY5tibpZOad/dxNWZ4+9ob/psxb9JM2fK1ALvALZ1TD2+VX/9UdIJeY11NRr7Zpt97nZat9sc6OfEWJ9wvTB1s3Yft/td03ZidJw7/Y523EzkLoF3U0+e+x07Hpr9kvpz4yPYo3uZpHMq2jbtaFX0GJSvXh+kzWlzGIABGIABGIABGIABGIABGIABGBhsBjCAe2gAa+f69re/LX/zN38TPP5Z1zNmzJDp06c35GmZbnTE+MBmN47p4xgMlLoPWmXUtNNz3m//L0p8OfCMSXLGwiPkE8f9nez7/74QbP/Mlz4vn/rK/62X9cE0dbbH9NcnT5Gt23bI1m3b5Y2t22XLG1tDA/jJS2S7tagBrI99XvnsKnli5XOy/ImnRfdF9/Z0Rzd0y8NApzE6zzHSypTtfqeXWqVpSD79HAZgAAZgAAZgAAZgAAZgAAZgAAZgAAb6mwEM4B4bwNpBHnroocBo+Ou//muxF922aNGirpkQZRsQTQsuDJS6Dzpl1NTHOX/59H+SQ2d/Qb548kFd65dpnJPfmvOvTDo4mMG9cdNm0bTO4lazV9Pbn7goWDSteSufeTHIX/74qCxbviJIo3FrjdEIjdplwEeMznsuZbvf6aVWeTWlHLEABmAABmAABmAABmAABmAABmAABmAABvqLAQzgPjCA+6VTlG1ANE03BkrdB5kyaurjnP+/oybInt/+Ozno9MkYwG3EzrQ+6yt/3y/sL50svs6Let3HKDQtn6Y+YnReDsp2v9NLrfJqSrny9UHajDaDARiAARiAARiAARiAARiAARiAgcFmAAO4DRODgbj+7hS0j/v2KaOmZTxnLrju2UVTNIWB/mSAGJ2/XdAqv1b0d7SCARiAARiAARiAARiAARiAARiAARiAgZABDGAM4IGbychAqfsAX0ZNy3jOXJjcs4umaAoD/ckAMTp/u6BVfq3o72gFAzAAAzAAAzAAAzAAAzAAAzAAAzAAAyEDGMAYwBjAbTBQtQBSxsHnMp5z1bji+3IzBgPVZYAYnb/t0Sq/VsQUtIIBGIABGIABGIABGIABGIABGIABGICBkAEM4DbMPwbi+juA0D7u26eMmpbxnLkwuWcXTdEUBvqTAWJ0/nZBq/xa0d/RCgZgAAZgAAZgAAZgAAZgAAZgAAZgAAZCBjCAMYCZAdwGA1ULIGUcfC7jOVeNK74vN2MwUF0GiNH52x6t8mtFTEErGIABGIABGIABGIABGIABGIABGICBsjNw0X/9l+RZHn3ssUx/DwO4DfOPgbj+DiC0j/v2KaOmZTznsl+YOH/3fQ9N0XRQGSBG52cbrfJrNaj9he8FAzAAAzAAAzAAAzAAAzAAAzAAAzBQHQbymL9aBgO4DYO3VUdiIK6/Oxrt4759yqhpGc+5Vexhu3u20RRNYaA3DBCj8+uOVvm1oj+jFQzAAAzAAAzAAAzAAAzAAAzAAAzAQNkZUGM3z/Liiy8yA9h1YzMQ198BhPZx3z5l1LSM5+w6VlGf+76ApmgKA24YIEbn1xGt8mtF/0QrGIABGIABGIABGIABGIABGIABGIABGAgZ4BHQbcwQZiCuvwMI7eO+fcqoaRnPmQuTe3bRFE1hoD8ZIEbnbxe0yq8V/R2tYAAGYAAGYAAGYAAGYAAGYAAGYAAGBo2BWxYsEF2Kfi8MYAzgwtAUhazb5RkodR/gy6hpGc+5232F47nvK2iKpjCQjwFidD6dlCe0yq8V/Q+tYAAGYAAGYAAGYAAGYAAGYAAGYAAGBomBxYsXi3kn8F133VXIz/NmAI+NLZSRww+XKVOmBMvhh0+TuY+MSTxft48sHAtOOtw2IgvHonKHjyysf6Fw+zT51cN3NNStdZj6u9Gw/TgQt3Dk8LqORoOxhSNy+LS58vBq1atRV9MuRv/4/kZrbbN4fY+MRXlmWz+t09rnkbnT6jya79/A18KRhu3T5j5S/+7m+6mmZl9d22UM23adZj89dhqjY2OPyNxpYV9JK2PqMccw5xAvP/bIXJk23tfi+9jnldS+pnzSOk3TeNn4+el5av9Oym8+nxG5I2A1ihu6f/w7xo+Z9jnvOaftT/7g3Ci04s+0dbz/JO4X718Jfc7Up+t4HYbneL7pKw37ZsQbUy4pJmXVbZc35xKcp3Uskx/W03jtaO634bW9fj6BHlEfPnz82mO2sx6cftVpW/qM0fE+0Mh0I7Pme9h9Q/ujub7H6+rkumSOVXTtU6ui50J5+jAMwAAMwAAMwAAMwAAMwAAMwAAMwAAMdIeBZQ89VDd/jQl8//33N/lWae3h2QCOBtl0YE0HgkODpzk/Mn3tweZpMm2aVTYwldM/p31J1/n9OBAX6GuZ5fqdjanbPIgfaWi0ie+vn1V7MwCq5dTEtD+bffttnad9bE3Md7ONCmPK2mZHaOKGfOo+8TJmkNiup6FczDgyugVaj5vNdtpst9fhMaL2C9rNMlj0HEdGRhrayeyT1ZfsYySl82iq+5lj2f9xICk/WTtbW/0PJNH3TDqnVnl5z7lVPWzvzsXMp85xLuP8mWMn9R/dFt/flNd12j6mTHxf02ezroWmXjuWJJ2zqUuvn+Z4uo4f02yLG9wt84NrboFr8vh1Pn4+5jisy9+XXLahzxgd7wOmr8T7nfk+ra7vWi5ep9m3G2ufWnXj/DkGfR8GYAAGYAAGYAAGYAAGYAAGYAAGYAAGijGwYsUK+eX//E+TAax5ui2Pnt0zgMcHkuODb+GAmj3AbKenydyFc2XatLmis07jg2/xz3m+sIsy/TgQZ+uo39H+3JxuNtYCY2BcZ90/MI/n2trrLNXm/Vzo6bqOPO2j38+Y2aGx0vzdQrPE8Jj8/RvLhKblyEijUa4Dz9Pmzk01NIM6xs37yLTX44XHtvWJM9/YtmafhTJitWV9n4y+ZB8jKZ1HU92vfixr5nhavl3W/h5p5ZPOKysv7zln1cG2YhelftXLZs2cYzwvjAPa5xr7j5aPl43qSO5zZnvSvob17GthnniTXCbpmOZ87Hhl8oLywazdtHhjYuD4f8pIiSNpcdQ+DunB6E+u2tFnjI732bR+F/AfPIUj+x4gLNf5f0xqVzufWrV7TuxHf4YBGIABGIABGIABGIABGIABGIABGIABPwy8+OKLcvmcOU3mr5kFrCawlmmlf9cM4GB2Rf1xxNFAm8mPDN7YYPMjY7GZrNG+8QG+Vl/W1fZ+HYgz5qF+z2C2y7ipaAY+o1nWzY/ntAfvIyPEmBtjEhgHlqnoSksf9bRqn/h3STVFxh/NHDzCONUgUY3Cx29HPDYaSAtHlNnsgWNtu6ZHTiboHR0jnPHX0H/0HGNGcsCCNXPeMBKvp1U7tNLU7B/Wm8RX8/cPObO1iwyooudnjm+v856zvQ9pPxesXuuaxJPNn55fEAcS+k+wzepD9nfJ2seUix/b9Nnw0fzR9czkB9fCPPFGyyTEiOh8m/uhbtPjJD1uOik/PPd81+R4XDXfn/Vg9ikX7eozRuftd/o98twDBOVS4oALLVrV4VOrVsdmO30YBmAABmAABmAABmAABmAABmAABmAABrrLwJVXXZVq/hoTWMu0MoE9G8DNA9DhoJyVPz7grgClDTYH+cFAd6OJFB/g6xaE/ToQZ5u+xujL0jWulxoAOis2ydQIZ7E2vxM3Xkc/fM5qH9voNueaPfgbGjS5yliDw0Z/o2Uaq2F+9P7mwAQaWRi0wUjSO4iDY1j9x3r8szmmfi+bBfvYQTqhLxkt0tZZmtr72MdqlW8bcOF+GMC2ZqTdXVSTuLT5U63T+o9uS9q/1T6m/cJ9m/tsU759Lcw0gK2YlGkAR+ayORezNsfWd8Tb73SP54efmw3gID8WR4JYZ9VnDGXz7lVzbNbuuC67lnmvK+18T8Oy/meH8J29zRybevNc37VsWGd6vzL1+Vj71MrH+VIn/RwGYAAGYAAGYAAGYAAGYAAGYAAGYAAG2mfg0ccekzxLjw3g5oEyewAtPgAfbksepAvNycbH6Np1dROmfh2Ii8zNxhmoWbraupkB/IX6HtmF4QxTYyTa5oi9Tz+ms9rHGKz2eadxZA8KFy0T7DuyMHw/6MLmx5eb4wf6WqaJ5qvW9rs/TVldp55HzBjOGvBO6kv2MZLSWZra5bPPrzEeNOuLAWxrSbr9C2RcuyQum/mLTFq7/2hdiftn9Dn7+En7xutMvhY29pdgH8sYTqs3Xrd9LnY6fkyzzc4Pj5Hvmpx0Pkl55jis3fFdVi3zXlfa+X5p7CXlJ+XpMe0YEXy2/pNXO+fUyT4+terkvNiXfgwDMAADMAADMAADMAADMAADMAADMAAD/cuA5xnACQPYsQE0e4AtHIRLHmw2A3TTrPfQmry5sfeN+gaunwfiAnNvWuwdtIHmybraWhkDeZr17tlAY63Pmmlq79OP6bT2sVmLn3dgDFvf0Zgg5j3BWr5VGZvHupYjye+vNscPz6mxn4QGcGNevXys/9TzF47I4dYMQs03pr19XppvPtt9ydSTtk7TNF7e1B3vk/H88LP9Hmad3Y8BHNeTz24uni35y+g/2gbx/YO8FvuYtkvaN6nOeHxqFW+0jqCM9R9I9Fhz9SkOKXHCnFN4/Ojx9Wn5YT3J1w5zDDuOJJ3PyOHJscw+Jmk3nJdNx7zXlXa+l+Gz1bXI1J2nv6XVaerwufaplc/zpu5q9m3anXaHARiAARiAARiAARiAARiAARiAgf5goOcGsIJgBo3DdyImDzZruWC2pDWY3KvBuH4eiEsyFEOdbF0bZ7o1mZyWoaC6B4ZkzFzs5w6c1j76PczjIM3aNk2VQ5Ova1sX832zysR5VF5NHfFtpj5dx+sM3jm8cCR8bGWsLdLqMWavXa+ZvZ20T7wv2fslpdM0jZcNj9Wos2qQlG9mmWsd4XYM4LiefHZzoWzFX1b/ifhsNDJb7WPaLjx2475pdZproXksczw2mHhi6ta1XcY8OSDp+wb9MJhBHPVPE//C60ZCfov/PJQUR+zzSYuj9vmTdsN4GXXMe11p57tl97tm1vUYrdhNq7Od8yu6j0+tip4L5avbZ2l72h4GYAAGYAAGYAAGYAAGYAAGYAAGysWANwN4kEFgIK6/Iad93LdPGTUt4zkPctzku7nvl2iKpmVmgBidn1+0yq9VmfsE5047wwAMwAAMwAAMwAAMwAAMwAAMwAAMuGQAA3hNcaAYiCuumUtoW9VF+7hvnzJqWsZzbsU2292zjaZoCgO9YYAYnV93tMqvFf0ZrWAABmAABmAABmAABmAABmAABmAABmAgZAADuA0DGHgIIDAAAzAAAzAAAzAAAzAAAzAAAzAAAzAAAzAAAzAAAzAAAzAAAzAAA/3IAAYwBrD0I5icEwETBmAABmAABmAABmAABmAABmAABmAABmAABmAABmAABmAABmAABoozUPv5z38uLGgAAzAAAzAAAzAAAzAAAzAAAzAAAzAAAzAAAzAAAzAAAzAAAzAAAzAAA+VnoLZp0yZhQQMYgAEYgAEYgAEYgAEYgAEYgAEYgAEYgAEYgAEYgAEYgAEYgAEYgIGyMiDW36xZsyrtfwYG8NKlS6UKS1mB5bwJtjAAAzAAAzAAAzAAAzAAAzAAAzAAAzAAAzAAAzAAAzAAAzAAAzCQzoDl/woG8KZNgfm7a9cuGeRFDW46RXqnQBu0gQEYgAEYgAEYgAEYgAEYgAEYgAEYgAEYgAEYgAEYgAEYgAEYKCsDGMARu/UZwINs/up3wwCOGr2sHZfzpg1hAAZgAAZgAAZgAAZgAAZgAAZgAAZgAAZgAAZgAAZgAAZgAAaSGOi2AXzjjTcGk0/bXSd9B1d5pTGA16xZIzNnzpR//dd/lW9961vBomnN022tDGwMYIKBq05DPbAEAzAAAzAAAzAAAzAAAzAAAzAAAzAAAzAAAzAAAzAAAzAAA/3FAAZw1B6lMICfeeYZOfzww+XKK68MnHRj9mrH0jzdpmVMftIaAzhqdAISWsAADMAADMAADMAADMAADMAADMAADMAADMAADMAADMAADMAADAwSAxjAEc+ZBvDOnb+Tn+63n0ycOLG+HDnn2UyjNcl87SRv7dq1cuSRR8pdd92VelzdpmW0bNqxMICjRh+kzsx3oV1hAAZgAAZgAAZgAAZgAAZgAAZgAAZgAAZgAAZgAAZgAAZgAAa6bQD3M3M5DOAjZc6zOwNj1RjC+/30d6lGa5oB227+xRdfLNdee23L42kZLZt2HAxgOn4/d0TODT5hAAZgAAZgAAZgAAZgAAZgAAZgAAZgAAZgAAZgAAZgAAZgoH0GMIAj7QoZwGqu7nx2jhy530/ldztDUzjNcHWV/53vfEdef/31wNg95phj5KCDDmpYNE+PpWW0bNpxMYCjRid4oAUMwAAMwAAMwAAMwAAMwAAMwAAMwAAMwAAMwAAMwAAMwAAMwMAgMYABHPFc3ADe+azMOXI/+envQgP4dz+NHhHtY2bwySefXDd1H330UZk8eXLDonnG9LXLmjyzxgCOGn2QOjPfhXaFARiAARiAARiAARiAARiAARiAARiAARiAARiAARiAARiAARjAAI4Y6NgANgZr+Hjo6HHRJr/T9U9+8pO6wat1XXTRRXLccccFi6bt+uNl7W0YwFGjEwTRAgZgAAZgAAZgAAZgAAZgAAZgAAZgAAZgAAZgAAZgAAZgAAZgYJAYwACOeG7TAI6M3p2/+6lMnDgxWPbbL8q3zddO0j/+8Y9l8+bNdaN3/fr1ctpppwWLpk3dWkbLms/xNQZw1OiD1Jn5LrQrDMAADMAADMAADMAADMAADMAADMAADMAADMAADMAADMAADMAABnDEQHED2HoHsP0+4J3Bo6HdG8BXX3213H777Q3G7p133im62CavltGydp6dxgCOGp0giBYwAAMwAAMwAAMwAAMwAAMwAAMwAAMwAAMwAAMwAAMwAAMwAAODxIBtAF944YXy6quvyiB9vyLfpZABHD7mOXr/r87+3e/IOfLszp0SmsGhAWw/DjotbZuzWelXXnlFZsyYIWrgppXTbVpGy2aVKSIMZQl6MAADMAADMAADMAADMAADMAADMAADMAADMAADMAADMAADMAADMFAOBmwD+PLLL5eXXnoJAzjJODWGb9ojnsNZv/uFj38+8qfy0yPdG8B6XqtXr5azzjormPW7ZcuWusmraZ0JrNu0TNJ3MHnMAC5H5ySI0k4wAAMwAAMwAAMwAAMwAAMwAAMwAAMwAAMwAAMwAAMwAAMwAANFGbAN4GuuuUYef/xxDGBjlPbresOGDXL99dcHZu8vfvEL0UWNX83Tba3OGwOYQFE0UFAeZmAABmAABmAABmAABmAABmAABmAABmAABmAABmAABmAABmCgHAzYBvCyZcvk1ltvxQBuZaCWfTsGcDk6J0GUdoIBGIABGIABGIABGIABGIABGIABGIABGIABGIABGIABGIABGCjKgG0A79ixQ/Qx0LfddpusWLEieJJwld4JnPkO4LKbvvb5YwATKIoGCsrDDAzAAAzAAAzAAAzAAAzAAAzAAAzAAAzAAAzAAAzAAAzAAAyUgwHbANa0msA6E1gfB61m8IUXXiizZs0auGX27Nly1VVXyaJFi2T9+vXBrGcM4E3lgJbgQjvBAAzAAAzAAAzAAAzAAAzAAAzAAAzAAAzAAAzAAAzAAAzAAAzAQDIDcQO4Cp93794tW7ZskVWrVsldd90ll112maxbt07qBvDKlStlkBdmACd3BoIEusAADMAADMAADMAADMAADMAADMAADMAADMAADMAADMAADMAADJSdgSoYvq2+48KFC+Xuu++ODOB58+bJoC4qBgYwgavsgYvzh2EYgAEYgAEYgAEYgAEYgAEYgAEYgAEYgAEYgAEYgAEYgAEYSGaglTlahe0vvPCCXHHFFY0G8CB+cTW19Q8DOLkzECTQBQZgAAZgAAZgAAZgAAZgAAZgAAZgAAZgAAZgAAZgAAZgAAZgoOwMDKLPWfQ7bd68WS699NJmA7jsjRs/fwxgAlacCT7DBAzAAAzAAAzAAAzAAAzAAAzAAAzAAAzAAAzAAAzAAAzAAAwMFgNFzdJBLK/vBJ41axYGMJ17sDo37Ul7wgAMwAAMwAAMwAAMwAAMwAAMwAAMwAAMwAAMwAAMwAAMwED1GChu6C6Q4VpNatYyvKB4LT72ePa55+WVVzY0Va15ui3rDwN4U/XgJ+DR5jAAAzAAAzAAAzAAAzAAAzAAAzAAAzAAAzAAAzAAAzAAAzAAA4PGQJYpmrxNDeAhGRlN3tqrXDV4r7r613L5nCsaTGA1fzVPt61YsTL19DCAMYBl0Do334cLFgzAAAzAAAzAAAzAAAzAAAzAAAzAAAzAAAzAAAzAAAzAAAxUj4FURzR1Q38awK9s2CDzb7hJVo+NyZy5VwUmsJq/mtY83aZl0v4wgDGAMYBhAAZgAAZgAAZgAAZgAAZgAAZgAAZgAAZgAAZgAAZgAAZgAAZgoPQMpBmi6flJBvCojAzVZMhMC14wLLWhEQknCY+XXzAiQ+OPja6XSz9IW1s2bNggN9x4s4yNrZG5V84LFk1rnm7L+sMApjOXvjPzP3iq9z94aHPaHAZgAAZgAAZgAAZgAAZgAAZgAAZgAAZgAAZgAAZgAAZgIM5AlimavE0NXfsdwMMSvgJY8zVt1mbv8fLGEB5VI9jfI6TV6L3x5gUytmZNsGi6lfmrZ+rNAH7ttWtlSoNge8uMZa/1xGycN29e0CpLly7tyfHj8PGZgAQDMAADMAADMAADMAADMAADMAADMAADMAADMAADMAADMAADMAADbhkwNm3+tRq6KQauzvyt1WQ4dITHq2wuv2A4Xib/0VuV3LDhVbly3q9lbM3aYNG05rX682wAR6bvshl7S23vGbLste6bwBjAbjsPwQg9YQAGYAAGYAAGYAAGYAAGYAAGYAAGYAAGYAAGYAAGYAAGYAAG+o2BuDG6e/duyVreeutmObq2j5z31FtN5d66+ejAAD765mhbvPxbbz0l5+1TE7tM1vGKbFv/yisy7+prg0dA37zgt6KLPgJa83RbVl2ZBrC62nmXeAOHM4AjAzj+OV7e52cMYAKQT76oG75gAAZgAAZgAAZgAAZgAAZgAAZgAAZgAAZgAAZgAAZgAAZgoPcMxA3gN998S7KWXbtulqNq+8i5K95sKBfmHy03B9t1HW4P82uyz7lPBeV3rThX9qmF2+260tJZ52JvW7/+FZl3zfXy0uqxwPh9ZcMG0UVNYM3TbVrG3sdOZxrACmoeAzgJ6LjhG/987RTLXJ5ybfBoZlNmypS9pVabIte+9poklUs6XlYeBnDvO1xW+7CN9oEBGIABGIABGIABGIABGIABGIABGIABGIABGIABGIABGIABGOiUgbgBvGvXm5K17NypBrDlWdZq8vc/v1XO2acm+5yzItj3yXP2kdo+58qTO3dJWH4fOeqofeoe6lE37QrKmW3nPBmVi6ezzsXe9tzzL8j8G26SW269TV7Z8Gr9O2ha83TbypWj9Xx7X023NIBV6CwTOK0hjJlr3vub9ghou1yYrsneM5Y1vavXLpd2zLR8DGACRhob5MMGDMAADMAADMAADMAADMAADMAADMAADMAADMAADMAADMAADAwGA3EDeMeOXeJy2b79Jjmyto/8/PGdTuuNn+POnW/K008/G7zvN75N3wGs27RMfJv5nMsAVuiTTOCszmDM3Gi/cEav2ee1a6dYdYaPik4yeZPKmTryrjGAB6PT5m1vytHeMAADMAADMAADMAADMAADMAADMAADMAADMAADMAADMAADMFA9BuIG8LZtO8XlsnXrjXJEbR85+9EdTutNOsft23fJ9u3N5695ui1pH817441t+WYAmw4Smbm1phm6poxZJ5m59W3LZsje4494fu21ZTJj72QD+LWUcqaevGsM4Op18LxsUA42YAAGYAAGYAAGYAAGYAAGYAAGYAAGYAAGYAAGYAAGYAAGYGAwGIgbwFu37hCXyxtv3CBH1P5ezl6+3Wm9Ls9x3bpX5NJLL5WaQr106VIxRmkW5GoCZ2032zINYJ39u/cMWfbaaxKavCkGcI5y9nHstDkPXZvvpd/Rzic9GJ2ZdqQdYQAGYAAGYAAGYAAGYAAGYAAGYAAGYAAGYAAGYAAGYAAGYAAGfBvALo1aX3WtXPm0XHHFFcUM4LydJ82M1f3DWb/jL1Tee4pMSZsBHMwOzi5nH8dO2+eJAUyHt3kgDQ8wAAMwAAMwAAMwAAMwAAMwAAMwAAMwAAMwAAMwAAMwAAMwMHgMYADvkNtuu03uvvtuPwZwP3UaDODB68D9xBfnAl8wAAMwAAMwAAMwjbZlQAAAIABJREFUAAMwAAMwAAMwAAMwAAMwAAMwAAMwAAMw0HsGqmgAb9myVfSxzzrzV83fyy67TNatW4cBTIfsfYekDWgDGIABGIABGIABGIABGIABGIABGIABGIABGIABGIABGIABGICBThiIG8AbN26SP/zhvuB1sWqMXnjhhTJr1qyBW/Sdv/rYZ535q+avaljoHcCdiN6rfZkBTLDoFXscF/ZgAAZgAAZgAAZgAAZgAAZgAAZgAAZgAAZgAAZgAAZgAAZgoDsM2Abwjh07gtmwCxYskMcff1xeeuklefXVVwNztArtgQG8qTvQVQEmviMswQAMwAAMwAAMwAAMwAAMwAAMwAAMwAAMwAAMwAAMwAAMwAAM9IIB2wBetmyZqPnbi/Poh2NiAGMAVxb+fuiAnAMXQRiAARiAARiAARiAARiAARiAARiAARiAARiAARiAARiAARjonAHbAL7mmmuCmb9V1RUDGAMYAxgGYAAGYAAGYAAGYAAGYAAGYAAGYAAGYAAGYAAGYAAGYAAGYAAGSs2AbQBffvnlwWOfMYDnzQtegqzvzB20RRt86dKlpYa2qoDyvTv/Hy9oiIYwAAMwAAMwAAMwAAMwAAMwAAMwAAMwAAMwAAMwAAMwAAODzoBtAF944YWVeudvvG3rM4BtUQYxjQFMYIvDz2eYgAEYgAEYgAEYgAEYgAEYgAEYgAEYgAEYgAEYgAEYgAEYgIHBYMD2N2fNmlXpiaF1A3j6mefLIC8YwIPReQnCtCMMwAAMwAAMwAAMwAAMwAAMwAAMwAAMwAAMwAAMwAAMwAAMwECcAQzgiIkGA9gWpp/S8QYs+lmNbQzgqNGL6kd5tIMBGIABGIABGIABGIABGIABGIABGIABGIABGIABGIABGIABGOhnBmxvkxnAmzYF5qiapP361ylMGMAEpE4ZYn8YggEYgAEYgAEYgAEYgAEYgAEYgAEYgAEYgAEYgAEYgAEYgIH+ZcD2OTGAMYAr/QxwAlX/BirahraBARiAARiAARiAARiAARiAARiAARiAARiAARiAARiAARiAgXwMYABHOvEI6E2RGHQgtIABGIABGIABGIABGIABGIABGIABGIABGIABGIABGIABGIABGICB8jGAARy1WQ4DeIEM14ZkZNSWzUqPjshQ1naraLvJTjsZj4COGrxTLdkfLWEABmAABmAABmAABmAABmAABmAABmAABmAABmAABmAABmAABvqNAduH5BHQLR8B3cIAttX0lO4UIAxgglCnDLE/DMEADMAADMAADMAADMAADMAADMAADMAADMAADMAADMAADMBA/zJg25QYwCU3gKdMmdLyHb4YwP3bGQmUtA0MwAAMwAAMwAAMwAAMwAAMwAAMwAAMwAAMwAAMwAAMwAAMwECnDGAARwwlPwI6eKxzTWq1mgyNjGQ/AlrsGcLj6ZHhYN9w/7RnR9vNkJ1Oa3A1f82SVkbzMYCjBs/SiW3oBAMwAAMwAAMwAAMwAAMwAAMwAAMwAAMwAAMwAAMwAAMwAAMwUEYGbLeRGcBNM4DVxK3J8IJQptGRIallvuM3bgDXpGZ2XqBG8LCMV2XrXiidBJkxfu11UjnNwwAmUKWxQT5swAAMwAAMwAAMwAAMwAAMwAAMwAAMwAAMwAAMwAAMwAAMwED5GbDNRwzguAGss3+HRiSat2sbvLZ0Jm1vt9O6Pf7Z7FNsHe90cdM3/jleHgO4/J023qZ8pk1hAAZgAAZgAAZgAAZgAAZgAAZgAAZgAAZgAAZgAAZgAAZgAAYMA7b7iAFcYgPYNKiujQls55k0BjCd37DAGhZgAAZgAAZgAAZgAAZgAAY6YeDggw+Wr3zlK6lLJ3WzL2zCAAzAAAzAAAzAAAzAAAzAQPsMYABH2iW8A1hn7XbyCOghGalPH7ZnAOdJ200TpeOwq9kbz9PPafkYwFGDJ+lGHvrAAAzAAAzAAAzAAAzAAAzAQD4G/viP/1hqtVrqgo75dEQndIIBGIABGIABGIABGIABGHDNQOQsijADOD4DWNUJ3t0b/qAdGhmR4ULvAPZvABcFAgOYIFKUGcrDDAzAAAzAAAzAAAzAAAzAQBIDxgC+6qqrZP369U1L0j7kwRIMwAAMwAAMwAAMwAAMwAAM+GcAAzjSOGEGsC1Pf6Q77RQYwFGDd6ol+6MlDMAADMAADMAADMAADMBAlRkwBvA111yT+GSqSy+9VPbff3/5x3/8x8AcVq2mTp0a5J166qnBPl/60pfkq1/9qtxyyy3yyU9+UrTOL37xi/LYY48l1lllvfnuxBsYgAEYgAEYgAEYgAEYgIG8DNiuJjOAk2YA2wrV0+GjoRsfdTUsC+rb/SXyNmxaOQxggkMaG+TDBgzAAAzAAAzAAAzAAAzAQBEGjAGsJu/RRx/dsPznf/6nvPzyy/LRj340eET0D3/4Q5k3b16Q/vM//3MZHR0NDN53vetd8s53vlP+6I/+KDB+P/axjwVl/uqv/krWrl2LCbwJJoswSVl4gQEYgAEYgAEYgAEYgIGQAdupxADObQDbsnU33Sm4GMAEv04ZYn8YggEYgAEYgAEYgAEYgAEYUAaMAdz4n6PDVygddNBBgXl73333iZq873jHO+Qv/uIvAnNXHxltGNJtuv/IyEiQt2HDBtlzzz2DvIsuuqhezpRnDXswAAMwAAMwAAMwAAMwAAMw0JoB273EAMYA5sc1/7saBmAABmAABmAABmAABmAABmAgFwPGAD7xxBNFHwNtL/fee2+9jp/97GeBoatG75QpU+r5OmhjDGB9h7AZxDn++OOD8vGyZjvr1oM9aIRGMAADMAADMAADMAADMFBtBjCAo/YvxTuAly1bJu0u2tmZARw1OMEPLWAABmAABmAABmAABmAABmCgfQaMAZz2DmCj7Zlnnlk3gD//+c/XjV7dnmQAn3LKKUH5yZMnN5Q19bFuv83QDu1gAAZgAAZgAAZgAAZgoBoMYABH7YwBzP9yZ3ABBmAABmAABmAABmAABmAABmAgJwN5DOD7778/MHn1Pb/mEdDnnntuXWNjAM+ePbuep+8Uth8LzQBVNHCBFmgBAzAAAzAAAzAAAzAAAzCQhwEM4IgTDOCcP/LzgEWZCCy0QAsYgAEYgAEYgAEYgAEYgIFBZMAYwJ/85Cdl4sSJTcvtt98u/+t//a/AzNVZvTpTWI1dNX2XLl0aGL7GAP6zP/sz0TKHHXZYUEbrHh0drZvCg6gf34m4AAMwAAMwAAMwAAMwAAMw4IsBDOCILQxgDGAGF2AABmAABmAABmAABmAABmAABnIyYAxgNXWTlgMPPDDI33PPPeuaHnLIIfW8jRs31h8BfdZZZ9XT73//++Wmm26q7+NrQIR6owERtEALGIABGIABGIABGIABGBgsBjCAo/bEAM75I58gEEGDFmgBAzAAAzAAAzAAAzAAAzAAA+0zYGYAr1+/XjZs2MCsX36XY/zDAAzAAAzAAAzAAAzAAAw4YAADOPqdmsMAXiDDtSEZGbVls9KjIzKUtd0q2m5y2bJl0u6igxLTzzy//qgtBimixkcLtIABGIABGIABGIABGIABGICB7jNgG8Do33390RzNYQAGYAAGYAAGYAAGYGAwGbB9yFmzZlXaVO/cALbV9JRu1/zV/bQTYwAPZkcmQNOuMAADMAADMAADMAADMAADZWRAHyOtJrDOAC7j+XPO9DsYgAEYgAEYgAEYgAEYgIF+ZMC2KTGAN20KZseqSZr812IGcPJOTnMxgAkk/RhIOCe4hAEYgAEYgAEYgAEYgAEYgAEYgAEYgAEYgAEYgAEYgAEYgIH+YMA2JzGAkwzg4LHONanVajI0MpL9CGixDeLx9MhwsG+4f9qzo7UZxssv0MdIm+M1l8cA7o+OQwCjHWAABmAABmAABmAABmAABmAABmAABmAABmAABmAABmAABmAABvqRAQzgiMuER0CrKVuT4QWhTKMjQ1LLfMdv3ACuSc3svECN4GEZr8rWfTwdHqs2NCKB7ZvyPmEM4KjB+rFDcU60DwzAAAzAAAzAAAzAAAzAAAzAAAzAAAzAAAzAAAzAAAzAAAzAQC8ZsI1IZgDHZwCrCWsM2UAp2+C1pTNpe7ud1u3xz2Yfs27evmA4Mp9NKQxgAkYvAwbH7j/+7r//fnn00Udl69at8swzz9TXmvfGG2/I4sWL5aGHHpIlS5bIc889FywrVqwI1rpdY8rDDz8clF25cmV9f922ZcsWefzxx4N9ly9fLtu2bQs+67F0H61H859++ulgP93nzjvvDMrrvmvXrq3se9y0XTZs2BB8f9VLtdU20bXmq37aXqqd6mbaq6p9TPVSnYwOqo9+Hh0dDXRK4lh1UwZVx40bNwZrTe/YsSPQXbebRfm3GV61alXwWfnWuvV4WkYZ17ThXhlWlsvYLv2sqc289gFdVHvtH6r35s2bS6F5r+JvnFv9rNza7KqGqrOJMaqrYaIs+qb1u17prloqo8qqxpNBiBNo3Nv7Olj2rz8a+9dY44i5vnT7Pk6Pp/FYr2t6ndMYXfZrXL/FZaOxuSfW+/NB1ThN+yL5+rtCOSyyD2WLxSllUMcw0C2MvdpHVZNujgXpMTXu672x/v7Q4yv3mm9+f2ie2a5rXV588cWg3TRel22sqBf3E6ql6qjjFEZPvebpGIjqp7FYdddy2v66HoT43I9aq/5l5JY4Wez6Msh6GV9R1xjAfWUAj8rIEAbwIHc+vhuB2AcD69evz/wxpMaXfdzVq1c3fLa35U3rzWe8njVr1nRcb97jl7Fcq3Yq43dyec5Z+sQZ1uPG+XN5LoNSF5r6v+ZkaawcxdmFWzdtgu5udMyKdWjsX2PVH53964zG/jVuxXL8WqjluR4WbxdYLq5Z1nWObeXSk5iR3F79HBdsw3cQxor6WetBi2f9oHWrcxg0zfk+yTG2zLpgAEdt6uER0EMyUn+Nb/MMX1v8cIawvmd4fIfgEdDNj4xmBnDUYGXueJw77dgOA+eee64MDw+XdtHzb+d7d3MfNPbfN9EYjVvFMWKF/ziPxmis19ayx2ONJbAMy4PAMhzDMRz7vz9GYzRu9RvEbCcmE5OJF8QLEw+y1mWIFcoyCxrYHiQzgOMzgFWd4N29NanV1JwdkeFC7wAuagAPyfCwvmc4PJ55fbDdSBjAdFoCd3UZ0BuPXvy5Oq7W0+/8uvquRdvJ1XHROF15NE7XxtUWNHalZHo9aJyujastaOxKyex60DlbHxdb0diFitl1oHG2Pi62orELFbPrQONsfVxsRWMXKrauA51ba9RpCTTuVEGRww47TD7ykY+w9KkG2j55/7Q/9PsYJ+dXXQ/BbnubaQzgJAPYVshrutUM4fDgGMB0XLsDk64WD65utouGMlfHLcPNkavvisbpfRON07VxFdPRGI1bxSDicbpCrvoPGqdrrFvQOVsfF1vR2IWK2XWgcbY+LraisQsVs+tA42x9XGxFYxcqtq4DnVtr1GkJNO5UQQmM385roQZfCqg5n/dP+4OrMRzq8T+GU2WNbaYxgHMbwGrWhrN0zWzdWq35cc22uFE6ed9bBAO4yh2R706gz8OAq5vtKB7lS7k6bhlujlx913zKRqVcHReNI03jKTSOK+L+Mxq71zReIxrHFXH/GY3da5pUIzonqeI2D43d6plUGxonqeI2D43d6plUGxonqeI2D43d6plWGzqnKeMuH40717KIwdj50aihqAJF2kf7Q56xXMow5t9rBux+gAGc2wC2ZXOVxgDudWfg+ATkfmfA1c120ajl6rhluDly9V3ROD2eoHG6Nq5iEBqjcasYRDxOV8hV/0HjdI11Czpn6+NiKxq7UDG7DjTO1sfFVjR2oWJ2HWicrY+LrWjsQsXWdaBza406LYHGnSrIDODOFfRbAwaw/7EUV+Ne1JO/rexegwHcUwPYbor0NI+Azg83gQCtBo0BVzfb6REmeYur42o9/d4mrr5rspLpua6Oi8ZorH3MFU/paiZvcXVcOE7WV3PROF0bV1vQ2JWS2fWgc7Y+LraisQsVs+tA42x9XGxFYxcqZteBxtn6uNiKxi5UbF0HOrfWqNMSaNypghjAnSvotwYMYLyEfh+3buf87F6DAYwB3PfmTDuQsw/Be1AYcHWzbQf+PGlXx9V6+r0tXH3XPLraZVwdF41tVRvTaNyoh49PaOxD1cY60bhRDx+f0NiHqs11onOzJq5z0Ni1os31oXGzJq5z0Ni1os31oXGzJq5z0Ni1osn1oXOyLi5z0bhzNYsYjJ0fjRqKKlCkfbQ/9PsYJ+eHJ6IM2H8YwBjABK5NBAYuDv3LgKubbTvw50nPmTMnT7GWZcpwc4TG/vlHYzRuFSyIFekKEY/TtXG1BY1dKZldDzpn6+NiKxq7UDG7DjTO1sfFVjR2oWJ2HWicrY+LrWjsQsXWdaBza406LYHGnSpY7hnA27dvl6OOOkouuuiiJiHmz58fbHvzzTebtvVjxooVK+S8885rOjUMYP/jVfgO3dfYBh0DGAMYAxgDGAb6mIFeGWfPP/+8fa1oO42pky4dGqdr42oLGrtSMr0eNE7XxtUWNHalZHo9aJyujcst6OxSzeS60DhZF5e5aOxSzeS60DhZF5e5aOxSzeS60DhZF9e56Oxa0eb60LhZk6I5RQzGonX7Lr9lyxZ5xzveIX/6p38qu3fvbjjcXnvtJbVaTXbu3NmQ368f7rjjDvnc5z7XdHpF2qcMY5yYrd03W/tRcxt0DGAMYMy/Pjb/+jGAcE7dvZBgAPvXG43R2L4xSkqX4SYfjuE4iV07D45tNRrTDGw16uHrEzr7UjaqF40jLXyl0NiXslG9aBxp4SuFxr6UjepF40gLnyl09qluWDcad65xEYOx86O5rUEN4He9612BcXrrrbfWK3/66adl4sSJTQbw4sWLRWcGv/DCC/WymlDzWA1Y3Xb//ffXt61fv15uuOEGueWWW+pG8saNG2Xp0qX1MvZnTS9fvlwee+yxoD5TKO24ul3PW+vHAPY/ZoJn0D8am76hawxgDGAMYAxgGOhjBjB1/F880RiN7RujpDTGWZIqYR4DAunauNqCxq6UTK8HjdO1cbkFnV2qmVwXGifr4jIXjV2qmVwXGifr4jIXjV2qmVwXGifr4joXnV0r2lwfGjdrUjQnbgCf9tvnpPb9O/t20fMzf8YA/uUvfylTpkwx2XLGGWfIxRdf3GAAf+1rXwtM4RNOOEE+/OEPy7x584Ly+hjpCRMmyKGHHirHHnusfPSjH5VTTz1V9JHMH/rQh+S73/2uHHbYYUF669atTUatbdxq+hOf+ERQ37777hsYy2nH1UdTf+pTn5IDDjhAjjjiiKB+ZgD7H//DBO4PjeudFQNYagql/q+S6Weeb+tipRfIcG1IRkatrC4nly1bJu0u+v30u+l3pAP2RwekHWiHIgxgTvrnBY3RuNVlHQM4XSEGBNK1cbUFjV0pmV4PGqdr43ILOrtUM7kuNE7WxWUuGrtUM7kuNE7WxWUuGrtUM7kuNE7WxXUuOrtWtLk+NG7WpGhO3AAuun8vyxsD+PXXX294DLSasDob1zwCWmfY7r333vVTXb16tbz3ve8NDNqHH344MIzNRi27//77y+zZs0XNW/Ons4PXrFnT0gB+5zvfKXo++pd1XDWgP/vZz5rq5YILLuAR0H08AarIWDllW4/j1sHHAHZhAPs3iNs1f3U/7RAYwK07BYEDjfqVAcxJ/2yiMRrbN0ZJaQzgJFXCPAYE0rVxtQWNXSmZXg8ap2vjcgs6u1QzuS40TtbFZS4au1QzuS40TtbFZS4au1QzuS40TtbFdS46u1a0uT40btakaM4gGMD6nb/85S8Hj1PWxy/rrFr9Mwawzvr9wAc+EBi6aurqou8OXrVqVVBOH/v8wx/+UA455JD6TNyXX35Z/vZv/1be9773BbODb7vttqCsPeNXM+zPmv74xz8elNN/so6r4zjHHXdcvaw+OpoZwP7H//p1fL1q51UHHwMYA7hq8PN9CfRlYwBz0j+zaIzG9o1RUhoDOEmVMI8BgXRtXG1BY1dKpteDxunauNyCzi7VTK4LjZN1cZmLxi7VTK4LjZN1cZmLxi7VTK4LjZN1cZ2Lzq4Vba4PjZs1KZozKAbwnDlzgsdAn3LKKTJ37txABmMAn3TSSTJ58mTZsGFDw7Jz587ANN5jjz2CffQJpTpr156ZqzOEzznnHHn/+98vV155ZWD46gxj86fljXFrm8G6Peu4ag7b431Lliyp12Pq1nWR9inD2FDZxr05Xz9jsjbjvAM46RHQoyMyVKsF/4tlaGQk4xHQOvs3LKcBrza8INQ29/52U6SnmQHspyMQYNC1DAzYNyvpUcL9Fm7y3WsarxGN44q4/4zG7jWN14jGcUXcf0Zj95rGa0TjuCJ+PqOzH13tWtHYVsNPGo396GrXisa2Gn7SaOxHV7tWNLbV8JdGZ3/amprR2CjR/rqIwdj+UfzsaR4BrbXr+3n1sc46a1eNXf0zBvCiRYuCGcD6WGj9U6NXDV19D68asWoOmz+dCazb9D3C+v5f86fvCJ4xY4boDOP3vOc9ou8O1r9p06bVjdu4AZx1XN2m7xvW76B/ahYbIznIGP+nSPtgAOMllMFL0HO0/zCAmwzg0NSNvNwhqWW+Azj+COii+9vNkZzGACa4lCW4cJ7uWcUAdq9pnFM0RuPkq2+UW4abfDiG44jY5BQcJ+uiuQxspWvjcgs6u1QzuS40TtbFZS4au1QzuS40TtbFZS4au1QzuS40TtbFdS46u1a0uT40btakaE4Rg7Fo3b7L2wawHksf7ayPcTZ/xgDWz2eddVZg7OrjoXXG70033RQUW7lyZZB/4IEHysSJE+W0006Td7/73bJ+/XrZa6+95DOf+Yzsu+++wVpnEOvfwQcfLB/84AeD7VreGLdxAzjruLpt+vTpQT3mGKae4CDj/xRpnzL8po6PefLZ/1hRP2psM44BHDeAdfbu0IiM1lWKG7z1DeOJ2PbC+8fra/6MAVzNjtqPwYNz6j6LmDr+NUdjNG6+8jbmlOEmH47huJHa5k9w3KyJyWFgyyjhd43OfvXV2tEYjV3+XuPegnuLVj2Ke4t0hYjH6dq43ILOLtVMrguNk3UpklvEYCxSbz+W3b17dzBTOOnc1EzW7fE/nelrZhTb2zQvKd8uY9JZx9VZyFn1FGmfMlz3XN4LUpf/e0FfGpu+oWsMYAxg8QUa9ZY3SNB2/dN2DLz4bws0RmP7xigpXYabfDiG4yR27Tw4ttVoTDOw1aiHr0/o7EvZqF40jrTwlUJjX8pG9aJxpIWvFBr7UjaqF40jLXym0NmnumHdaNy5xkUMxs6PRg1FFSjSPmX4Tc2Yvv+xoTJobPcDDOC4ASxFH+EcmwGcub9dNi1tN0+YZgYwHbcMgYVz9MMppo4fXW1e0RiNm6+8jTlluMmHYzhupLb5Exw3a2JyGNgySvhdo7NffbV2NEZj+x630zT3FtxbtOpR3FukK0Q8TtfG5RZ0dqlmcl1onKxLkdwiBmOReinrRoEi7VOG616n93/s7//+rxsa270DA7jJABaRBcPBS8z1OfZDIyMynPkOYC1eC8ubFwen7p9m+tr5dvOEaQzgweh43ejcHGPwWGHgxX+bojEaN195G3PKcJMPx3DcSG3zJzhu1sTkMLBllPC7Rme/+mrtaIzGLn8Pcm/BvUWrHsW9RbpCxON0bVxuQWeXaibXhcbJuhTJLWIwFqmXsm4UKNI+ZbjuubwXpC7/94K+NLZ7BwZwkgFsK9RpWt8JXBuWBR3UgwFc3s7mqxNTb3WYYODFf1ujMRq3ukSX4SYfjuEYjlspkL6dga10bVxuQWeXaibXhcbJurjMRWOXaibXhcbJurjMRWOXaibXhcbJurjORWfXijbXh8bNmhTNKWIwFq2b8p0rUKR9yjA2hGfgf2yoDBrbPQMDOLcBrLN0x2f61tetjd1gdvDQiIzaqhdMYwDTccsQWDhHP5xi6vjR1eYVjdG41WW5DDf5cAzHcNxKgfTtDGyla+NyCzq7VDO5LjRO1sVlLhq7VDO5LjRO1sVlLhq7VDO5LjRO1sV1Ljq7VrS5PjRu1qRoThGDsWjdlO9cgSLtU4axIXu8k7T/caJ+1djuGRjAuQ1gW7as9KiMDNlGcWuTOKs23YYBXN3O2q9BhPPqHpOYOv61RmM0bnUdLsNNPhzDMRy3UiB9OwNb6dq43ILOLtVMrguNk3VxmYvGLtVMrguNk3VxmYvGLtVMrguNk3VxnYvOrhVtrg+NmzUpmlPEYCxaN+U7V6BI+5RhbIgxe/9jQ2XQ2O4ZGMDODWBbXjdpDGA6bhkCC+foh1NMHT+62ryiMRq3ulqX4SYfjuEYjlspkL6dga10bVxuQWeXaibXhcbJurjMRWOXaibXhcbJurjMRWOXaibXhcbJurjORWfXijbXh8bNmhTNKWIwFq27G+W3bNki06dPl4MOOkgOPvhgmTlzprz55pvBoVesWCEnnHCCk9PQus4777xcda1ZsyZXObtQWv1F2qcMY0P2eCdp/+NE/aqxzT4GMAaw9CuonFd1gxRtH7U9pk6khS8u0BiN7RujpHQZbvLhGI6T2LXz4NhWozHNwFajHr4+obMvZaN60TjSwlcKjX0pG9WLxpEWvlJo7EvZqF40jrTwmUJnn+qGdaNx5xoXMRg7P5r7Gvbdd1+ZMmWK3HTTTTJ//nz57Gc/GxjBeqQnnnhCjjvuOCcHveOOO+Rzn/tcrrre85735CpnF0qrv0j7lOE3ta+xU+r1P+bkUmObfQxgDGAM4E3l6sAugwF19X/bY+r4byM0RmP7xigpXYabfDiG4yR27Tw4ttVoTDOw1aiHr0/o7EvZqF40jrTwlUJjX8pG9aJxpIWvFBr7UjaqF40jLXxB3/qVAAAgAElEQVSm0NmnumHdaNy5xkUMxs6P5raGrVu3yjve8Y6GSnVG8Pve9z7ZvXu3bNy4URYtWhRs1/Ty5cvl5ZdfDoxiNYf1T/NuuOEG2bBhQ73c0qVLg7T+o/vp57hBq/VrnprO999/f738ww8/LLVaLdimZfRv8eLFQbkXXnihXs4kbr31Vrnlllua6jfbi7RPGX5TM9bvf2yoDBobvnWNAYwBjAGMAQwDfcwApo7/Czcao7F9Y5SULsNNPhzDcRK7dh4c22o0phnYatTD1yd09qVsVC8aR1r4SqGxL2WjetE40sJXCo19KRvVi8aRFj5T6OxT3bBuNO5c4yIGY+dHc1uDGqwf/OAHg1m+tmlrjqIGrZrB+qfpj3/84zJx4kQ54ogj5L3vfa/ob9Cvfe1rwbLHHnsEpnHc6DWfzVrr2r59u0yYMEEOPfRQOfbYY+WjH/2onHrqqcFx9BHUagAfddRRwaOotX49pj6K+sMf/rDMmzcvKKePqf7Upz4lBxxwQHA+H/rQhxJnGBdpnzL8pi6DOck5+h+/CjrB+D8YwCUwgDvtFNPPPD/4nzSd1sP+/jsnGqNxnAFMHf9MoDEa2zdGSeky3OTDMRwnsWvnwbGtRmOaga1GPXx9Qmdfykb1onGkha8UGvtSNqoXjSMtfKXQ2JeyUb1oHGnhM4XOPtUN60bjzjWOG4wbrj5XVh70l3276PnZfzqrVh8B/e53vztY1JQ1s3vVtLUN4He+852iM4T1Tw3aAw88sF6VGsk6U9c2enWj+WzWmqezfM8444z6vjqDd//9969/VgNY/zR/7733ruevXr06MJ7VuFYjWB9Xbf4uuOACDOA+ngAVHw/nc2djXIZ7XWMAYwAz+5PgBwN9zACmTmcXvDw3DGiMxvaNUVIa4yxJlTCPAYF0bVxtQWNXSqbXg8bp2rjcgs4u1UyuC42TdXGZi8Yu1UyuC42TdXGZi8Yu1UyuC42TdXGdi86uFW2uD42bNSmaEzeAi+7fL+XVVNVHMU+dOlX+5E/+RNRsjRvA73//++unq+8Gtt8PrO/31fK20auFzWezNhXosX74wx/KIYccIvHZu8YA1lm/H/jAB+qzjHU2sD6yetWqVcHsY/v4+ijqpHcMF2mfMowN5RkHpYz/cdBea2z6ka4xgFsawAtkuDYkI6O2bN1NdwoMM4AHv1N3ygj79y8jmJP+2waN0bjVVb0MN/lwDMdw3EqB9O0MbKVr43ILOrtUM7kuNE7WxWUuGrtUM7kuNE7WxWUuGrtUM7kuNE7WxXUuOrtWtLk+NG7WpGhOEYOxaN2+y99zzz2BCRs/js7Gve6665oMYH3Ms/nLMoA/8YlPmGLBLF5jDhuDVt/bq3XNnTs3eKqpzvS1Z/MaA/ikk06SyZMnB+8X1ncMm2Xnzp3BI6HtcZIlS5ZgAPfxBCi8CbdjWvUOhgEsNYVLn2GvJmnyHwYwHdBtB0RP9CzCgH2zkhyj/ORyk+9HV7tWNLbV8JNGYz+62rWisa2GnzQa+9HVrhWNbTX8pdHZn7amZjQ2Svhbo7E/bU3NaGyU8LdGY3/amprR2Cjhd43OfvXV2tG4c43LbAA/++yz8q53vSswe40Sjz32WPDY55UrV7ZlAOv+73nPe4L3/Gqd06ZNC4xZewawzuxVY9f86Uxge3axGsD6jt9FixYFM4A3btwYFFWPR8uZbfruYPNIajWLjcFs6tV1kfYpw+SAImPOlB1cj8JmnBnAGMA8/pf//QIDfcrAq888ETyyRG8wkpY5c+YEN+N6Q+56uffee3PXqeeRdH4mr59vKNDY/80OGqOxiU/EivZiNfE4vAZyzes8lmg8/sa3Tki9ZvvUWOMALMOyq3tC7i06jwet2gKN0Zj7t/bu24xuXPP8X/OqdG+hMfsHRx3Wk3u4qrCsGpsxLL1fPmPKJLn+0L3ry9ITJ8nTZx7ZsDxz8SmSZyliMNqmTb+kdfatPoJZTdv3vve9gcGqvxv0T01b+x3AeWYA634HH3yw6DuB99prLznttNOaDGA1l9XI1XcIT5w4MSij7yDWx1Dr32c+85ngfcQrVqyQs846Kyh7wAEHBLOGb7rppqCM/jN9+vTgOFp+3333TTWATezWdZnHLVrd37Hd//1dv2hc7wTMAE6ZATw6IkO1muj/JhkaGcnxCOhRGRkKy+s+wwvGJbbqaci3WyBHulNweAR0dTp3p6ywf3+xsvryM+Syw/bLESXcF9GbHhd/egPdz1ytveWy4IbexXctWkdVNH7giovR2PN/MkFj/7Ebjf1rzDXPv8Z6zbv8sH8oerlyVr4q1z3uLbrDsg7K9uKvKhwTk/1zjMZonCeG9fvv6V7eI6t+VYnJ6x+4XeZ/4+/zIOO8TFU01nEr7W/6d+2Mk2XD1efK63ddnbksv252UE7LZi1lN4ANVPpY5a1bt5qPHa+1Pl2y/nT2rjF94+V0lq/50zJp56blso5TpH36PSb38/gr5+b/vsfW2PQNXTMDuGkGsD7yOTJxR0eGpJb5DuDQ/B1qeklwYz0SmMHtvUvYbrx20hjA3e1g7bQR+9BGSQwwKOCfCwZp/Wvcy0GBqvxYRWM4tm/u09L9/mOVa55/jjGA/Wus93PcW/jXGY39a0xMRuO0+wk7n3sLW43GNL9DGvXw9akqOmMA+4/Jeg+nMW3XulWy8qC/dIpsEYPR6YGpLJcCRdqn3697SWPL5HUnfvSbzjb8GMBxA1iN2qERGa2r1OIdwIGxOyxm0m99t4T8BcORsVwvlyPRKUAYwNXs6J1yw/6954aBF/9twACif40xJ9E4x61O8GO7n687cOyfY655/jXGAPavscYx7i3864zG/jUmJqPxINy/wbF/jnt5j6yMYgDn6amdlamKxnoPp+aezvpde8F3OxMttncRgzG2Kx+7oECR9sEA9n9d6edxoTKdm911MIAxgPv68axl6licKxcB1wzwg9U/Uwwg+te4l4MCVfmxisZwbN/cp6X7/ccq1zz/HGMA+9dY7wW5t/CvMxr715iYjMZp9xN2PvcWthqNaX6HNOrh61NVdGYGsP+YrPdwGMC+emp/14sB3J3+5XrMnPqy283udRjAcQNYGh/d7PYR0GamsD2rOC0dNVOnQDMDOLtDdKov+6OvLwYYePHPFgOI/jXGnETj6I4mPdXvA4hw7J9jrnn+NcYA9q+x3hNyb+FfZzT2rzExGY3T79qiLf1+/wbH/jnu5T2ykogBHPVHX6mqaKz3cBrTzLt8Xep52GGHiZqMLP2pgbZP3r9+v+75Gp+mXv/XU9ca20xjADcZwCKyYFhqtVqwDI2MyHDmO4BVztA0NvsMm+dBB4+BDutpfI9wmulr50fN1CkAGMDl66Sdtjn7D0ab84PVfzv2cjC8Kj+kejkogMbRvYSvFBr7Ujaqtyoac80b7GueEl0Vlrm36A7L1x+6dxQou5iqCsfEZP8cozEa5wld/W429PK3XpXuLZgB7D9e6Diq9jd9/PPy62bn6Z7OynBv4UzK1IqqojF+QHdiRRl0tjsDBnCSAWwr1AfpTqHCAKbzd8oQ+/eGIQYF/OuuP1gvP+wfehLpq3ID2stBATT2jzYao7GrewSuef6veb00JrWnVCVe9FLnKmmMAew3ZhCT/eqr1040RuM8d5EYwNkqVeW6hwHsP15oXDYGsL4HuJt/VeGY6153OHb1+5x6yt1edgzDAM5tADfO8g1n+5pHOtuSuk932uEwgMvdYTttf/Yvb/tzc+S/7TCAu6Mxg7R+dcZk96uvXkfR2L/GXPP8a9xLY1J/IVVlcKuXOldJY+4t/MYMYrJfffXeAo3ROM/oIQZwtkpVue5hAPuPFxqXtb+tOvWf5MlFd2aD53hrVTjmutcdjvEB0FkZsP8wgHMbwLZs3U132nExgOn4nTLE/r1hiJsj/7pjAHdHYwZp/eqMOelXX70GorF/jbnm+de4l8ak/nqqyuBWL3VGY/+/06uiMTHZf0xGYzTOE7EwgLNVqkpMxgD2Hy/0Nx8GsF+due751Zexe/S1GbCvnhjAGMBiw0GaYAED/cMAN0f+2wIDuDsaYwD71Rlz0q++el1EY/8ac83zr3EvjUn9AVqVQdpe6ozG9lCHn3RVNCYm+4/JaIzGeaIUBnC2SlWJyRjA/uOF/ubT/vbcMXvL1sd/nw2e461V4ZjrXnc4ZlwfnZUB+w8DGAMYA3gTgYGLQ38ywM2R/3bBAO6OxhjAfnXGnPSrr14j0di/xlzz/GvcS2NSf4BWZXCrlzqjsT3U4SddFY2Jyf5jMhqjcZ4ohQGcrVJVYjIGsP94ob/5jAE8+tRoNniOt1aFY6573eGYMX50VgbsPwxgDGAMYAxgGOhTBrg58n/RxgDujsYYwH51xpz0qy8GsH99VWOuef517qUxqT9AqzK41Uud0dge6vCTrorGxGT/MRmN0ThPlMIAzlapKjEZA9h/vNDfI8YA3rVuVTZ4jrdWhWOue93hWFlmQQM7TGEAYwATFAiMMNCnDHBz5P+CjQHcHY0xgP3qjAHsV1/98YTG/jXmmudf414ak/oDtCqDW73UGY3toQ4/6apoTEz2H5PRGI3zRCkM4GyVqhKTMYD9xwsMYP8ac93zrzHGLxobBuyrJwYwBjDmX5+af6bDsq5u8ObmyH/bYwB3R2MMYL86Y0761Vevw2jsX2Ouef417qUxqT9AqzJI20ud0dge6vCTrorGxGT/MRmN0ThPlMIAzlapKjFZDeBf/ctns8XwtLUqGutvPmYA+43LXPf86ot/gL42A/YlAQMYAxgDGAMYBvqUAW6O/F+8MYC7ozEGsF+dMSf96osB7F9f1Zhrnn+de2lM6g/Qqgwg9lJnNLaHOvykq6IxMdl/TEZjNM4TpTCAs1WqSkzGAPYfL/T3iPa3lQf9pTz/6vZs8BxvrQrHXPe6w7FtApKuruZ2mMIAbmkAL5Dh2pCMdPf973YbdWzOTT/zfFm6dGnH9RA0qhs0aPvetD03R/51xwDujsYYwH51xgD2q69eA9HYv8Zc8/xr3EtjUn/cVGVwq5c6o3HDz2gvH6qiMTHZf0xGYzTOE6QwgLNVqkpMxgD2Hy/0Nx8GsF+due751Zexe/S1GbCvnhjAGMAYw306+9PutKSrGcS5OfLf7hjA3dEYA9ivzpiTfvXVazAa+9eYa55/jXtpTOoP0KoM0vZSZzS2hzr8pKuiMTHZf0xGYzTOE6UwgLNVqkpMxgD2Hy/0Nx8GsF+due751RfvAH1tBuyrJwYwBjAGMAYwDPQpA9wc+b94YwB3R2MMYL86Y0761RcD2L++qjHXPP8699KY1B+gVRmk7aXOaGwPdfhJV0VjYrL/mIzGaJwnSmEAZ6tUlZiMAew/XujvEWMAZ1PnfmtVONbr3gWTv+RewBw1VkVj2wAk3Z240a86290CAzjJAB4dkaFaTWq1mgyNjOR4BPSojAyF5XWf4QXjElv1NOTbLZAj3SlIPAK62h2+U37Yv3f8MCjgX3sM4O5ojAHsV2cMYL/66nUQjf1rzDXPv8a9NCb1J09VBl56qTMa5/hx3WGRqmhMTPYfk9EYjfOEIwzgbJWqEpMxgP3HC/3NhwHsV2e97mEA+9WYMXz0NQzYV08M4CYDWN/5G5m4oyNDUst8B3Bo/g41vSS4sR4JzOD23iVsGq7dNQYwnb9ddtivt+wwKOBffwzg7miMAexXZ8xJv/rqtRCN/WvMNc+/xr00JvUHaFUGaXupMxrbQx1+0lXRmJjsPyajMRrniVIYwNkqVSUmYwD7jxf6mw8D2K/Oet3DAParMeP46GsYsK+eGMBxA1iN2qERGa2rpEZuhnEbGLvDYib91ndLyF8wHBnL9XI5Eqbh2l1jANP522WH/XrLDoMC/vXHAO6OxhjAfnXGnPSrr14L0di/xlzz/GvcS2NSf/JUZZC2lzqjcY4f1x0WqYrGxGT/MRmN0ThPOMIAzlapKjEZA9h/vNDffD846jC5658/kQ2dh61V4VivexjA3WGZ8Xx0tkMVBjAGMO9/7dP3vxKsCdYMCvhnAAO4OxpjAPvVGXPSr74YwP71VY255vnXuZfGpP4ArcrgVi91RmN7qMNPuioaE5P9x2Q0RuM8UQoDOFulqsRkDGD/8UJ/j2AA+9VZr3sYwH41xktAX8OAffXEAI4bwNL46Ga3j4A2M4XtWcVp6aiZTMO1u2YGMJ2/XXbYr7fsMCjgX38M4O5ojAHsV2cMYL/66rUQjf1rzDXPv8a9NCb1l01VBml7qTMaR7+hfaWqojEx2X9MRmM0zhOnMICzVapKTMYA9h8v9DcfBrBfnfW6hwHsV2PG8dHXMGBfPTGAmwxgEVkwLLVaLViGRkayHwEdqBmaxmafYfM86OAx0GE9je8RTjN97fyomUzDtbvGAKbzt8sO+/WWHQYF/OuPAdwdjTGA/eqMOelXX70WorF/jbnm+de4l8ak/rKpyiBtL3VG4+g3tK9UVTQmJvuPyWiMxnniFAZwtkpVickYwP7jhf7mwwD2q7Ne9zCA/WrMOD76GgbsqycGcJIBbCvUB2nTcO2uMYDp/O2yw369ZYdBAf/6YwB3R2MMYL86Y0761VevhWjsX2Ouef417qUxqT+pqjJI20ud0dj/j/eqaExM9h+T0RiN80QsDOBslaoSkzGA/ccL/c2nBvBzx+ydDZ2HrVXhWK97GMDdYZnxfHS2QxUGcG4DuHGWbzjb1zzS2ZbUfbrTTosBTKfvlCH27w1DDAr41x0DuDsaYwD71Rlz0q++eg3UeAzHfnXmmudXX+W4l8ak/kKqyuBWL3VGY/e/xeM1VkVjYrL/mIzG3dEYs8Gvzr28R67SvQUGsF+O9T5ZNZ55+P/DAN7kT2uNF8Rkf/oydo+2NgP2bxgM4NwGsC1bd9N247WTxgAmALTDDfv0nhsGBfy3AQZwdzTGOPOrMwawX331etjLwS3MBv/33VXRuJfGpLYiOsOyq98XvWS5KhzzO6Q79xaXHbaf/8CQcIQqcYzZ4JflXt4jV+neAgPYL8f27z1mAPvTWuMFMdmfvq7us6lnMNrIvv3DAC6hATxlyhRJ6oxp+RjAg9Fxk9qcvMFuWwZe/LcvBnB3NMYA9qtzLwdeqjSACMf+OWYg3K/GvTTNqjRI20udqxKT0dhvrNDfmPwOQWN74DAt3e+PJ8Zs6A7HvbpHrtK9BQZw91jGAPanNTHZn7b4A2gbZ8C+d8MALqkBHDd79XM8zzQ8BjBBwLDAulwsMPDiv70wgLujca8GBaoyEK6xAo39sozGfvXV+xOuef417qVpVqVB2l7qXJXrHhr7jxfEZDS2Bw7T0hjAacpU56kXGisuP+wf0oXwvKUq1z0M4O7E5IWH7Cn3Hv8lz9Q2V18VjjVeMAPYP8uM/aOxMmD/YQCX2AA2hq8xf83neEfHAKbjx5ngczmYYODFfzthAHdHY8xJvzprrEBjNLZv8JPSZRikZQawX457aZopk1UZ3OqlzmicFP3c5lVFY36H+I3H+nscjbujMWaDX52VYwxgvxprvMAA9q+xsowB7Fdn1ZiY7FdjxvvR1zBg/wLCAC6hAawNaZu+Jm0aOL7GAKbzx5ngczmYYFDAfzthAHdHY8xJvzprrEBjNLZv8JPSGMBJqoR5VTF0emlMqtLonM6gqy1o7ErJ9HqqojG/Q/zeV+jvcTTujsaYDX51Vo4xgP1qrPECA9i/xsoyBrBfnVVjYrJfjRnvR1/DgP1rBgO4pAawNqYxftNm/poGxwCm8xsWWJeLBQYF/LcXBnB3NMac9Kuzxgo0RmP7Bj8pjQGcpEqYVxVDp5fXPFUandMZdLWlKhr38j8zVEVjfof4va/Q3+Vo3B2NMRv86qwcYwD71VjjBQawf42VZQxgvzqrxsRkvxoz7o++hgH79yUGcIkNYG3QVuavlsEApvObzs+6XCwwKOC/vXo5GF6lAUTMSb8sa6xAY/8a92pwq0qxgkdA++W4l9c8DGD7J7i/dFXiBQaw31ihvxn5HYLGeSJVGf5zGWaDX5Y1VvTqHrlK9xYYwH45Ntc9NYBXnfpPecKf0zJVuX/TeEFM9s8yY/9orAzYfxjALQ3gBTJcG5KRUVu27qY77bgYwHT8Thli/94wxMCLf917ORhepZt8zEm/LGusQGP/GvdqcKtKsQID2C/Hvbzm6a+nqrDcS52rojEGsN9Yob/9+B2CxnlGvTCA01WqSjzWWNGre+Qq3VtgAHcnJmMA+9VZ4wUGsF+NGb9HX8OAfYeCAYwBLAYM1gQJGOgvBhh48d8eDNL611g5xpz0qzMa+9VXr42qca8Gt6o0gIgB7JflXl7zqjRI20udqxIvMID9xgpz3SMm+9WZ33p+9TUcYzb41bmX98hVurcwBvDzr263x/S7kq7KvYWyjAHsP14Qk/1qzLg++hoG7AsEBjAGMAbwJoKDCQ6s+4sFBgX8tweDtP41Vo4xgP3qjMZ+9dVro2qMAexXZ655fvVVjnt5zavSIG0vda7KIC0GsP94QUxGY3vgMC3NDOA0Zarz1Ite3iNX6d4CA7g7MRkD2K/OGi8wgP1qzLg++hoG7DsUDOAkA3h0RIZqNanVajI0MpLjEdCjMjIUltd9hheMS2zV05Bvt0COtGm4dtc8AprO3y477Ndbdhh48a8/g7T+NVaOMYD96ozGfvXVa6FqjAHsV2eueX71VY57ec3TnzxVMSd7qXNVNMYA9h8viMlonGOoSjCA01WqSjzu5T1yle4tMIC7E5MxgP3qrPECA9ivxozjo69hwL5DwQBuMoD1nb+RiTs6MiS1zHcAh+bvUNNLghvrkcAMbu9dwqbh2l1jANP522WH/XrLDgMv/vVnkNa/xsoxBrBfndHYr756LVSNMYD96sw1z6++ynEvr3lVGqTtpc5VMRwwgP3HC2IyGtsDh2lpDOA0Zarzn556eY9cpXsLDODuxGQMYL86a7zAAParMeP46GsYsO9QMIAtA1iN0kFdli5dyqOeedQzDJSMAQZe/F+4GaT1r7FyjAHsV2c09qsvBrB/fY3GvG/Sr9a9vOZVaZC2lzpjANtDHX7SVdGY3yF+4zHXPf/6Go0xG/xqrbGiV/9Jskr3FsYAvvuZjX4ubhm1Vum6hwHsP14Qk/1qrNc+FjRQBuw/DOBxA9gWZRDTGMB0fi4A5WOAgRf/bcYgrX+NMSfROM99VRlmkPRqcKtKgy4YwH7jRS+veRoHqsJyL3Wuisa9NByqpDEx2W9M5reeX311/EM1xmzwq3Mv43GV7i0wgP1ybOLFgwf/jdw3/Vt5fr46LVOlewtisn+WGf9HY2XA/sMAHjeAB71zYADT+Qed8UH8fgwK+O+3DNL611g5ZgawX517OfBSpR+rGMD+OcZs8KtxL695+gO0KvGilzpXRWOue35jhf6u4ncIGtsDh2npMvwHPswGvyz3Mh5X6d6iXQP4+Ve3S6tFZxXHF93H5F21+Ml62uQlrS9bskaylon/dmZfz0xUljGA/ccLYrJfjQdxbJzv1B4z9r0bBjAGcF9fgOnk7XVydBsM3Rh48d+ODNL617iXgwIMhNu3fH7SaOxHV7vWKmmMAew3JvfymqdMV4XlXupcFY25t/AbK/S3JL9D0Ni+F0lLYwCnKVOda14v43GV7i3UAJ7/jb+XD57xe5n4n8vqi342S+37d0p8Mdt0H5OOr019U656sl6vydP1PudFx0wro/mtlr2On9nX48//P3vvF2pZft35XWiMhHCEwQ+yhRACxZIeFGMIqZGMcZwIYyIGP9go8ShmVI4nZYsYKwyxLQljhh67lAdjNDLGxC+edAhqSW1ZxLFwhKyBNEoY6ZbQIMv2CKfdCDwtibZKfjAGveyw7q1f3dW39r5/6p7PWfvs9blw++w659bpup/93eu3futT+1ZkWQHMrn3BWAHMMtYHyHdkIHcoCuAHAvjd7373tOVP7wC2AIwC4OPhZMHBC3+uHNLyjCuHAg7Cc8vHHMuY4ZrftRNjBTBbkyvXvMh0lyxXcu7C2N6CrRWxX3QfIuPciywdK4CXyPRZ8yrrcafeIgRw/Pu05++8zXf3LqfxZq906i0UwOzaF/VCAcwyduYv35GBXPkVwA8E8NNPPz1t9TNOuALYAjAKgI+HkwUHL/y5ckjLM64cCnTarPrjidksm2OWb/Qmrnk848o1L/YjXWpyJecujK3JfL2wJss4Dw6XjhXAS2T6rHmV9bhTbzEE8HLiuFc69RYKYHbti3qhAGYZO/OX78hAXhUUwEkAZzBbOQ6pHR8KYAvAKAA+Hk4WHLzw58ohLc+4cijQabOqAGazbI5ZvtGbuObxjCvXvNiPdKnJlZy7MLYm8/XCmizjq8zEFMDLlKzHy2x2+UoXzgrg/dRkBTDLOXoLBTDL2Jm/fEcG8lqrAD4ngAekrTwqgL3wt5Lljt+Hgxf++nVIyzN2SCvj3HguHR/CAFHJzmbZNY/lG31U5ZoX136XIW0l5y6M7S34emFNlvFSz5afP4T+TdnAZrmyHnfqLRTAbI6jT44sK4BZzsHYmswy7jg793uez1Tu1xTACuDJC2X+QpGLXKoz4OCFz2DlhtUhbW5HmGMZM1zzu8o402COOzH23wBm171KMRlXR5csV3Luwtj+ja0VsQdyHyLjq3Q1CuBlStbjZTa7fKULZwXwfmpyCOAXfvs9u4zold6rS46jt1AA81munmX7/1/HOc7FRwGsAFYAf2sdF6YF0vNwPgMOXvhMOECUcW6Klo4PYbjl3alslq0VLN9Y/1zz9sO4qlZEfe003KriLOOllXx3z3di7F/KYeuy6x7Ld/QWygaWc2WP3Km3UACzOR71QgHMco56YU1mGZ+fK/vrvrzz7kcBrABWACuAzcBKM+BQgF+oKzesnQaIDsLZLJtjlu8YCJhjlrNrHkOEdW8AACAASURBVMu3OsedhrTW5G1nuVP/pgBms+y6x/Id656ygeVcueZ16i0UwGyOR71QALOco15Yk1nGkWU/ZRAZyB8KYAWwhcHiaAZWmgGHAvyiXblh7TRAVJyxWTbHLN8xEDDHLGfXPJZvdY47DWmtydvOcqf+TQHMZtl1j+U71j1lA8u5cs3r1FsogNkcj3qhAGY5R72wJrOMI8t+yiAykD8UwApgC4PF0QysNAMOBfhFu3LD2mmAqDhjs2yOWb5jIGCOWc6ueSzf6hx3GtJak7ed5U79mwKYzbLrHst3rHvKBpZz5ZrXqbdQALM5HvVCAcxyjnphTWYZR5b9lEFkIH8ogAEBfP/+M9Pto6PpKH3efuZ+yQX49NNPn5zv4+Pjkv+/RceiYwYePwMOBR6f3VVzV7lh7TRAVJyxWTbHLN+oJzLeD2NlA8u5MsedhrSVnO0t8qiDOe7E2JrM12QZ84yVDTzjqr1ep95CAczmeOz3FMAs5+iRrcks46vOQv267Z+HvBNSAGMC+NZ0916N9M0XsQJ4+xd0Pt8eb+t8R3PkUIA9pw5pWb5Rk2Qs49x4Lh3fuXNn1X9RzRzvJ8eueSznyhx3GtJWcu4kJz/9U29eWlLQ5zsxtibzNVnGPGNlA89YAcwyjj21AphnHP2bApjlHIytySxjvYB8RwbyhkgBvCCA8927lx0PsOPx9A5gBfDg4aPFxww8XgaiOXIo8Hjsrpo5h7Qs3zgPMpZxbjyXjhXAS2SmSdmwzGZXr3Ri7JDWmnyV6+YQarICmM2y+xCW7+iR3euxnCPHygaesb0FyzjqhQKYZxz1QgHMcrYms3yvOgf163qch7znUwAvCOC4GC4Tv/H63EUzJ4Dv37833b11NN26e+/k99x/5vZ0dOvudO/+/enh1z9zd7r14MdGj6+be//rPOcdwD0u6utkwq89nEw4eOHPVTCu2rAqHHI7whzLmOGa31XGmQZz3Imxg3B23atc8+Lq6JRlews+ywpgnrE1WcaXdTaH8JdFFMB8jqvWvE69xfH/9X9Ornt8lhXAPGNrMsvYmb98RwZyD6cAvkAAB7CLJPAAev7x0X8D+Pb0zEPRG8fxbwSfPhe/9+HXDyF8L0Twbu4gVgB74Z/Pp78+nEwogPlzVTkMdxCe2xHmWMYM1/yuMs40mONOjJUN7LpXuebF1dEpy1XD8E6MHYTz9cKaLOPLOhsF8DKhTvW4as3r1FsogNl6HHPS6JP//U9+73T8u7++fGFDr3SqFwpgPsvO/WUcGcgfCuBLBHAAm5PAF11MD+/ovffovwF8cufv0dF0+5mz1+a+/pnbL/2ai/5/F72mAPaivygfvrbufCiA+fNTOQzv1ORXDQVknFs+5ljGDNf8rp0YKxvYda9yzYtMd8qy6x6fZQUwz9iaLOPcj8wdK4DnqJw+55q3zGaXr3ThrABm63HMRhXA+2GsAOY5O+uXcWQgfyiAryCAA1qWwJddSHNCd/yeqwjg8eOisyQev/+6jwpgL/rrZsavX09mFMD8uagchnfZrMrYHOfGc+n4EAaICh02y655LN/o7yrrcVz7rntLFXB3z3dirABma4Y1meU7arKSneUcOVY28IyreuROvYUCmM3xqMneAcxytiazfJ3nyzdnIO8wFcBXFMABcOnf/M1w43hJAJ8+v/wjoMe/+3v/5EdA5x8bffrjoPP75uPz///8awWwF3/Og8eHlQcHL/z5CsZVG9ZOQ1oZs1k2xyzfWDtlvB/GDsJZzpU57jSkreTcqbdQAPP1wpos4zw8nDs+hL/ApwDmc1y11+vUWyiA2RyP/Z4CmOUcPbI1mWXs3F++IwO5b1MAX0MAD4CXPZ7K2aOX3DX8n/3GH053bx1NQ/Leu3trOhr/5u/Jvwl8a7p9+9bD3zPu/s2id+n4oj+PAtgL/6J8+Nq68xHNkYMX9hw5pGX5Ro2RsYxz47l0fAgDxKrhVieh45rH1ovKetxpSFvJuVO9UADz9cKaLOOlvm08fwj9m7KBz3FVj9ypt1AAszkecwsFMMs5emRrMsvYOb98RwZGrxaPCmBAAA/QV33MYveqv+eqX6cA9sK/alb8uvVlJZojBy/seXFIy/KNuiJjGefGc+n4EAaIVcOtTkLHNY+tF5X1OK79Tlm2XvBZVgDzjK3JMl7q28bzh9C/KRv4HFeteZ16CwUwm+Mxt1AAs5xjL2JNZhk725fvyMDo1eJRAawAnkYwfLRImIF1ZSCaIwcv7DmpHIY7CM/tCHMsY4ZrflcZZxrMcSfGrnnbXfPi6uiU5apheCfGCmC+XliTZXxZZ6MAXibUqR5XrXmdegsFMFuPYxYasyEFMMtZAczydaYv35yB3KEogBXACuBvWSBygfB4PXlQAPPnQgEs49wULR0fwnCravDicGspNbt7vhNjZQNbkyvXvLgiOmXZmsxnWQHMM7Ymy/iybuYQemTvNuNzXLXmdeotFMBsjmMOGn2yApjlHIytySxjZ/ryHRnIPZwCeAUCeJwY4tEfAe2FT+TK99xPrqI5isFLbKznPp966qmTYWoMVHf9+eyzz175PePPMffnG8+tOS9jGD7+rOcfZXzzrMv45gwvu4ZkLOOxBhx6PXbNY7NcWSsio/YWp/2cvcXNcx5ZDgF8vm8bv5bxbhhbk2/O8aIeLnIsY55xyIZRG84/Wituzt/e4uYML6oT47UhgM9nePzaLN/8PESWQwAv1QwZ74bxEt/IsoxvznjUDB9lqQA+y8BRXBDHx8fTEKVbu0DG9xXf49a+N7+fsyDLYpssxlAgF+19Hcegdhcf0cStOZ9jw7qL7/W67yHj6xK7/tfL+PrMrvs7ZHxdYtf/+k6MYxBe8dGJsXfp8D2jvcV+GHsHMMvZfQjLN/ZHMt4PY+82YzlXrnnRM3bp4YYAtk/m8hxZ9g5gju9Y96zJLOM1z1/9s+333Of1wjuAFcCrljMWh/0WB3mvi7dDAf58VG5Yu2xWZWyOc+O5dOxfFlki02ew5Zq37VoRCXfdW77Od/VKJ8YKYLZmWJNZvrHvlvF+GCsbWM6Ve71OvYUCmM3xqMkhgF/8yG/uqi278vt06t+syXyWne3LODKQPxTASQDH3bJb/IwT7h3AXvwuAIeXAYcC/Dmr3LB2avKr7jiTcW75mGMZM1zzu3Zi7B3A7LpXueZFpjtl2XWPz7ICmGdsTZZx7kfmjg/hL/ApG/gcV615nXoLBTCbYwUwz3cwtibvh7UOQM65b1MAPxDAGcoWjxXAXvgW/8PLgAKYP2eVw3AH4fxqK2MZ72rts1bspx4rG1jOlTmOamRNtibvsiYrgPl6YU2W8WVVSwG8TMg1b5nNLl/pwlkBzNbj6E+iT/YOYJZzMFYAs4x31Wv7Pod/nvJaqwB+IICf/MAHpy1/KoAP/8K1+PY7h9EcOXhhz3vlMLzLZlXGbIbHZrXqb96b49xWM8edGLvmsfWish7H1dEpy9ZkPssKYJ6xNVnGl3U2CuBlQq55y2x2+UoXzgpgth6PPbUCmOUcexEFMMtYdyDfkYG81iqAkwD+2Mc+Nm3tM052iG0FsAVgFAAfDycL0Rw5eGHPV+UwvMtmVcZshqOmy1jGublfOj6EIa1rHpvlqBVV0ixy6bq3dHXu7vlOjKuy3ImxNZmvyTLmGSsbeMZVf+mpU2+hAGZzPPbUCmCWc+xFrMksY2f+8h0ZyDtMBbACeBrB8NEiYQbWlYFojhwKsOdEccbyjZoiYxnnxnPp+BDkZNVwS9mwlJrdPd+JcZU0i7PVibP1gl37oreoynKnHLsP4XMsY56xsoFnXLXmdeotFMBsjsfcQgHMco7+zZrMMnauL9+RgTwtUQArgBXA37I4jOLg47qyEM2RQwH2nCgnWb5RU2Qs49x4Lh0rgJfI9JJmrnlsvYh6XCXNIuGdxFnVMLwT46osd2JsTeZrsox5xsoGnnHVmtept1AAszkecwsFMMs59iLWZJaxc335jgzkCZMCWAGsAFYAm4GVZiCaI4cC7OKtnGT5jo1U1VCg05BWxmyWrRUs31ErXPNYzpHjKmnWaUhrvWBzPOpFVZY79RbWZDbLUStkzDNWNvCMq/YhnXoLBTCb49FbKIBZzrHuWZNZxpFlP2UQGcgfCuBzAvijH33f9Lajo+kofb7tfR892H8bOE62/wawF77F/zAz4FCAP28OaWWcm6KlY+9OXSLjHX3LZHb3irJhdyyX3qkT4yppFuw7ca4ahndiXJXlToyVk2yf7F6P5RszEGXDfhhXrXmdegsF8H6yrABmOVuTWb7O/uWbM5BnHwrgWQH8huldHzpc6fuxj33sobCOk60AtgDkAuDx4eTBoQB/roJx1Ya10wBRxmyWzTHLN9ZNGe+HsbKB5Rw5rpJmnYa0lZw79RZVWe7E2JrM12QZ84y924xnXLXX69RbKIDZHI/9ngKY5Rw9sjWZZezMX74jAwrgsywcBZTj4+MTSRri9PQOYAXwCIuPZ2GRhSz2nYFojhwKsLkLxlUb1k4DRBmb49x8zh17l/UcldPnOtUK1zy+VlRJs0hzpyxXcZbxci3d1SudGFuT+ZosY56xsoFnXLXX69RbKIDZHMesL2ZDCmCWswKY5bvvmbX/v3Wfz7z38Q7gKwjgj370Q9O73nA0veFdHzq5s/aj73vbdPSGd00f+uhHz4Tx+941veHBj40eX5fvxK06jpPtHcDrviAtmJ6fpQwogPlsKIBlnJuipWPl5BKZXkKnarilbFjO365e6cS4SkzGuZLzrhK7/D4yXmazq1c6MVZOsn2yez2Wb+yxlQ37YVzVI0dd71KTFcD7ybICmOVsTWb5Ls2Wfb4n97z3UQDPCuD8bwC/bXrfQ9Ebx/FvBJ8+d3bH8NGZEP5QiOD13EEcJ1sB3PNCt8Af/nl3KMCfw2BctWHtslmVsTnOjefSsZJ9iUyfwZZr3n5qhQJ425w79RZVWe7EWAHM1gvXPZavApjnOxhX7aeje+5SkxXAfJ6jJiuAWc7B2J/KwDLWBch3ZCBPmBTAswJ4XuCe3Pl7dDS97X1n/z7w3I+Mft/bXvo1VXf/xv83PhTAXvzj4vfxsLLgUIA/X8G4asPaZbMqY3OcG8+lYwXwEpk+gy3XvP3UiippFgnvtO5VcZbxci3d1SudGCuA2brsusfyjdlHMFY2sJwr93qdegsFMJvjUS9CAP+7P/jXu2oZrvw+nXoLazKfZWf/Mo4M5A8F8I4F8Phx0VkSK4C98Cy+ZuBxMuBQgM9N5Ya1U5OvZGezbI5ZvlG/ZbwfxsoGlnPkuEpMxga007pXxVnGedTBHHdibE3ma7KMecbKBp5x1ZrXqbdQALM5Hvs9BTDLOfYi1mSW8ePMnv092zwneSekAL6iAD6903f5R0CPf/f3oyc/AvrsR0RXyl/vAN7mBWxh7nNeozlyKMCeb6UOy3dspBTALGdzzPI1xzzfwdg1j2UdtcIhLct4ZLmKcyc5KWM2y+5DWL6jVrjusZwjx8oGnnFVPVYA5/E+d9ypt1AA8/XCmswyjv7CTxlEBvKHAnhWAOd/A/ho+o//6a9O73rD0TQk74fe9Yazf/P35N8EfsP0tre9YTo6Ov19a7n7VwHsBW/RP+wMOHjhz18wVk6ynGXM8o06L2MZ5+Z+6fgQfsy2g3A2y1ErHNKyjEdNruLcaUgrYzbLUS+syTJe6inG84fQWygb+BxX1ePIYZd1zzuA2RyP/k0BzHKO3sKazDLWA8h3ZGD0avGoAD4ngK97x+7cvwF83fcgvz5Osv8GsBf/uPh9PKwsOHjhz1cwVgCznGXM8o26LmMZ5+Z+6fgQhrTKBjbLUSsc0rKMR02u4txlEF6Z5U6MrclsvYgcy5hnrGzgGVetedHzdqnJIYA//47XL7X56PNdGEdNVgDz9cKazDJ27i/fkYG8MCiAFcD+aAB/PIIZWGkGHArwC3cwVgCznGXM8h2ywRyznCPHVcOtTkMXB+HbzXGnIa31gs3xWPesySznyLE1WcZ5eDh3fAh/uUzZwOe4qh536i0UwGyOR2+hAGY5R29hTWYZD/nno5xz36YAVgAr/1Yq/yzWFmsHL3wGgrHijOUsY5bv2KyaY5Zz5LhquKUAzlsX5rgT46ocdxrSWi/YejzWvaosd6oXCmA2y1ErZMwzVjbwjKvqcafeQgHM5nj0FgpglnOse9ZklrEuQb4jA3lyogC+oQAmf3zzLt47TrY/AtqLf1z8Ph5WFhwK8OcrGCvOWM4yZvlGXZfxfhhXDbeUDXnrwhx3YlyV4zhzcmbym99VxpkGc9yJsXKS7S/c67F8R4+sbGA5R47tLVjGkWUFMM84sqwAZjkHY2syy9i5v3xHBvJOSAGcBHAGs6VjBbAX/7j4fTysLDgU4M9XMFYAs5xlzPKNui7j/TCuGm4pG/iuvBPjqhzHWZSzWd7VXiTWvaosd8qxApjtLyLHMuYZKxt4xlX1uFNvoQBmczz21ApglnOse9ZklvGuem3f5/DPU955KoAVwP4IaH8EtBlYaQYcCvALbjBWALOcZczyHZtVc8xyjhxXDbeUDXnrwhx3YlyV405DWusFW4/HuleV5U71QjnJZjlqhYx5xsoGnnFVPe7UWyiA2RyP3kIBzHKOdc+azDJW3Mp3ZCBPThTACmDl30rl37hgfexbvB0K8Oc+GCvOWM4yZvnGGiHj/TCuGm4pG/LWhTnuxLgqx52GtFGTqzibZaZG5HftxFg5yfYXUStkzDNWNvCMq9a8Tr2FApjN8dhTK4BZzrHuWZNZxjoE+Y4M5P2LAlgBrABWAJuBlWbAoQC/cAdjBTDLWcYs37FZNccs58hx1XBL2ZC3LsxxJ8ZVOe40pLVesPV4rHtVWe5UL5STbJajVsiYZ6xs4BlX1eNOvYUCmM3x6C1CAP/dZz7CbDgueNdOvYU1mc/yEIA+9madS44CWAGs/Fup/LNQ9y7UowF1KMDmQDnJ8h05Vk6ynM0xy3fkuGq41Wkg4JrHZrlSTHYa0lZy7lQvrMl8vbAmyzgPD+eO79y5s+p5UtRjZQOf46p63Km3UACzOR77PQUwy9mazPKNHPspg5GB3LcpgBXAFgcLpBlYaQaiOXLwwi7ewVg5KePcGM0dH8JwyxzzOa4abnUSOq55281xpyFt9BbWi+1m2Zo81ynt9jkZ75bn3Lt1YqwA3m49jmx3ybICmM2xApjnOxhbk/fDekhAH/vyzv2fAlgBrPxbqfyzSPct0uPcK4D5DCiAZZyboqVjBfASmT5DF4XOfmqFApjlXJnjqCJdhrSVnGW8vF7t6pVOjK3JfE2WMc9Y2cAzrvpLT516CwUwm+OYwUX/5h3ALOdgbE1mGY95so9yznsfBbACWAGsADYDK81ANEcOBdhF2yEty3dspLw7leUcOZYxz7hquKVsyFsX5rgT46ocdxrS2luw9Xj0FlVZ7lQv3IewWXavx/IdtULZwHKuXPM69RYKYDbHo14ogFnOUS+sySzjyLKfMogM5A8FsALYwmBxNAMrzYBDAX7RrtywdhogKifZLJtjlu8YCCgbWM6ueSzf6hx3GtJak7ed5U79mwKYzbLrHst3rHvKBpZz5ZrXqbdQALM5HvVCAcxyjnphTWYZR5b9lEFkIH8ogBXAFgaLoxlYaQYcCvCLduWGtdMAUQHMZtkcs3zHQEABzHJ2zWP5Vue405DWmrztLHfq3xTAbJZd91i+Y91TNrCcK9e8Tr2FApjN8agXCmCWc9QLazLLOLLspwwiA/lDAawAtjBYHM3ASjPgUIBftCs3rJ0GiApgNsvmmOU7BgIKYJazax7LtzrHnYa01uRtZ7lT/6YAZrPsusfyHeuesoHlXLnmdeotFMBsjke9UACznKNeWJNZxpFlP2UQGcgfCmAFsIXB4mgGVpoBhwL8ol25Ye00QFQAs1k2xyzfMRBQALOcXfNYvtU57jSktSZvO8ud+jcFMJtl1z2W71j3lA0s58o1r1NvoQBmczzqhQKY5Rz1wprMMo4s+ymDyED+UAArgC0MFkczsNIMOBTgF+3KDWunAaICmM2yOWb5joGAApjl7JrH8q3OcachrTV521nu1L8pgNksu+6xfMe6p2xgOVeueZ16CwUwm+NRLxTALOeoF9ZklnFk2U8ZRAbyhwJYAWxhsDiagZVmwKEAv2hXblg7DRAVwGyWzTHLdwwEFMAsZ9c8lm91jjsNaa3J285yp/5NAcxm2XWP5TvWPWUDy7lyzevUWyiA2RyPeqEAZjlHvbAms4wjy37KIDKQPxTACmALg8XRDKw0Aw4F+EW7csPaaYCoAGazbI5ZvmMgoABmObvmsXyrc9xpSGtN3naWO/VvCmA2y657LN+x7ikbWM6Va16n3kIBzOZ41AsFMMs56oU1mWUcWfZTBpGB/KEAVgBbGCyOZmClGXAowC/alRvWTgNEBTCbZXPM8h0DAQUwy9k1j+VbneNOQ1pr8raz3Kl/UwCzWXbdY/mOdU/ZwHKuXPM69RYKYDbHo14ogFnOUS+sySzjyLKfMogM5A8FsALYwmBxNAMrzYBDAX7RrtywdhogKoDZLJtjlu8YCCiAWc6ueSzf6hx3GtJak7ed5U79mwKYzbLrHst3rHvKBpZz5ZrXqbdQALM5HvVCAcxyjnphTWYZR5b9lEFkIH8ogBXAFgaLoxlYaQYcCvCLduWGtdMAUQHMZtkcs3zHQEABzHJ2zWP5Vue405DWmrztLHfq3xTAbJZd91i+Y91TNrCcK9e8Tr2FApjN8agXCmCWc9QLazLLOLLspwwiA/lDAawAtjBYHM3ASjPgUIBftCs3rJ0GiApgNsvmmOU7BgIKYJazax7LtzrHnYa01uRtZ7lT/6YAZrPsusfyHeuesoHlXLnmdeotFMBsjke9UACznKNeWJNZxpFlP2UQGcgfCmAFsIXB4mgGVpoBhwL8ol25Ye00QFQAs1k2xyzfMRBQALOcXfNYvtU57jSktSZvO8ud+jcFMJtl1z2W71j3lA0s58o1r1NvoQBmczzqhQKY5Rz1wprMMo4s+ymDyED+UAArgC0MFkczsNIMOBTgF+3KDWunAaLijM2yOWb5joGAOWY5u+axfKtz3GlIa03edpY79W8KYDbLrnss37HuKRtYzpVrXqfeQgHM5njUCwUwyznqhTWZZRxZ9lMGkYH8oQBWAFsYLI5mYKUZcCjAL9qVG9ZOA0TFGZtlc8zyHQMBc8xyds1j+VbnuNOQ1pq87Sx36t8UwGyWXfdYvmPdUzawnCvXvE69hQKYzfGoFwpglnPUC2syyziy7KcMIgP5QwGsALYwWBzNwEoz4FCAX7QrN6ydBoiKMzbL5pjlOwYC5pjl7JrH8q3OcachrTV521nu1L8pgNksu+6xfMe6p2xgOVeueZ16CwUwm+NRLxTALOeoF9ZklnFk2U8ZRAbyhwJYAWxhsDiagZVmwKEAv2hXblg7DRAVZ2yWzTHLdwwEzDHL2TWP5Vud405DWmvytrPcqX9TALNZdt1j+Y51T9nAcq5c8zr1FgpgNsejXoQA/vP/+0+zN9nLcafewprMZzny7KcMcvFSACuALQoWRjOw0gw4FOAX7MoNa6cmX3HGZtkcs3zHQMAcs5xd81i+1TnuNKS1Jm87y536NwUwm2XXPZbvWPeUDSznyjWvU2+hAGZzPOqFApjlHPXCmswyjiz7KYPIQP5QACuALQwWRzOw0gw4FOAX7coNa6cBouKMzbI5ZvmOgYA5Zjm75rF8q3PcaUhrTd52ljv1bwpgNsuueyzfse4pG1jOlWtep95CAczmeNQLBTDLOeqFNZllHFn2UwaRgfyhAFYAWxgsjmZgpRlwKMAv2pUb1k4DRMUZm2VzzPIdAwFzzHJ2zWP5Vue405DWmrztLHfq3xTAbJZd91i+Y91TNrCcK9e8Tr2FApjN8agXCmCWc9QLazLLOLLspwwiA/lDAawAtjBYHM3ASjPgUIBftCs3rJ0GiIozNsvmmOU7BgLmmOXsmsfyrc5xpyGtNXnbWe7UvymA2Sy77rF8x7qnbGA5V655nXoLBTCb41EvFMAs56gX1mSWcWTZTxlEBvKHAlgBbGGwOJqBlWbAoQC/aFduWDsNEBVnbJbNMct3DATMMcvZNY/lW53jTkNaa/K2s9ypf1MAs1l23WP5jnVP2cByrlzzOvUWCmA2x6NeKIBZzlEvrMks48iynzKIDOQPBbAC2MJgcTQDK82AQwF+0a7csHYaICrO2CybY5bvGAiYY5azax7LtzrHnYa01uRtZ7lT/6YAZrPsusfyHeuesoHlXLnmdeotFMBsjke9UACznKNeWJNZxpFlP2UQGcgfCmAFsIXB4mgGVpoBhwL8ol25Ye00QFScsVk2xyzfMRAwxyxn1zyWb3WOOw1prcnbznKn/k0BzGbZdY/lO9Y9ZQPLuXLN69RbKIDZHI96oQBmOUe9sCazjCPLfsogMpA/FMAKYAuDxdEMrDQDDgX4Rbtyw9ppgKg4Y7Nsjlm+YyBgjlnOrnks3+ocdxrSWpO3neVO/ZsCmM2y6x7Ld6x7ygaWc+Wa16m3UACzOR71QgHMco56YU1mGUeW/ZRBZCB/KIAVwBYGi6MZWGkGHArwi3blhrXTAFFxxmbZHLN8x0DAHLOc85r3+5/7D9PRP//Tg/v8j/7H/2PVPVVlreg0pK3kbG+RRx3McSfGQwBbk5n1L697TFqX37VTjpUNTH6HYKhc8yLhXbKsAGZzPPZ7CmCWc9QLazLLeNRmH+Wcu0AFsAJ41YMqC5YFq3MGHArw+a/csHbZrMrYHOfGc+n4zp07q+5HzPF+cjxkw+t+/bPTX//tPyzFZefPW493jnT2DeU8i2WnT8p4pzhn36wTY2syu/a512P5xhwhGCsbWM6VPXIU6S41WQHM5njUCwUwy9mazPLtciigkAAAIABJREFUPD/3e380W3kjowBWAK964OoF/OgFLJM+TBwK8Oe6csPaZbMqY3OcG8+lYwXwEpk+g62x5sWdZj/yO/eWgQCvWI8BqDNvKecZKDt+SsY7Bjrzdp0YhwC2JnN93Fj3ZmKGP9UpxwpgLsMxm6rc68WF0iXLCmA2xyPLCmCWc9QLazLLWGcg35GB3EwqgBXACuCV/vjfccH62Ld4OxTgz33lhrXLZlXG5jg3nkvHCuAlMn0GW2PNC9lw+8N/vgwEeMV6DECdeUs5z0DZ8VMy3jHQmbfrxHgIYGsy08uNdW8mZvhTnXKsbGDyO+ZUlXu9uFC6ZFkBzOY48hxZVgCznIOxNZllPGqzj3LOzaQCWAGsAFYAm4GVZsChAL9gV25Yu2xWZWyOc+O5dKwAXiLTZ7A11rx/8SfPTfG5zw/r8X5oy5nnLGMZ72rgZ03eT/82fsw2n9yX/h861QplA5vlyr1epLpLlhXAbI4VwDzfwdiavB/Wu+oHfZ/DPV+581MAK4CVfyuVfxbZwy2yuzp3Y/CSi/a+jrtspCo3rDLm0yxjGe+yHn/6p97MA535P3TKcQzC406zuAt4nx+dGFflOM6nnPlUy1jGu1z3rMnsftS9Hss3roVgrGxgOVfupzv1FgpgNsejXngHMMs56sXH33mLb9Zm/g9deuRd9YG+D3st7INvvgwUwApgBbAC2AysNAMOBfgFt3LD2qUBlbE5zo3n0rF3AC+R6SXNlA1svaisx5Fw173l63xXr8h4VySX36cTY2syX5ODccVHpxwrgPkc+5fLWMYhChTAPOPokxXALOdgrABmGe9DLPr/OIxzmPtLBbACWPm3UvlnQT2Mgkqep2iOHAqwOagchncavFQNBWScWz7mWMYM1/yunRgrG7a75kWmO2XZdW+7We6UY2syn2P3ejxjBTDPuGrN69RbKIDZHMdcTwG8H8YKYJ4zOaf2vQ/n/OWZkgJYAawAVgCbgZVmQAHML6wKYBnnpmjp2LtTl8godJbJ7O6VbrLhR37n3vRv/uqbuwN4hXfqxNghreveFS6JyXVvmVKnehFy0prM1Qz3ehzbMaAOxgpglnPlfjoqdZearABmc6wA5vkOxgrg/bAe66CPfXnn3YwCWAGs/Fup/LNI9y3S49yPoUAM4eY+n3rqqZMNT2x6dv357LPPXvk9488x9+cbz43vZ42PY8M6/qznH2V88+tQxjdneNm1I2MZjzXg0OtxyIbvfc+Hp3/87l99ZF2xHt8855W1IjJqb3Haz5nlw85ypxxbk2+e1Yt6uKjJwfj8/mP82lpxc/7BOATwYHr+Uca7YRx/uew82/FrknGn3mII4MH1/CPJudO6Fz8C+pd/9p/O5lnGu6kXIYDP53f8WsY3Z3xR3+FrvfgqgM/O91GE//j4eHryAx/MXDZ1HN9bfI9e6GcnXhayOIQMjKFARUGKzdQuPqKRWzPrMQzfxfd63feQ8XWJXf/rZXx9Ztf9HTK+LrHrf30nxjEIf92vf3b667/9h+uDusHv6MQ4hrRVH3LmyctYxrvqu8c+xJrM7ZsHYz61j/4fOtUK7wDmMhz1pnI/HcnukuUhgB+9mvlnujCOLIcA/vs/+ywP9dz/oRNj7wBma/Ku+kDf5/DPUy4z3gGsAF61nLHgHH7B8Rw+/jl0KPD47K6au8oNa6cmv0o4yDi3fMyxjBmu+V07MVYAs+te5ZoXme6UZde97Wa5U46tyXyOg3HFR6ccK4D5HFeteZ16i49/5A+mz7/j9RXlolX/pgDm64UCmGV81VmoX7f985AXDAWwAlgB7I+ANgMrzYACmF+QK4fhnQYvVUMBGeeWjzmWMcM1v2snxsoGdt2rXPMi052y7Lq33Sx3yrE1mc+xAphnrADmGVeteZ16ixDAIScrPjqtewpgvl4ogFnGil35jgzk9UIBrABW/q1U/o0L1se+xVsBzJ/7ymF4p41U1VBAxrnlY45lzHDN79qJsbKBXfcq17zIdKcsu+5tN8udcmxN5nOsAOYZK4B5xlVrXqfeQgHM5jjmrtEnK4BZzsFYAcwy1iHId2Qgz5QUwApgBbAC2AysNAPRHDkUYBfvymF4pwFi1VBAxrnlY45lzHDN79qJsbJhu2teZLpTll33tpvlTjm2JvM5dq/HM1YA84yr1rxOvYUCmM2xApjnOxgrgPfDekhAH/vyzjMlBbACWPm3Uvlnke5bpMe5VwDzGVAAyzg3RUvHd+7cWfVaaY7N8VJ28/OHkOMYhB/98z/Nf+y9HHcSOg5prRdXuagOoV5UZblTvbAms/XCvR7LN/bUwVgBzHKu3IfEetalJiuA2RyPeuEdwCznqBcKYJbxmCf7KOe851MAK4BXPdS2YFmwOmfAoQCf/8oNa5fNqozNcW48l46VDUtk+gy2xpqnAOZqRmU9joS77i1f57t6Rca7Irn8Pp0YK4C5ehx73LHuLaeNe6VTjhXAfI6r/kJOXCFdsqwAZnM8arICmOUc654CmGXceYbu9/7SbOUuUgGsAFYAewewGVhpBhwKvHTxIhbzymF4l82qjM1xbjyXjhXAS2T6DLbGmqcA5mpGZT2OhLvuLV/nu3pFxrsiufw+nRgrgLl6PGRDMK746JRjBTCfYwUwyzjqhQKYZxx9sgKY5RyMFcAsY2Ju6nse5jnL/aUCWAGs/Fup/LPAHmaB3eV5G8PwXLT3ddxpKFC1YZUxn2YZy3hXNblSnHXKsbKB7X0qcxzVqFOW7S22m+VOObYm8zlWAPOMFcA846o1r1NvoQBmcxx7xuiTFcAs52CsAGYZ72r+4fsc/nnK00AFsAJYAawANgMrzUA0Rw4F2EW3chjeaYBYNRSQcW75mGMZM1zzu3ZirGzY7poXme6UZde97Wa5U46tyXyO3evxjBXAPOOqNa9Tb6EAZnOsAOb5BuMX/vj3FcArnT8rfPdzDeyTc54pKYAVwMo/i68ZWGkGFMD8AqwAlnFuipaO/fHES2QUOstkdveKsmF3LJfeqRNjh7Sue0vXQX7edS/TeOlxp3qhAGbrhXs9lu8QOgpglnPlfjqqc5earABmczzqhXcAs5wVwCzffcpF/1/rP5d5B6MAVgAr/1Yq/yym6y+m9DlyKMBnoHLD2mWzKmNznBvPpWNlwxKZPoOtqBUxpH3dr392GQb0ivUYAnvubeV8DgjwSxkDUM+9ZSfG1mS2h3Ovx/KNvfroLc5dxnv5Zada4V8u47OsAOYZR71QALOcFcAsX3pG7fsf1vnLzY4CWAGsAFYAm4GVZsChAL+4BuOqDatDgdyOMMcyZrjmd5VxpsEcd2KsbGDXvco1L66OTlm2t9huljvl2JrM59gfAc0zjhxXfHSqFVVrXqfeQgHM1orxF0YUwCxnBTDLV0Er35yB3PsogBXAyr+Vyr980Xrcs4grgPnzXjkMdyiQ2xHmWMYM1/yuMs40mONOjJUN7LpXuebF1dEpy1XDcBkzdTi/ayfG1mS+JiuAecYKYJ5x1ZrXqbdQALM5jplr9MkKYJazApjlqzuQb85A3r8ogBXACmAFsBlYaQYUwPziXTkM7zRArBoKyDi3fMyxjBmu+V07MVY2sOte5ZoXme6UZde97Wa5U46tyXyOFcA8YwUwz7hqzevUWyiA2RwrgHm+wVgBvB/OWQJ63Jd5nikpgBXAyr+Vyj+LdN8iPc69ApjPQOUwvNMAsWooIOPc8jHHMma45nftxFjZwK57lWteZLpTll33tpvlTjm2JvM5VgDzjBXAPOOqNa9Tb6EAZnMcM7jok70DmOWsAGb5jlmyj3KODOQPBbACWAGsADYDK82AAphftCuH4Z0GiFVDARnnlo85ljHDNb9rJ8bKBnbdq1zzItOdsuy6t90sd8qxNZnPsQKYZ6wA5hlXrXmdeoshgL/99a/mbcJejjutewpgtl4ogFm+il/55gzkBUIBrABW/q1U/uWL1uOeRVwBzJ/3ymF4p41U1VBAxrnlY45lzHDN79qJsbKBXfcq17zIdKcsu+5tN8udcmxN5nOsAOYZK4B5xlVrXqfeQgHM5jhmrtEnK4BZzgpglq/uQL45A3mmpABWACuAFcBmYKUZUADzi3flMLzTALFqKCDj3PIxxzJmuOZ37cT47rveMf3I79zL3/5ejjsxrqrHcSLlzMdZxjLOg5+bHEePbE1m9yLu9Vi+kf9grABmOVfupzv1FgpgNsejXiiAWc4KYJbvTfo+f+/2zk3eFSmAFcDKv5XKP4vv9orvdc+pQwE+A5UbVoe0uR1hjmXMcM3vKuNMgznuxFjZwK57lWteXB2dslwl2mXM1OH8rp0YW5P5muwdwDxjBTDPuGrN69RbKIDZHMesLvpkBTDLWQHM8r3uzNmv3/b5yPsXBbACWAGsADYDK82AAphfjCuH4Z0GiFVDARnnlo85ljHDNb9rJ8bKBnbdq1zzItOdsuy6t90sd8qxNZnPsQKYZ6wA5hlXrXmdeoshgP/+zz6btwl7Oe607imA2XqhAGb5KnTlmzOQFwgFsAJY+bdS+ZcvWo97FnEFMH/eK4fhnTZSVUMBGeeWjzmWMcM1v2snxsoGdt2rXPMi052y7Lq33Sx3yrE1mc+xAphnrADmGVeteZ16i8cVwN/++lenq3yGWM5fF78en//fp//g4fF47nEe/+XP/OSq58/RJyuA2XqhAGb56g7kmzOQZ0oKYAXwqhfgHFyPLWTdMqAA5jNfOQzvNECsGgrIOLd8zLGMGa75XTsxVjaw617lmheZ7pRl173tZrlTjq3JfI4VwDxjBTDPuGrN69RbDAH8wm+/Z/rqr/3E9NzP3zr5jOP4DHE5Psdr8etxPB7H149fx2M8N953vJ4fv/LLb7/w9fy143ju/T7+zlurnj8rgNlaEfNcBTDPuNvc3O93OVN5pqQAVgCvegH2Ql6+kGWzfTYKYP4cVw7DOw0Qq4YCMs4tH3MsY4ZrftdOjJUN7LpXueZFpjtl2XVvu1nulGNrMp9jBTDPWAHMM65a8zr1FiGAP/+O17/kLt34/uOuXfqj07oX0vwrf/kVGukj79+FsQKYrcd6AvnmDORCowBWACuA/RHQZmClGVAA84t35TC8S5MvY3OcG8+l4zt37qx6LTLH+8mxsoHlXJnjuPZd95Yq4O6el/HuWC69UyfG1mS+JiuAecYKYJ6xAphlHAP9EMBVnDutewpgNssKYJZvln8eyzrvZRTACuBVD1wtWBaszhmIQa1DAfYaqByGd9pIuVk1x7n5nDtWAM9ROX2uU61QNmy3VkSaO2XZdW+7We6UY2syn2P3ejxjBTDP+A//yT9abmThV7rUZAUwm+OYO8ZsSAHMclYAs3w7z8/93h/NVl5+FcAKYAXwSu/+tHg9Wry6MVEA8xlQAMs4N0VLx8rJJTIKnWUyu3uly2Ar6rGyga3JlWteXBGdsqwA3m6WO+XYmsznWAHMM1YA84wVwCzjmIMpgHnG0ScrgFnOCmCWb7eZud/vxXnKEykFsAJYAawANgMrzUA0oA4FLl7QbrrgVw7DOw0QHYSb49x8zh0r2eeonD7XqVYoG7ZbKyLNnbLsurfdLHfKsTWZz7F7PZ6xAphnrABmGSuAeb7BWAHMc1YA84xvOiP192/nHOUJkwJYAaz8W6n8s+hup+g+7rlUAPMZUADLODdFS8fKySUyCp1lMrt7RdmwO5ZL79SJcZWYDPZyXkrg7p6X8e5YLr1TJ8YKYLZPdq/H8o09eDBWALOcg7ECmGUcWfYOYJ5xZNk7gFnOCmCW7+POnv192zwveS+jAFYAK4AVwGZgpRlwKMAvwsG4ahjeaYAoYzbL5pjlOwaI5pjlHDlWNvCMq3IcG1DXvbwNZ45lzHDN79qJsTWZr8neAcwzVgDzjBXALGMFMM937PcUwCxrBTDLV5Er35yBvH9RACuAlX8rlX/5ovW4ZxFXAPPnXXEm49wULR17B/ASGYXOMpndvdJJNrzvZ25Ptz/857uDd8V36sRYAey6d5XLwnVvmVKnemFNZuuFez2Wb8xQgrECmOUcjBXALOPI8r/93/+X6ePvvLW8OIGvdFr3FMBslhXALF/dgXxzBvKyoABWACuAFcBmYKUZcCjAL97BuGoY3mkjJWM2y+aY5TsGiOaY5Rw5VjbwjKtyHBtQ1728DWeOZcxwze/aibE1ma/J3gHMM1YA84wVwCxjBTDPd+z3FMAsawUwyzfLP49lnfcvCmAFsPJvpfLPYm2xVgDzGVCcyTg3RUvH3gm1RKaX0KkabikblvO3q1c6MVYAu+5d5bpx3Vum1KleKIDZeuFej+U7hI4CmOUcOa7qkaNSd6nJ3gHM5njUCwUwy1kBzPLVI8g3ZyDvZhTACmAFsALYDKw0Aw4F+MVbASzj3BQtHTsIXyLTZ+hSOdzqMtgKxsoGtiZXrnlRRTpluUq0y3h5vdrVK50YW5P5muwdwDxjBTDPWAHMMo6BvgKYZxx9sgKY5awAZvlm+eexrPPeRwGsAFb+rVT+Wawt1tGAOhRgc1A5DO80QHQQbo5z8zl3fAiSvWq41alWKBu2Wyviuu+UZde97Wa5U46tyXyO3evxjBXAPOOqHrlTb6EAZnMc81cFMM9YAcwz1iXIeGQgz90UwApgBbAC2AysNAMKYH7hVgDLODdFS8eHICeVDWyWo1ZUDbeUDUtX5u6e78S4qlbE2ZLz7jK79E4yXiKzu+c7MVYA872FAphnrADmGVf1yFHZu9RkBTCbYwUwzzcYK4D3w3kIQB978867HwWwAlj5t1L5Z6HuXajj/CuA+QwogGWcm6Kl40MQwFWDly5DFwXwfmqFsoHlXLnmdRrSVnLuVJOr/jJDJ8bWZL4mK4B5xgpgnnHVPqRTb6EAZnM85m/+CGiWswKY5atHkG/OQJ5vKoAVwApgBbAZWGkGYoDoUIBdwB3SsnzHRsohLcs5clw1eOk0CJcxn2NlA8+4qh53GtLaW7A5trfg+Q7G1mSWtXs9lu/IsQKY5Vy5D+nUWyiA2RyPeqEAZjkrgFm+kWM/ZTAyoAA+y8JRQDk+Pp6e/MAHM5dNHcf3Ft/jCICPZwGQhSzWnAGHAnw+HdLK+CoLvncAL1NSAC+z2dUrnRgrG9ia7JCW5Tt6SnsLnrOM98PYmsxyjhz7l315xgpgnnHVX5KMXrtLn6wAZnMcPVzUZAUwy1kBzPIdexEf5RwZyB/eAZwEcIjSrX4qgL34XQAOLwMOBfhz5gBRxrkpWjpWAC+R6TN0iVpRNdzqMtgKxsoGtiZX5jiqSKcsV91pLePl9WpXr3RibE3ma7ICmGesAOYZV/XInXoLBTCb45iXRp+sAGY5K4BZvs795ZszkPc+CuAHAjhD2eKxAtgikIuAx4eRh2hAHQqw5yoYO6SV8WXrvgJ4mVCnQXjVcKsTY2UDX4+rchxVpFOW7S34LMuYZ2xN5hm71+MZK4B5xvYWLOOY3ymAecYKYJ6xAphn7LxfxiMDeYqnAH4ggAecrT4qgC0AW832lr8vBTB/3SqAZZyboqVjBfASmV5Cp2q41UmaKRvYmhxrXlWOo4p0yrJyks+yjHnG1mSesQKYZ6wA5hnbW7CMY+alAOYZK4B5xgpgnvGWZ+R+b9fLT57iKYAVwP7bwP4j6WZgpRlQAF9vcXucZkABvB/GVUOBTrJBxmyWK8VZpxwrG7abYwVw3oJzx53qhQKYrxfWZJ6xAphnrADmGVftQzr1FgpgNscxS1IA84wVwDzjx5mL+nu2eV7yjlMB/EAAv/vd7562/OkdwNu8mC3S2z6vCmD+/CqA98O4aijQaRAuYzbLCmCW7xi6KBtYzpU57jSktbdgczzqhQKY5Rw5tibzjBXAPGMFMM+4ah/SqbdQALM5Hr2F/wYwy1kBzPLVEcg3Z0ABfJaHowATcvTpp5/e7GeccAXw2UnPF4PHcllzBmLw4lCAzahDWpZvXF/BuGoooADOLR9zLGOGa37XToyVDWxNrqzHkelOWVZO8lmWMc/Ymswzdq/HM1YA84yr9nqdegsFMJvjMbdQALOcFcAs3zXPt/2z7f/c55mSdwAnAZzBbOU4xHZ8KID3f6FZ3GR+0wwogPkMKYD3w7hqKNBJNsiYzXKlOOuUY2XDdnMc+5FOWVZO8lmWMc/YmswzVgDzjBXAPOOqfUin3kIBzOY4Znex31MAs5wVwCzfm86g/f3bOj8nQvDBfxTA5wTw1sKuAN7Wxbu1fPr9XJxPBfDFfHaRHwXwfhhXDQU6yQYZs1lWALN8o54H41/47/6H6V/8yXN5r7KXY2vFXjC3EsDWZLZm2L+xfK3JPN/BWAHMso5aoQDmGVetedG9dOnhFMBsjkdNVgCznBXALN/IsZ8yGBnIO3wFsALY4mCBNAMrzUBsWB0KsIu3A0SW79hIVQ0FugwEIscyZrMsY5bvqBUKYJZzZY47DWkrOXda97wDmK8X1mSesXs9nrECmGdctQ/p1FsogNkcj72IApjlrABm+Q7x56OcIwP5QwGsAFb+rVT+WbAt2DFAdCjA5iAYO0DkGVcNBToNwmVsjnODP3d8586dVfd8UY+VDdvNcWTSmjx3Ze72uU6M7d/4emFN5hm71+MZK4B5xlX7kE69hQKYzXHMX2MvogBmOSuAWb56BPnmDORdpgJYAbzqYWAOrscWsm4ZUADzmQ/GVRvWTkNaGbNZNscs31h7ZLwfxsoGlnNljjsNaSs5d+otFMB8vbAm84wVwDxjBTDPuGqv16m3UACzOR77vRDA3/76V7M32ctxl/5NAcznuNvc3O93OVO5eCmAFcAKYO8ANgMrzUAMEB0KLC9mu1joHdKyfMdGqmoo0GUjZY7NcW7ul469A3iJjHemLpPZ7SvW5N3ynHu3TowVwOzaF72FAphn7F6PZ6wA5hlX7fViHeyy7imA2RyPuYUCmOWsAGb57mJG6nts5xzlvaICWAGs/Fup/LPobqfoPu65VADzGVCcyTg3RUvHhyDOqgYvXYYu1or91AplA8u5MsedhrSVnDvVZAUwXy+syTxjBTDPWAHMM67ah3TqLRTAbI5jZhf9mwKY5awAZvk+7uzZ37fN85LnmwpgQADfv//MdPvoaDpKn7efuV8iWp9++umT8318fFzy/7eIbLOIeF73c16jAXUowLJ2SMvyjVohYxnnxnPpWMm+RKbPnQ1RK5QNbL2orMeR8E5ysmoY3omxApivF9ZknrF7PZ6xAphnXLXmdeotFMBsjsfcQgHMclYAs3yd1cs3ZyBPmBTAmAC+Nd29dyp97z9zezo6uj09c3//ElgB7MWfL36PDysPMah1KMCes8pheKchbdVQQMa55WOOZcxwze/aibGyYbtrXmS6U5Zd9/gsK4B5xtZknrF7PZ6xAphnXLXmdeotFMBsjmNWGrMhBTDLWQHM8nXmL9+cgTxTUgAvCOB89+5lxxluHJ/eAZwE8MkdwWe/Pv/15K8VwF78ZL58bzZfCmCWb+RXASzj3BQtHXt36hIZhc4ymd290kmaKRvYmly55sUV0SnLVcPwTowVwHy9sCbzjBXAPGMFMM+4as3r1FsogNkcj9mQApjlrABm+Tqjl2/OQJ5IKYAXBHAAu0z8xusZ7Dh+RADHHcC37k73HtwBfP/e3enWwx8PfXpn8P3796a7t85+bPSufmS0AtiLf+TSx8PLggKYP2eVw/BOQ9qqoYCMc8vHHMuY4ZrftRNjZQO77lWueZHpTll23eOzrADmGVuTecYKYJ6xAphnXLXmdeotFMBsjmNeGn2yApjlrABm+Tr3l2/OQJ4pKYAvEMAB7SIJnKHm40f+DeDbzzwUxXNy+Nbde9PJj4lOX5ff7ybHCmAv/pvkx99bmx8FMM+/chjuIDy3I8yxjBmu+V1lnGkwx50YKxvYda9yzYuro1OWq4bhnRgrgPl6YU3mGSuAecYKYJ5x1ZrXqbdQALM5jtmnAphnrADmGTvHl/HIQJ5OKYAvEcABbU4CD5hzj1nynt7te/bv/7707t8Hd/zefmYaz4cMnnvPx31OAeyF/7jZ8ffVZ0cBzJ+DymF4pyFt1VBAxrnlY45lzHDN79qJsbKBXfcq17zIdKcsu+7xWVYA84ytyTxjBTDPWAHMM65a8zr1FgpgNscx/1QA84wVwDxjZ/kyHhnIMyUF8BUEcIDLEniAXHrMAji+5t7dW9MQu+eF8Pn3iK+N/5c/AtoL9nw2/HW/TCiA+XNeOQx3EJ7bEeZYxgzX/K4yzjSY406MlQ3sule55sXV0SnLVcPwTowVwHy9sCbzjBXAPGMFMM+4as3r1FsogNkcx7xVAcwzVgDzjHUHMh4ZyNMpBfAVBXDACzE7IF70eF4A51+fHh89FMJz7zOE8aO/79Z09979KT8/9/vzc94B7IWf8+DxYeVBAcyfr8pheKchbdVQQMa55WOOZcxwze/aibGygV33Kte8yHSnLLvu8VlWAPOMrck8YwUwz1gBzDOuWvM69RYKYDbHMStVAPOMFcA8Y+f+Mh4ZyDMlBfA1BPAAeNnjnKA9ubP31t3p3v37D3/c88O7iuNHQD9zO91lfPojo/P7LB1f9mdRAHvhX5YRX19vRhTA/LmpHIY7CM/tCHMsY4ZrflcZZxrMcSfGygZ23atc8+Lq6JTlqmF4J8YKYL5eWJN5xgpgnrECmGdcteZ16i0UwGyOYy6qAOYZK4B5xs74ZTwykKdTCmBAAA/Qa3hUAHvhryGH/hkeL4cK4Mfjdp28VQ7DOw1pq4YCMs4tH3MsY4ZrftdOjJUN7LpXueZFpjtl2XWPz7ICmGdsTeYZK4B5xgpgnnHVmtept1AAszmOGZICmGesAOYZX2ce6tdu+3zkmZICWAF8pR9rbVHYdlHw/K7z/CqA+fNSOQx3EJ7bEeZYxgzX/K4yzjSY406MlQ3sule55sXV0SnLVcMhd8DgAAAgAElEQVTwTowVwHy9sCbzjBXAPGMFMM+4as3r1FsogNkcx0xUAcwzVgDzjJ3vy3hkIE+nFMAKYAXwtywOozj4uK4sDAF8586dae7zqaeeOhmmxrBv15/PPvvsld8z/hxzf77x3JpzNYbh4896/lHGN78mZHxzhpddQzKW8VgDDr0eh2z4T3/hX82uKdbjm+e8slZERu0tTvs5s7ybLIcAPt+3jV/LeDeMrck353hRDxc1OQTwyO35R3N8c/7BOATwebbj1zLeDeMQwIPp+UeScafeYgjg83zHr0nOnfq3f/+T3zv9T//sp2fzLOOb14shgEduzz/K+OaML+o7fK0XXwXw2fk+ivAfHx9P40clb+1iGN9XfI9b+978fs6CLIttshhDgVy093Ucm6ldfERDt+Z8jmH4Lr7X676HjK9L7PpfL+PrM7vu75DxdYld/+s7MfZuM7afqVzzIvmdslx1N1QnxiGAKz46MbYm8zXZO4B5xt4BzDOuWvM69RZDALvucXmOPjkE8Le//tW9Y+7SWwwBvHfAjfYha56/+mfj6tcc23ydeQewAnjVcmYuwD6334Ih7zreCmCefeUwvEuTL2NznBvPpWP/ssgSmV7STNnA1ovKehwJd91bvs539Uonxgpgvl5Yk3nGCmCesQKYZ6wAZhnHTE4BzDOOPlkBzHJWALN8nd/LN2cg7y8VwApgBbA/AtoMrDQD0YA6FGAX8MpheKchbdVQQMa55WOOZcxwze/aibGygV/zPv+O1+d47fW4U5Zd9/gsK4B5xtZknrF7PZ6xAphnXLXmRRPTpbdQALM5DmmiAOYZK4B5xlkAetybd97oK4CTAI4fl7zFzzjh/gjo3he9Rf8wz78CmD9vCmAZ56Zo6di7U5fI9Bm6WCv2UyuUDSznyLECmGU8BohVw/Aug/DIsgKYzXIwtibzjBXAPGMFMM+4as2LHUqXdU8BzOZ49G/eAcxyVgCzfJ39yzdnIE/xFMAPBHCGssVjBbBFIBcBjw8jDzF4cSjAnqtgXLVh7bJZlTGb4ajnMpbxVXrXQ/iLDCEbfv9z/+Eq385Ov6ZTPVYAWy+ucvEcQr1QALNZjt7Cmswzdq/HM1YA84yr9tOxnnXp4RTAbI7HnloBzHJWALN8nfXLN2cg7/kUwA8E8JMf+OC05U8FsEUgFwGPDyMPMXhxKMCeK8UZyzdqjYxlnBvPpeNDkA1Vw60ugy1lw35qhQJ4P5ytFyznqBcKYJ6xAphn7F6PZ6wA5hlXrXkK4KWd1W6f77QXUQCz9UIBzPJ11i/fnIG8EiiAkwDOYLZ0HGJbAWwRyEXA48PIQwy3HAqw50o5yfKNWiNjGV+lp1IAL1PqNHRRNrD1IuqxAphl7LrH8x2MFcAs66gX1mSesXs9nrECmGesAGYZx7rnHcA841j3FMAsZwUwyzdqhZ8yGBnIEyYFsALY4mCBNAMrzUA0oA4F2MU7GFdtWDtJHRmb49x8zh0rgOeonD7XqVYoG/haoQBmGceGO3qLKs6d6oUCmM1y5NiazDN2r8czVgDzjKv2etEpd1n3FMBsjkf/pgBmOSuAWb5D/Pko58hA/lAAK4CVfyuVfxZsC7YCmM+AAljGuSlaOlZOLpHpM3SxVuynVigbWM6R4yoxGVWky5C2knMnxgpgvl5Yk3nGCmCesQKYZ6wAZhnHbFABzDOO/k0BzHJWALN89QjyzRnIUzwFsAJYAawANgMrzUA0oA4F2AU8GFdtWDsNaWVsjnPzOXesZJ+jcvpcp1qhbOBrhQKYZRybbgXwfhgrgFnOkWNrMs/YvR7PWAHMM67a60Wn3KVPVgCzOR79mwKY5RwC+H/96f9ieeMLvtKlVmQB6DGb57XzzZeTAvgRAfzJ6c7R0XSUPu98MiO74PgrvzW99eit02995YKvKXjJfwO49wW/9oLkn285nwrgZTa7yo0CWMZXWZaVk8uUumykrBX7qRXKBpZz5FgBzDKO/qSSc6earABmsxw5tibzjBXAPGMFMM9YAcwyjt5CAcwzjnVPAcxyVgCzfHc1J/V9tnGe8hRPATwrgK8qcUMWX/VrM/arHu/m/RXA27hwLcD9zmM0oA4F2PMejKs2rJ2GtDI2x5d1Pkr2ZUKdaoWyga8VCmCWcfTr0VtUce5ULxTAbJYjx9ZknrF7PZ6xAphnXLXXi+65y7qnAGZzPPo3BTDLWQHM8tUbyDdnIE+YFMAKYH/870p//G++aD3uWcQVwPx5VwDLODdFS8fKySUyfYYu1or91AplA8s5clwlJqOKdBnSVnLuxFgBzNcLazLPWAHMM1YA84ztLVjGMQ9UAPOMo39TALOcFcAsX92BfHMG8hRPAXxlAfyV6bfeevajof/7Pz73o6JPfk50vmP3wfEn48dCn/6++JKv/NZbH/546bemnxX9yTtn73308L3OP5dP3dWPvQPYApALgMeHk4doQB0KsOcrGFf9jeVOQ1oZm+PLuhYl+zKhTrVC2cDXCoe0LOPosxXA+2GsAGY5R46tyTxj93o8YwUwz9jegmUcvYUCmGcc654CmOWsAGb5Ou+Xb85AnjApgGcFcBKvR3emk38C+JN3plMxm/Fl4RvP51/H8dF09Nbfmk7+SeD4/UdH00Ppe/LrB++d3/KR97j5j5hWAFsAcgHw+HDyEA2oQwH2fAVj5aSMX7IMz/xCOTkD5cFTneSktYKvFcoGnrFDWpZx9NnRW1Rx7lSTFcBsliPH1mSesXs9nrECmGdctebFdqTLuqcAZnM8+jcFMMtZAczydd4v35yBPMVTAM8K4Bnp+pXTO3kfCtwTiln4xhP51/n4/Gszv34giEMSHz38d4XPv8fJ//Ta/1EAWwByAfD4cPKgAObPlQJYxldZVBXAy5S6DF2sFfupFcoGlnPk2CEtyzj67ErOnWqyApjNcuTYmswzVgDzjBXAPGN7C5Zx9BYKYJ5xrHsKYJazApjl67xfvjkDeYqnAL6qAH5AbfwI55Of0vwS4RtfkIVtPj7/2rlfn8jlcTdw/KjpIaDPv8eDP8Q1HxTAFoBcADw+nDxEA+pQgD1fwdi7+mR82bKqAF4m1Ek2VA23OjFWNvD1uCrHUUU6ZbmKcyfGCmC+XliTecbu9XjGCmCecdWa16m3UACzOY45qQKYZ6wA5hk785fxyECe4imArymAA15I4NM7gc8L2vzrfBy/64Jfx92/40dFn8jgJQGc32PpOJ/e02MFsBf/uPh9PKwsKID586UAlvGjq+ajzyiAH2UynukkG6qGW50YKxvYmhxrXlWOo2Z0ynIV506MFcB8vbAm84wVwDxjBTDPuGrN69RbKIDZHMesVAHMM1YA84yd+8t4ZGDM7OJRATwrgPO/Afzg3+19yY9oHnfrTtMn7zz42pNbgi+Ssvm1QJ9/HXf9Pnift96Z7jy8A/iq75/fK5/e02MFsBf/uPh9PKwsKID586UAlvGjq+ajzyiAH2UynukkG6qGW50YKxvYmqwAZvmOPruSc6d6oQBm8xw5tibzjBXAPGMFMM+4qkeO/UiXdU8BzOY4erhY9+JHQP/13/7D2Oru7bFLjhXAfI7HfsRHWecCpgB+RABnPNs4VgB70Vv4DzMD0YA6FGDPXTD2R0DL+LLVXgG8TKjLZjVqRdVwqxNjZQNfj6tyHFWkU5arOHdirADm64U1mWfsXo9nrADmGVeteZ16CwUwm2MFMM83GCuA98NZByDnyED+UAArgCcLg4XBDKwzAwpg/rwogGWcm6KlYwXwEhmFzjKZ3b3SSegoG9iaXPkXGeKK6JTlqmF4J8YKYL5eWJN5xgpgnrECmGdcteZ16i0UwGyOYyYafbJ3ALOcFcAsX2f78s0ZyBMpBbACWAH8LQtELhAerycPCmD+XCiAZZyboqVjBfASGYXOMpndvdJJ6Cgb2JqsAGb5jh66knOneqEAZvMcObYm84wVwDxjBTDPWAHMMo7+QgHMM451TwHMclYAs3zHXsRHOUcG8ocCWAGsAFYAm4GVZiAaUIcC7MIdjP0R0DLOjdHcsQJ4jsrpc51kQ9VwqxNjZQNfj6tyHBWjU5arOHdirADm64U1mWfsXo9nrADmGVeteZ16CwUwm+OQJQpgnrECmGes/JXxyECe4imAFcDKv5XKv3HB+ti3eCuA+XOvAJZxboqWjhXAS2QUOstkdvdKJ6GjbGBrcqx5DmlZxtG3V3LuVC8UwGyWI8fWZJ6xAphnrADmGdtbsIyjt1AA84xj3fMOYJazApjlqz+Qb85AnkgpgBXACmAFsBlYaQaiAXUowC7gwdg7gGWcG6O540MQwFWDl06yQcZ8rVA28Iyrchy11Xoxt8Ls9rlOjBXAfL2wJvOM3evxjBXAPGN7C5axApjnG4wVwDxnBTDPOAtAj3vzzrtMBbACWPm3Uvlnoe5dqEcD6lCAzYECmOU7cqxkZzlHjqsGL51kg4z5HCsbeMZVOVYA5y04d9ypJiuA+XphTeYZu9fjGSuAecb2Fizj2FN7BzDPWAHMM1YA84x1CTIeGcg7TgWwAlgBrAA2AyvNQDSgDgXYxVsBzPJVAPN8B+OqwUsn2SBjNs9Rj5UNPOOqHCuA8xacO+5UkxXAfL2wJvOM3evxjBXAPGN7C5Zx7PcUwDxjBTDPWAHMMx7yz0dZ5x2nAlgBrPxbqfyzWFusFcB8BhTAMs5N0dKxPwJ6iYw/0nWZzO5e6SR0lA1sTY41zyEtyzj690rOneqFApjNcuTYmswzVgDzjBXAPGN7C5Zx9BYKYJ5xrHv+G8AsZwUwy1ePIN+cgTyRUgArgBXACmAzsNIMRAPqUIBdwIOxP55YxrkxmjtWAM9ROX2uk2yoGm51Yqxs4OtxVY6jYnTKchXnTowVwHy9sCbzjJWTMl7usk9fcR9yMaEu654CmK0V4y/wKYBZzgpglm+Wfx7LOq+eCmAFsPJvpfLPYm2xVgDzGQjGDmlZzkp2lu/YrJpjlrO1guU7cqxsYDlX5jg2oF2GtJWcOzFWAPP1wprMM1YAyzgPaOeOFcBzVM6e67LuKYDZWjH2IgpglrMCmOWrR5BvzsDZSjlNCmAFsAJYAWwGVpqBGCB6BzC7gDukZfmOjZR3WbOczTHLd+RYyc5yjhwrG3jGVTmODWiXIa01mc3xqMkKYJazNZnlO3KsAGY5R45lzDO2t2AZR71QAPOMo14ogFnOCmCWb9QKP2UwMqAAPsvCUUA5Pj6envzABzOXTR3H9xbf4wiAj2cBkIUs1pyBaEAVwGxGg3HVhrXTIFwBbI4va6y8u2GZUKdaoQDebq2IhHfKsr0Fn2UFMM/YmswzVk7KeLkDPH3FHvliQl16CwUwWytiLqgA5hkrgHnGa55x+2fb7/nPq6d3ACuAFcP+DRkzsNIMKID5xVEBvB/GCmCWszlm+Y6BgEKH5Rw5VjbwjKtyHBvQLkNaazKb41GTFcAsZ2syy3fkWAHMco4cy5hnbG/BMo56oQDmGUe98A5glrMCmOUbtcJPGYwMKIDPsuAdwBYHi6MZWG0GogH1DuCzgj0WsV0+BuOqDWunQbgC2Bzn5nPu2Lsb5qicPtepViiAt1srIs2dsmxvwWdZAcwztibzjJWTMl7uAE9fsUe+mFCX3kIBzNaKmDEpgHnGCmCe8S7npb7XYZ+vvHp6B7B3AK9WflloDrvQeP5ufv4UwDdneFkOFcD7YawAZjmbY5Zv1BEZ74exsoHlXJnj2IB2GdJWcu7EWAHM1wtrMs9YASzjPKCdO1YAz1E5e67LuqcAZmvF2O95BzDLWQHM8r1s/unrvfifrZTTpABWACuAvQPWDKw0AzFA/Pg7b+WavbfjLhsph7R8AyRjGV+lcDncWqbUqR4rG9h6UVmPI+GdsuwdwHyWFcA8Y2syz1gBLOPlDvD0FXvkiwl16S0UwGytUADzfIOxAng/nBW9co4M5A8FsAJY+bdS+WfBtmArgPkMVA7Du2xWZWyOc+O5dOxwa4lML2mmbGDrRWU9joS77i1f57t6pRNjBTBfL6zJPGMFsIwvq//2yBcT6rLuKYDZWhHz1+iTvQOY5awAZvnqEeSbM5BXTwWwAlgBrAA2AyvNQDSg3gHMLuCVw/Aum1UZsxkem1XvNmM5m2OW78hxyIZ/81ffzHuVvRxbj/eCWQG8B8ydsqwAZutyrHvWZJ6xAljGly0NCuCLCXVZ9xTAbK0YexEFMMtZAczyzfLPY1nn1VMBrABW/q1U/lmsLdYxeFEAszlQ6rB8x0ZKOclyNscsX3PM8x2MlQ0s68paERvQLkPaSs6dGCuA+XphTeYZK4BlnAe0c8cK4DkqZ891WfcUwGytGHsRBTDLWQHM8o0c+ymDkYGzldJ/A/gooBwfH09PfuCDmcumjuN7i+9xBMBHi4EZOIwMxABRAcyeK4e0LN+oNTKW8VWaKodby5S6DLaiVigb2HpRWY8j4Z2y7F984rOsAOYZW5N5xgpgGS93gKev2CNfTKhLb6EAZmvFmFsogFnOCmCWr7N++eYM5NXTO4AVwIph/4aMGVhpBmJQqwBmF/DKYXiXzaqM2QyPzaqygeVsjlm+I8fKBpZzZY5jA+q6l7fhzHEnxgpgvl5Yk1nGMQh3r8cyjnVPyc4zrtqHdOotFMBsjsdeRAHMclYAs3yz/PNY1nm3qQBWACv/Vir/LNYW69iwOhRgc1A5DO80pK0aCsg4t3zMsYwZrvldOzFWNmx3zYtMd8qy6x6fZQUwz9iazDJWALN8h9BRALOcK/fTnXoLBTCb41EvFMAsZwUwy1ePIN+cgTxTUgArgBXACmAzsNIMKID5xbtyw+ogPLcjzLGMGa75XWWcaTDHnRgrG9h1r3LNi6ujU5YVwHyWFcA8Y2syy1gBzPIdQkcBzHK2t2D5jmG+ApjnHFlWALOcFcAs31EvfJRzZCB/KIAVwMq/lco/C7YFOxpQ7wBmc1C5YXUQntsR5ljGDNf8rjLONJjjToyVDdtd8+Lq6JRlBTCfZQUwz9iazDJWALN8Y54Sez0FMMu5cj/dqbdQALM5HvVCAcxyVgCzfPUI8s0ZyNMpBbACWAGsADYDK82AAphfvCs3rA7CczvCHMuY4ZrfVcaZBnPcibGygV33Kte8uDo6ZVkBzGdZAcwztiazjBXALN8hdBTALGd7C5bvGOYrgHnOkWUFMMtZAczyHfXCRzlHBvKHAlgBrPxbqfyzYFuwowH1DmA2B5UbVgfhuR1hjmXMcM3vKuNMgznuxFjZsN01L66OTllWAPNZVgDzjK3JLGMFMMs35imx11MAs5wr99OdegsFMJvjUS8UwCxnBTDLV48g35yBPJ1SACuAFcAKYDOw0gwogPnFu3LD6iA8tyPMsYwZrvldZZxpMMedGCsb2HWvcs2Lq6NTlhXAfJYVwDxjazLLWAHM8h1CRwHMcra3YPmOYb4CmOccWVYAs5wVwCzfUS98lHNkIH8ogBXAyr+Vyj8LtgU7GlDvAGZzULlhdRCe2xHmWMYM1/yuMs40mONOjJUN213z4urolGUFMJ9lBTDP2JrMMlYAs3xjnhJ7PQUwy7lyP92pt1AAszke9UIBzHJWALN89QjyzRnI0ykFsAJYAawANgMrzYACmF+8KzesDsJzO8Icy5jhmt9VxpkGc9yJsbKBXfcq17y4OjplWQHMZ1kBzDO2JrOMFcAs3yF0FMAsZ3sLlu8Y5iuAec6RZQUwy1kBzPId9cJHOUcG8ocCWAGs/Fup/LNgW7CjAfUOYDYHlRtWB+G5HWGOZcxwze8q40yDOe7EWNmw3TUvro5OWVYA81lWAPOMrcksYwUwyzfmKbHXUwCznCv30516CwUwm+NRLxTALGcFMMtXjyDfnIE8nVIAK4AVwApgM7DSDCiA+cW7csPqIDy3I8yxjBmu+V1lnGkwx50YKxvYda9yzYuro1OWFcB8lhXAPGNrMstYAczyHUJHAcxytrdg+Y5hvgKY5xxZDgFc8dGlR1YA8zkeNcNHWedapgBWACv/Vir/LNYW62hAvQOYzUHlhrVLky9jNsOxVshYxrm5Xzq+c+fOqnu+yLGygc1yZa2IXLruLV2du3u+E2MFMF8vrMksYwUwy3f0yApglrO9Bct3zAUVwDznyLICmOWsAGb5jnrho5wjA/lDAawAXvUw0KJl0eqcgWhAFcDsNVC5Ye00pPVOKHOcm8+540OQk+aYz7GygWdcleO47l335qrfbp/rxFgBzNcLazLLWAHM8o05Quz1FMAs58r9dKfeQgHM5njUCwUwy1kBzPLtPD/3e380W3mXqQBWACuAvQPYDKw0AwrgRxewXS/qlRvWTkPaKuEg49zyMccyZrjmd+3EWNnArnuVa15kulOWXff4LCuAecbWZJaxApjlO4SOApjlbG/B8h3zDwUwzzmyrABmOSuAWb6jXvgo58hA/lAAK4CVfyuVfxZsC3Y0oN4BzOagcsPqIDy3I8yxjBmu+V1lnGkwx50YKxu2u+bF1dEpywpgPssKYJ6xNZllrABm+cY8JfZ6CmCWc+V+ulNvoQBmczzqhQKY5awAZvnqEeSbM5CnUwpgBbACWAFsBlaaAQUwv3hXblgdhOd2hDmWMcM1v6uMMw3muBNjZQO77lWueXF1dMqyApjPsgKYZ2xNZhkrgFm+Q+gogFnO9hYs3zHMVwDznCPLCmCWswKY5TvqhY9yjgzkDwWwAlj5t1L5Z8G2YEcD6h3AbA4qN6wOwnM7whzLmOGa31XGmQZz3ImxsmG7a15cHZ2yrADms6wA5hlbk1nGCmCWb8xTYq+nAGY5V+6nO/UWCmA2x6NeKIBZzgpglq8eQb45A3k6pQBWACuAFcBmYKUZUADzi3flhtVBeG5HmGMZM1zzu8o402COOzFWNrDrXuWaF1dHpywrgPksK4B5xtZklrECmOU7hI4CmOVsb8HyHcN8BTDPObKsAGY5K4BZvqNe+CjnyED+UAArgJV/K5V/FmwLdjSg3gHM5qByw+ogPLcjzLGMGa75XWWcaTDHnRgrG7a75sXV0SnLCmA+ywpgnrE1mWWsAGb5xjwl9noKYJZz5X66U2+hAGZzPOqFApjlrABm+eoR5JszkKdTCmAFsAJYAWwGVpoBBTC/eFduWB2E53aEOZYxwzW/q4wzDea4E2NlA7vuVa55cXV0yrICmM+yAphnbE1mGSuAWb5D6CiAWc72FizfMcxXAPOcI8sKYJazApjlO+qFj3KODOQPBbACWPm3UvlnwbZgRwPqHcBsDio3rA7CczvCHMuY4ZrfVcaZBnPcibGyYbtrXlwdnbKsAOazrADmGVuTWcYKYJZvzFNir6cAZjlX7qc79RYKYDbHo14ogFnOCmCWrx5BvjkDeTqlAFYAK4AVwGZgpRlQAPOLd+WG1UF4bkeYYxkzXPO7yjjTYI47MVY2sOte5ZoXV0enLCuA+SwrgHnG1mSWsQKY5TuEjgKY5WxvwfIdw3wFMM85sqwAZjkrgFm+o174KOfIQP5QACuAlX8rlX8WbAt2NKDeAczmoHLD6iA8tyPMsYwZrvldZZxpMMedGCsbtrvmxdXRKcsKYD7LCmCesTWZZawAZvnGPCX2egpglnPlfrpTb6EAZnM86oUCmOWsAGb56hHkmzOQp1MKYAWwAlgBbAZWmoEhgO/cuTPNfT711FMnw9QYqO7689lnn73ye8afY+7PN57LC9DajseGdfxZzz/K+OYNlIxvzvCy60bGMh5rwKHX45AN//jdvzq7pliPb57zyloRGbW3OO3nzPJushwC+HzfNn4t490wtibfnONFPdwQwCO35x/N8c35x7oXAvg82/FrGe+G8Wf+m/+khHGn3mII4JHd849meTdZDgF8nu34tYxvzngI4MH0/KOMb874or7D13rxVQCfne+jCP/x8fH05Ac+mLls6ji+t/gevdDPTrwsZHEIGYgNq3cAs1kdw/CKoh8b1l18RNO85jzLmM1wnHsZy/gqteQQaoV3m7FZrqwVkVHXvatcqTf7mk6MvQOYrxfWZJbxEMA3u+of73d3qhXeAczmOHqLEMBVH12yPARwBecujCPL3gHM1oshgM0xy3nN80H/bPs79/k68w5gBfCqxYGFYX+FQdbrYx0NqAKYPS+Vw/BOGyl/FKY5zs3n3PEhyElzzOdY2cAzrspxXPeue3PVb7fPdWKsAObrhTWZZawAZvnGfCP2egpglnMwVgCzjCPLCmCecWRZAcxyVgCzfJ3ryzdnIO8yFcAKYAXwSn/8b75oPe5ZxKMBVQCz5z4YVw3DOw1pZWyOc/M5d6wAnqNy+lynWqFs2G6tiDR3yrLrHp9lBTDP2JrMMlYAs3xjhhJ7PQUwyzkYK4BZxiPLzoZYzpFlBTDLWAHM8tUdyDdnIE+YFMAKYAWwAtgMrDQD0YDa5LMLeDB2SCvj3BjNHSsn56icPqfQWWazq1c6MVY2bLcex/XQKcv2FnyWFcA8Y2syy1gBzPId0kwBzHJWALN8xzDf2RDPORgrgFnOCmCW76gXPso5MpA/FMAKYOXfSuWfBduCbZPPZyAYO6RlOcuY5RtrhYxlnJv7peND+IsMygY2y5W1InKpAF66Onf3fCfGCmC+XliTWcYKYJbv6JEVwCzn6C28A5hlPLLszQEs58iyAphlrABm+eoR5JszkHeYCmAFsAJYAWwGVpqBaEBt8tkFvHIY3mlIq2Tnc1w1eOmUYxnzOVY28Iyr6rECOG/BueNONVkBzNcLazLLWAHM8h3STAHMclYAs3zHMN/ZEM85GCuAWc4KYJbvqBc+yjkykD8UwApg5d9K5Z8F24Jtk89nIBhXDcM7DWllzGY5cqyclHFu8OeOvQN4jsrpc9bjZTa7fEXOu6Q5/16dGCuA+XVPAcwyVgCzfGOeEj2yApjlXLkPiZWw07rnzQF8lhXALGMFMMtXjwBKsAkAACAASURBVCDfnIG8W1QAK4AVwApgM7DSDMRmyiafXcCDsXJSxrkxmjs+BHGmAOZzLGOesbKBZ1y15nUb0lZx7jQIVwDz9cKazDJWALN8FcA838G4qkfu1ls4G2IzHbMhBTDLWAHM8s3yz2NZ59mmAlgBrPxbqfyzWFusFcB8BhTAMs5N0dKxAniJTK+/dV813OokdJQNbE2uXPOiinTKsgKYz7ICmGdsTWYZK4BZvkNOegcwyzl6i6oeuVtvoQDms6wAZhkrgFm+egT55gzkKZ4CWAGsAFYAm4GVZkABzC/elcNwB+G5HWGOOzGuGrzImMluftdOjJUN7LpXueZFpjtlWQHMZ1kBzDO2JrOMFcAsXwUwz3cwrtqHdOstFMBspqNPVgCzjBXALN8s/zyWdZ4pKYAVwMq/lco/i7XFWgHMZ6ByGO4gPLcjzHEnxlWDFxkz2c3v2omxsoFd9yrXvMh0pywrgPksK4B5xtZklrECmOU75KR3ALOco7eo2od06y0UwHyWFcAsYwUwy1ePIN+cgTxTUgArgBXACmAzsNIMKID5xbtyGO4gPLcjzHEnxlWDFxkz2c3v2omxsoFd9yrXvMh0pywrgPksK4B5xtZklrECmOWrAOb5DsZV+5BuvYUCmM109MkKYJaxApjlm+Wfx7LOMyUFsAJY+bdS+WextlgrgPkMVA7DHYTndoQ57sS4avAiYya7+V07MVY2sOte5ZoXme6UZQUwn2UFMM/YmswyVgCzfIec9A5glnP0FlX7kG69hQKYz7ICmGWsAGb56hHkmzOQZ0oKYAWwAlgBbAZWmgEFML94Vw7DHYTndoQ57sS4avAiYya7+V07MVY2sOte5ZoXme6UZQUwn2UFMM/YmswyVgCzfBXAPN/BuGof0q23UACzmY4+WQHMMlYAs3yz/PNY1nmmpABWACv/Vir/LNYWawUwn4HKYXinQXjVUEDGueVjjmXMcM3v2onxednw7a9/dfr7P/ss/vncvf9niv9X/oz/7/j1+DOMX+fH8Vo8/suf+clV99WVa15kulOWFcBsDxdZVgDzjNdWk0ddHnU31+JxPF47hJqsAGYzPOSkdwCznKMeV+31uvUWCmA+ywpglrECmOWrR5BvzkCeKSmAFcCrHlTl4HpsIeuWgdhM2eSzua8chncahFcNBWScWz7mWMYM1/yunRiHbPjrv/2H6cWP/Ob0wm+/Z/rqr/3EXj6/8stv38n/J9bsNfcqlWteZLpTlhXAfP+mAOYZW5NZxgpglm+sx7HuKYBZzsG4aq/XrbdwNsRnWQHMMlYAs3zXvA/1z7b/c59nSgpgBfCqB1UWiP0XCJmvh3lspmzy2fNROQzvNAivGgrIOLd8zLGMGa75XTsxDtnw7/7gX0/P/fytjAA/7sS4SkzGSZQzHuVWjP/wn/wjHujM/6FTjq3J7D5EAczyjbmGAng/jKv2et16C2dDbJ6jXiiAWcYKYJav83z55gzkbYwCWAGsAPZHQJuBlWZAAcwv3grg/TCuGgp0GtLKmM1y1AoZ84yHbIg7gPf50alWKIDZHA/hUMW5U5YVwGyWY92zJrOMFcAs31GPvQOY5VzZIyuA99Mtd+otFMBsvVAAs3yz/PNY1nmFUAArgJV/K5V/FmuLdWym/FuebA6CsUNanrHiTMa5+Zw7vnPnzqr7kcrhVqehS8iG//fJn5v+7jMfmYsJ9lwnxlVrXpw8OWMRfvjGnRgrgPnewprMMlYAs3wVwDzfwbhqr9ett3A2xGY69nsKYJaxApjlq0eQb87Aww3iNE0KYAXwqgeuObgeW8i6ZUABzGdeAbwfxlVDgU6DcBmzWVYAs3xjfQ/GygaWc+Wa121IWyXaO617CmC+XliTWcYKYJbv6C28A5jlXNkjd+stFMB8lhXALGMFMMu328zc7/fiPCmAz/gcRViOj4+nJz/wwcxlU8fxvcX36IVxduJlIYtDyEBspmzy2axWDsM7DWmVk3yOZSzjy5rXQ7jLOmTDs7/w9unv/+yzl307O329Uz2uEpNxwuS809jOvlknxgpgft2zJrOMFcAs39jvx15PAcxyVgCzfMfcytkQzzkYK4BZzgpglu+oFz7KOTKQP7wDWAGsGPZHQJuBlWbAJp9ftINx1TC805BWOclmOXIsYxnnBn/u+FAEcGT521//6ty3gD3XqR5XrXlx8uSMRfjhG3dirADm170QwNZkjrMCmGM7ht/RIyuAWc6V+5BuvYU3B/BZVgCzjBXALN+x9vkoZwXwSzPgHcArFV8Wq5cGVR49ecRmyiafPffBuGoY3mlIq5zkcyxjGT80QAsHCuAFMIrJZTA7fqXTumdvwddkBTDPWAHMMlYAs3xjhqIA3g/jqn1ItCmdegtnQ2yeo14ogFnGCmCWr+5AvjkDeSvvHcDeAezdn0pwM7DSDCiA+cVbAbwfxlVDgU4DARmzWY5aIWOesbKBZ1wlJrsNaas4d1r3FMB8vbAms4wVwCxfBTDPdzCu6pG79RYKYDbTCmCWb9QLBTDPOAtAj3vzVgCfnX/vAF6p+LJInYVUFn1ZKID5c68A3g/jqqFAp0G4jNksK4BZvtHrBOOQDRV/875TragSk92GtFWcO2VZAczWZWsyyzfWPQUwzzhy7I+AZjlX9sjdegsFMJ/lin1Ipxx/499+avr0T705e6m9HXfpkXUIbJ04JL754vIOYO8A9u5PJbgZWGkGYjNlk88u3sHYIS3PWDkp49x8zh0fwo8nNsd8jhXAPOOqwVZc910GL/YWbI7HXxhRALOcI8fWZJaxApjlO2qFApjlHLWiqkfu1ls4G+KzXNUnd+mRFcBshg9JTvpn5bOQ524KYAWw8m+l8s9iyBfDtTOOzZRNPpsDh7Qs37jGKocCXTZSMjbHublfOj4Eya5sYLMctaJqsNVtSOtfLuOzrADmGVuTWcYKYJbv2IcogFnOlfuQbr2FsyE+y1V9cpe5hQKYzfDaZ9z++fZ7/vNcSAGsAFYAK4DNwEozEJspm3x2gQzGDml5xlV/K7zLRqpy8CLj3FYzx50YKxv4elw12Oo2pLW34LOsAOYZW5NZxgpglq8CmOc7GFft9br1Fs6G2EzHnrqqT+6y31MAsxlWsMo3ZyBPpxTACmDl30rlX75oPe5ZxBXA/HlXAO+HcdVQoMtGSgFsjnNzv3R8CHcA/8/v+q+n537+1tK3gD3fqVZUDbbi5HXirABm63KsewpgnrE1mWWsAGb5xgwlasXdd70D6x8ueuNOa17VXq9bb6EAZmtG1IuqPrlLvVAAsxnWHcg3ZyD3KApgBbACWAFsBlaagWhAbfLZBTwYO6TlGVcNBbpspCLHMjbHucGfO1YAz1E5fa5TragabAVpOS9ncFevdGKsAObXPQUwy1gBzPJVAPN8B+OqfUi33sLZEJtpBTDLN+qFAphnnAWgx7155/2lAlgBrPxbqfyzUPcu1HH+FcB8BhTA+2FcNRToNAiXMZtlJTvLd6x5ygaWc+Vgq9uQtkq0d1r3FMB8vbAms4wVwCzf0Vt4BzDLubJH7tZbKID5LNu/sYwVwCxfPYJ8cwYUwGd5OAowx8fH05Mf+GDmsqnj+N7ie8wh8PgsBLKQxVozEJspm3w2n8HYO4B5xspJGV/WWB3C3anmmM+xsoFnXDXYihrQSU5Wce7EWAHM1wtrMstYAczyjT1+7PUUwCxnBTDLd8yqnA3xnIOx/RvLWQHM8h31wkc5Rwbyh3cAK4AVw94BbAbADHzzm9+cfuVXfmV64xvfOH3qU5+aPvvZz05/8id/ciXmNvn8oh2MFcAs52CsOJNxbj7njhXAc1ROn+skdP63//a/9N8ABnuSysFWpLlTlh0g8uueAphnbE1mGSuAWb4x/Ix1TwHMcq7c63XrLbw5gM+y/RvLWAHM8lX8yjdnIE+YFMAK4CuJqBwgjy0oZuBqGfibv/mb6ejoaHrVq1518hgC+MMf/vDJ8Xvf+95Lr73YTNnkX43142YyGCuAecYKYBnn5nPuWAE8R+X0uU7SLGTDV3/tJ5ZhQK90Ylw12IpTJ2cowOltOzFWAPO9hTWZZawAZvnG/lABvB/GVXu9br2FsyE2z5V/maFL/6YAZjP8uHNRf982z0vaIk4KYAXwpRLKQrDNQuB55c/r933f902/+Iu/eHKNvfnNbz65Azi4f/zjH5+eeOKJS689BTB/jhTA+2FcNRTospFys2qOc3O/dHwIkl3ZwGY5aoUCmGUcfV4l507rngKYzXLk2JrMMlYAs3xHPfYOYJZz5T5EAbzU9e/2+U69hXMLtl4ogFm+zvnlmzOQVwIFsAL4UgmVw+OxxcQMXD0Dr3jFK6bnnnvuEQEcDF/2spdNzz///IXXX2ym/FueV+f9ONkMxt4BzDN2IyXj3HzOHR+CnDTHfI6VDTxjBTDLOHqR6C2qOHca0iqA2SxHjq3JLGMFMMt31GMFMMs5akVVjxx7ik7rnrOh7Wa5S44VwGyGH2cm6u/Z7jnJczcFsAL4QgFlIdhuIfDc8uf2la985fTlL3/5EQEc/y5w/Gjo+BHRF52H2EzZ5LPnKRgrgHnGVUOBLhupysGLjHNbzRx3Yqxs4OtxlZjsNqSt4typXiiA+XphTWYZK4BZvrHPjh5ZAcxyrtyHdOstnA1tN8td+jcFMJvhi+bLvtaPfZ5OKYAVwBcKKAtEvwLhOd/dOf/Zn/3ZKSTwX/3VX03jR0CH9H3LW94yvfa1r7302ovNlE3+7s7HXLaDsQKYZ6wAlnFuPueOvQN4jsrpc10GAlGPlQ18ragSk5HmTlmu4tyJsQKYrxfWZJaxApjlG3u/6C0UwCznYFy15nXrLZwN8Vl2bsEyVgCzfOdmnj7Xl3meMCmAkwB+8gMfnLb6eXx8fKlssij0LQqee+7c//AP//DJ3b5xx2/8SOjx+I1vfOPSazI2Uzb53LmJ3AdjBTDP2I2UjHPzOXesAJ6jcvpcJ6GjbOBrhUNalvHoLao4d6oXCmA2y9EjW5NZxgpglu+oxwpglrMCmOU7ZnXOhnjOwdi5BctZAczyHfXCRzlHBvKHAviBAM5QtnisAPbidwGoy0D8GOjPfOYz06c//enpC1/4wqXid5wrm3z+nAVjBTDL2Y0UyzfqhYxlfJXe9VAk+wu//Z6rfDs7/ZpO0qxKTMYJk/NOYzv7Zp0YK4DZtW/0FtZkjrMCmGOb99MKYJZz1Ap7C5bx2O95cwDLeax7sw0W/GSX/k0BzGZ4rH0+yjkykD8UwA8E8NYvDgWwF//WM76W7+9LX/rSdNXPy/7M0YDa5LPXbjBWAPOM/Zu0Ms7N59zxocjJuT87/VyXgcAYuigbuHoRjB3ScnxHX1fJuVO9UACzWbYms3yjXiiAecaRYwUwy7lyzYsevNO652yIz7JzC5axApjlO/YiPso5MpA/FMAK4CvfjWgBsYCYgcsz8LrXve7hj3yOH/c8Pl/2spdNL3/5yx/+Oo4v4xmbKZv8y5lfxvGi14OxAphn7EZKxrn5nDtWAM9ROX2u02AraoUCmKsXDmk5trnXqOTcqV4ogNk8R46tySxjBTDLN+py5FgBzHKuXPOiU+607jkb4rPs3IJlrABm+eb9iMeyzhMmBfADAfzud7972vKndwB74Vv895OBF198cRqfv/d7vze98pWvnP7yL//yoex94YUXpre//e3TO9/5zofPLZ2b2EzZ5LPnLRgrgHnGbqRknJvPueNDEMBVd052GmwpG/haUZXjbkPaKs6d6oUCmK8X1mSWsQKY5Rt7bAXwfhhXrXndegtnQ2yeo144t2AZK4BZvkuzZZ/vyT3P3RTADwTw008/PW31M064ArjnxW6Rrz3v3/Vd3zXFv/87dx6eeOKJ6Wtf+9rsa+PrFcD8+VMA74exGymWc+S4avDSSTbImM+xsoFnXJXjbkPaKs6darICmK8X1mSWsQKY5Rt76uiRvQOY5Vy5D+nWWyiA+Sw7t2AZK4BZvmOW7KOcIwP5QwGcBHAGs5XjkNrxoQD24ncB2H8GXvGKV0xf+cpXZiVvCODnn39+9rVxrmIzZZPPnrdg7B3APGM3UjxjZYOML+tdD+Eua2XDdnMc+ewkJ63JfJYVwDxjazLLWAHM8o09tQJ4P4yr1rxuvYWzITbPUS+cW7CMFcAs3zFL9lHOkYH8oQA+J4C3dpEogL3ot5bpQ/p+fuiHfmh64xvf+BLR+41vfGP68R//8elVr3rVhfI3vk8FMH/9KoD3w9iNFMs5clw1eFHo5LaaOe7EWNmw3VoRV0enLFuT+SwrgHnG1mSWsQKY5Tv2094BzHKu3Id06y0UwHyWnVuwjBXALN9Dmpf7Z+WzkKdTCmAF8KUSyouSvyhlvF3Gr3/966ejo6PpO7/zO08+4zh+NHSI4MvOuwKYz4UCeD+M3UixnCsHLwqd3FYzx50YKxu2Wyu6DWkVwHyWFcA8Y2syy1gBzPKNvXb0yApglnPlPqRbb6EA5rPs3IJlrABm+V42Y/b1XvzzdEoBrAC+VEJZIHoVCM/37s/3l770penTn/709KlPfWr64he/eOVrLjZTNvm7Px8548HYHwHNM3YjxTNWNsg4N/hzx/4I6Dkqp891kuxVtSJIy3k5g7t6pRNjBTC/7imAWcYKYJZv7PkUwPthbG+xH87OhljOUS+cW7CMFcAs3zzr9FjWeX+pAFYAX1lGWTwsHmbgehkI8XvR52U8FcDX430Zz7nXFcD7YexGiuUcOa4avHSSDTLmc6xs4BlX5VgBnLfg3HGnmqwA5uuFNZllrABm+cbeL3pk7wBmOVfuQ7r1FgpgPsvOLVjGCmCW79zM0+f6Ms87TgWwAlgB/K2+xcCFgD33r371q09+/HP82Ofzn/FjoC/jH5spm3z2HAVj7wDmGbuR4hlXSZ1OskHG+8nxC7/9nrxX2cuxOd4LZu8A3gPmTllWAFuTL7uk1v6TLxTAbIZjr60A3g/jqh45akCndc/ZEJvnqBfOLVjGCmCW72UzZl/vxT/3yQpgBfClEsoC0atAeL53d75ffPHF6fznc889N/3oj/7o9P73v//Sa08BvLtzsZRrBfB+GLuRYjlHjqsGL52GLjLeT45f/Mhv5r3KXo7N8V4wtxrSWi/4eqEA5hlHjq3JHGcFMMd27P2iR/YOYJZz5T4kupdOPZwCmM+ycwuWsQKY5TvWPh/lHBnIHwpgQADfv//MdPsld/zdmu7eu3+p7CEu0KeffvrkfB8fH5f8/4nvyfe0kB16Br7xjW+c3BF82fcRmymbfDbvwdg7gHnGbqR4xsoGGecGf+547XdCjQGisoHL8mA8l499PNdpSGtN5nIc/XNkWQHMM1YAs4wVwCzfUSsUwCxnewuW75gZBWdnQyzrYOzcgmWsAGb5jnrho5wjA/lDAYwJ4DPpe+/ureno1t3p3v39S2AFsBe9hX+dGYgfCR13A190fmzy+XMXjBXALGc3UizfqCHBWNnAcpYxyzfnWAHMsa7McWxAFcB5G84cd2KsAOZqhTWZZTv2fwpgnnOsewpglrO9Bct31IvgrABmWQdjBTDLWAHM8h31wkc5RwbyhwJ4QQCf//c6L/r1+Qvr9A7gMwF8/tfnv578tQLYi57Ml+99cb6+8IUvTHOfP/ZjPza97GUvu1D+Blub/Iv57iJ/wVgBzHJ2I8XyHbVCAcxyjhzLeD+MFcAc58ocxwa0k5y0XnA5HuueAphnHDm2JnOcFcAc27FPjHVPAcxytrdg+eYsK4BZ1pFlBTDLWAHM8h31wkc5RwbyhwJ4QQAHqIuk73ht7qI6L3zzr8fx7du3pqOj29Mz9+9P9+/dnW49/JHRt6ePffPz091bR9PtZ87uGL7/zO3HuotYAexFP5dRn9tPLl796lfP1pFXvvKV0yc+8QkF8Lf2cx4uynvlhrXTINyNFJt1c8zyjRoi4/0xVjZwrCtzrADOW3DuuFNvoQDmakVe96zJHGcFMMd27P9i3VMAs5ztLVi+OcsKYJZ1ZNm5BctYAczyHfXCRzlHBvKHAvgCARywhuide1y6oIbkHf/ub/4R0KevHU237t47kT/nvzZEb7x2InxvP/NQED1z+6VCeOn/ff55BbAX/flM+Ov9ZeLFF1+czn9eh380oDb57Pmq3LB2GtK6kTLHufmcOz6Uf5927s9OP9epVni32XZrRVwn3bJM14a59+/EWAG8n3qhAOY4K4A5tmPPHXs9BTDLuXI/3a23cDbEZ9m5BctYAczyHWufj3KODOQPBfAlAjiAXUf+xtcPyXv2+07v9D17Lf146Jfc/Xt0+v+6/cyD93hwh/D9Z6bbj/lvCCuAvegjd37WMHjTm940ffnLX36E//PPPz898cQT09e+9rVHXsvnSgHMn7fKDWunIa0bKTbL5pjlG3VZxvtjrGzgWFfmuNuQ1h8BzeV41GQFMM/Yv5TDMlYAs3xHrVAAs5ztLVi+Yz4UnBXALOtg7NyCZawAZvmOeuGjnCMD+UMBfAUBHNDOZO7RhcImvvb8Xb35wjv/2umPfz4TxPlr487huBt4PObXrnqsAPaiv2pW/LrdZOWP//iPp7e85S0nn1E3xnF+/P7v//6TmhJ3B1/E3SZ/N+fkMsYOaVnObqRYvpHvYGyOWc4yZvnmHCuAOdaVOVYA5y04d9zpL5cpgLlaYU1m2Y69iQKY5xzrngKY5WxvwfId9SI4K4BZ1sFYAcwyVgCzfEe98FHOkYH8oQC+ogAOcCFzrnIRnZe8+fecf+3012c/EvolXxt3B9+6Pd2+dSaI8+9fOs7voQD2os958Hg/efiBH/iB6bWvfe1JzYjH85+vf/3rp9/4jd+4tJ7Y5PPnq3LD2mlI60aKzbI5ZvnG2inj/TFWAHOsK3McG9BO655/KYfL8ajJCmCesXcAs4wVwCzfUSsUwCxnewuW75jhBWcFMMs6GDu3YBkrgFm+o174KOfIQP5QAF9DAF/1Aspi9vzvmXvt9C7gBz/++ehoOnrwb//ev39vunvr7NfxXvn3Lx3n/6cC2Is+58Hj/ebhB3/wB2d/BPRVz4NNPn++KjesnQbhbqTYLJtjlm/UbBnvj7ECmGNdmWMFcN6Cc8edegsFMFcr8rpnTeY4K4A5tmO/HeueApjlbG/B8s1ZVgCzrCPLzi1Yxgpglu+oFz7KOTKQPxTAgABe04WmAPaiX1Me/bNcL4/RgNrkX4/ZdTNWuWHtNKT1TihznJvPueM7d+5c+lMRrnt97/LrrRVshuNcDcbKBo71YDx3De7jOdc9nnInxgpgrlZYk1m2oz9RAPOcY91TALOc7S1YvqNeBGdnQyzrYKwAZhkrgFm+o174KOfIQP5QACuAVz1wtWhZtA4tA5/73Oem+Iw/9zheerzse7PJ5/NfuWHtNKRVALNZNscs36jVMt4fYwUwx7oyx7EBdd3L23DmuBNjBTBXK/K6Z03mOCuAObZjnx3rngKY5WxvwfLNWVYAs6wjywpglrECmOU76oWPco4M5A8FsAJYAfwtC4OLw+4yEP++7+te97qT6+o1r3nN9MQTT8x+fsd3fMel1140oDb5uzs3czmv3LB2GtIqgM1xbj7njr0DeI7K6XPdaoWygasXlWtepLlblpevau6VTowVwFytiJ551AtrMsdZAcyxHfu+yLECmOU8agW3sl38zp3WPWdDfJYVwCxjBTDLd6x9Pso5MpA/FMAK4EsllIXDwmEGajIQm6lo8kOMzH0+9dRTJ8PU2PTs+vPZZ5+98nvGn2PuzzeeW3N+xoZ1/FnPP8r45tmX8c0ZXnYNyVjGYw3YQj3+V+/6r2bXFOvxzXNeWSsio/YWp/2cWd5NlkMAn+/bxq9lvBvG8Rf4rMk3Z7nUxw0BPHJ7/tEc35x9rHshgM+zHb+W8W4YR60YTM8/koy79RbOhm6e16V6HM9HvQgBfD7D49dklrv0yEMAD6bnH2XMZvyi/Pva9tgrgM/O6VEE/Pj4eBr/Vu7WAj++r/get/a9+f2cBVkW62HxhS98Ybrq52XnLRpQ/5Yne27HMDwvjPs6jg3rLj6iab4sS5Wvy5jNcJxbGcv4KrXkUGrF333mI1f5dnb6NdbjneJcfDM5L6LZ2QudGHsHMLv2jd7CmsxxHgJ4ZwXgGm/UqVZ4BzCX4ep9SES+U5adDfFZ9g5glvEQwNdYrnb2pV1qReXsz/83e/1cl2++eLwDWAG8anFw3XD79esqNh3PR/z456Ojo0s/40dDX8YnBi82+Wymx3ArL4z7Ou7SgMqYzXDUERnL+Cp1SwG8TMl6vMxml6/IeZc059+rE2MFMLv2jd5CAcxxVgBzbMc+O3KsAGY5j1oxvyrxz3Za937/p/9zHujM/6ETYwUwWy8UwCzfsfb5KOfIQP5QACcBHHfLbvEzTrh3AHvxuwDsJwMvvvjidNXPy85JbKYUwOx5q9ywdtpI+W8Am+PcfM4dH4qcnPuz0891qxXKBq5eVK55cZ10yzJdG+bevxNjBTBXK2KPMuqFNZnjrADm2I59duRYAcxyHrVibk3ax3Od1j0FMJ9lBTDLWAHM8h1rn49yjgzkDwXwAwGcoWzxWAHsxe8CUJOBr33ta9N73/ve6U1vetP0xje+cfq5n/u56fnnn7/07t84X7GZUgCz561yw9pps6oANseX9VYK4GVC3WqFsoGrF5VrXiS8W5aXr2rulU6MP/+O13MgL3jnToyjf7MmczVZAcyxHbOPWPcUwCxnewuWb86yAphlHVlWALOMFcAs31EvfJRzZCB/KIAfCOAnP/DBacufCmAvfheA/Wfgi1/84smPgv7u7/7u6c1vfvPJ5/d8z/ecPPdHf/RHl0rgaEAVwOx5q9ywdhsg5uZjX8cy5knLWMa76i9GPVY2cOveYMyndv7/YL2Y57LLZzsxVgBztSLq+qgX1mSObCabsgAAIABJREFUswKYYzt6k8ixApjlPGrFLtey67xXp3VPAcxnWQHMMg4B7E9wYRmP9c9HOee1VAGcBHAGs6XjENsKYC98i//+M/Ca17zm5O7f8+x/93d/d3r5y1+uAP7W/s/J+XNRuWHttFn1DmA26+aY5Rt1Q8b7Y6xs4FhX5jj2Vq57/A6zE2MFMFcr8rpnTeY4K4A5tmPPF+ueApjlbG/B8s1ZVgCzrCPLCmCWsQKY5TvqhY9yjgzkDwWwAvhSCWXhsHCYgcfLQEjeF154YfYai9eee+652dcG72hAvQP48dgPhpc9Vm5YOw1pFcDmODefc8f+COg5KqfPdasVygauXlSueZHmbllevqq5VzoxVgBztSL651EvrMkcZwUwx3bsASPHCmCW86gV3Mp28Tt3WvcUwHyWFcAsYwUwy3esfT7KOTKQPxTACuALBZRFw6JhBh4/A3EH8NyPeg4pfHR0dOm1F5spBfDj879Kdis3rJ02qwpgc5ybz7ljBfAcldPnutUKZQNXLyrXvEhztywvX9XcK50YK4C5WhE99KgX1mSOswKYYzv2gZFjBTDLedQKbmW7+J07rXsKYD7LCmCWsQKY5TvWPh/lHBnIHwpgBfClEsrCYeEwA4+XgWefffZE9L7//e+f/uIv/uLk8xOf+MTJj3/+pV/6pelzn/vcw885xrGZUgA/Hvs5nnPPVW5YO21WFcDmODefc8cK4Dkqp891qxXKhv+fvfcL0TU963QXBEFCxpMcREMIgcA+kARkb4iO+6T1TBERHY2abLsdYxmdbBJGGRCDNGuCy4PMsCS6k0Eh2mETW6LiSEvY6BLt3TMYS8FNJ8SY6UgfJCYkYg6aQE6+zW/13F1Pf/Vn/anvep636r4+KL531equWnV9v7qf+76v9dbi6sXKMy9p7pbl87+rud/pxFgBzNWK9MxVL6zJHGcFMMe25r7kWAHMcq5awZ1sF3/kTueeApjPsgKYZawAZvnW2eeznJOB8aEAVgArgDfw75BanK9ncX7ta197VwDnbt+L3l7xilec+X2YYUoBzGZj5cDaaVhVAJvjsfk861oBfBaVF9/XrVYoG7h6sfLMS5q7Zfn872rudzoxVgBztSKzadULazLHWQHMsa39SnKsAGY5V63gTraLP3Knc08BzGdZAcwyVgCzfOvs81nOycD4UAArgM8UTxYLi4UZWJ+BDFMKYPZ1WDmwdhpWFcDmeGw+z7pWAJ9F5cX3dasVygauXqw885Lmblk+/7ua+51OjBXAXK3IHFj1wprMcVYAc2xrl5EcK4BZzlUruJPt4o/c6dxTAPNZVgCzjBXALN86+3yWczIwPhTACmAFsHcAmwEwA3fu3Nl953d+5+47vuM7XvaW993rUM4wpQBmD+6VA2unYVUBbI7H5vOsawXwWVRefF+3WqFs4OrFyjMvae6W5fO/q7nf6cRYAczViswoVS+syRxnBTDHtubs5FgBzHKuWsGdbBd/5E7nngKYz7ICmGWsAGb51tnns5yTgfGhAFYA31NCWTgsHGbg4TLwAz/wA3d/9HN+FPTrX//6l7294Q1vuOf3XoYpBfDDsb/fzK4cWDsNqwpgczw2n2ddK4DPovLi+7rVCmUDVy9WnnlJc7csn/9dzf1OJ8YKYK5WpI+uemFN5jgrgDm2NQsmxwpglnPVis995Wvc4XbBR+507imA+SwrgFnGCmCWb519Pss5GRgfCmAF8D0llIXDwmEGHi4Dr3zlK3e/93u/99DfYxmmFMAPx/5+M1sD63gwzrruNKwqgOfkeMXixRzzFaMbY2UDVy9Wnnn5TumWZb46nP4MnRgrgLlakT666oU1meOsAObY1iyYHCuAWc5VK1bMId16CwUwn2UFMMtYAczyrbPPZzknA+NDAawAfmg5ZUGxoJiBizPwTd/0TbtPf/rTD/09lmFKAXwx48tmsAbW8WCcdd1pSasAnpPjFYsXc8xXjG6MlQ1cvVh55uU7pVuW+epw+jN0YqwA5mpF+uuqF9ZkjrMCmGNbM2JyrABmOVetWDGHdOstFMB8lu0tWMYKYJZvnX0+yzkZGB8KYAXwQ8spC4oFxQxcnIEPfehDu0ceeWT35S9/+aG+zzJMKYAvZnzZDNbAOh6Ms647LWkVwHNyvGLxYo75itGNsbKBqxcrz7x8p3TLMl8dTn+GToxd0nK1Iv111QtrMsdZAcyxrRkxOVYAs5yrVqyYQ7r1FgpgPsv2FixjBTDLt84+n+WcDIwPBbAC+KHElMXEYmIG7p2Bf/qnf7r7bwDfuHFjlx8HPb696lWvuuf3Xoap33n7d401e9p1pwWicvLeWb7M93stBaaFd/hE3XK8YvHSjfEQr2mX3RgrG7iavLIe5xumW5anFYnhE3Vi7JKWqxXp+6peWJM5zgpgjm3NLsmxApjlXLVixRzSrbdQAPNZtrdgGSuAWb519vks52RgfCiAFcD3lFAWDguHGXi4DLzuda/bvfrVr9499dRTu6effvrU2724ZphSAD8c+3uxrd+vgXU8GGddd1rSKtnn5HjF4qVbjmXMZbnqsbKBZzzrnNv/PN3qxf7XP+PXnRi7pOVqRfpkazLLN4wVwDzj5FgBzHKuWrGiR8652uncUwDzWba3YBkrgFm+tef0Wc7JwPhQACuAFcD/YmHwcGAy8I3f+I27T37ykw/9PZZhSgHMvDaV+RpYx4Nx1nWnYVUBPCfHKxYv3XIsYy7LVY8VwDzjWefc/ufpVi/2v/4Zv+7E2CUtVyvSJ1uTWb5hrADmGSfHCmCWc9WKFT1yztVO554CmM+yvQXLWAHM8q09p89yTgbGhwJYAfzQcsqCYkExAxdn4PWvf/3uj//4jx/6eyzDlAL4YsaXzWANrOPBOOu607CqAJ6T4xWLl245ljGX5arHLzz7zKwy/NLn6Zbjl77wyRdy5oF3YuySlqvH6a+tySzfMFYA84yTYwUwy7lqxYoeOadqp3NPAcxn2d6CZawAZvledj/q/3+9Xp9x8lQAK4AfWk5ZGK5XYfD1PPzrmbt/8+//vve979194hOfOPV2L+YZphTAh39dRu41sI4H46zrTsOqAnhOjlcsXrrlWMZclqseK4B5xrPOuf3P061e7H/9M37dibFLWq5WpFe2JrN8w1gBzDNOjhXALOeqFSt65Jyrnc49BTCfZXsLlrECmOU77jq9lvU4eyqAFcAKYH8EtBmAMvDa1772rgCOBN5/e8UrXnFP7hmmFMDsoV0D63gwzrruNKwqgOfkeMXipVuOZcxlueqxAphnPOuc2/883erF/tc/49edGLuk5WqFAphlW0tZBTDPOb2FApjlXP3bih4552qnc08BzGfZ3oJlrABm+VZ/4bOck4HxoQBWAN9TQlk4LBxmYE0GMkwpgFn2NbCOB+Os607DqgJ4To5XLF665VjGXJarHiuAecazzrn9z9OtXux//TN+3YmxS1quVmT2syazfMNYAcwzTo4VwCznqhUreuScq53OPQUwn2V7C5axApjl6+5evmMGxtlTAawAVgBDd3+O33ReW4THDHzwgx/cveY1r7nn916GKQUwm50aWMeDcdZ1p2FVATwnxysWL91yLGMuy1WPFcA841nn3P7n6VYv9r/+Gb/uxNglLVcrMrdYk1m+YawA5hknxwpglnPVihU9cs7VTueeApjPsr0Fy1gBzPId985ey3qcPRXACuB7SiiLhkXDDFw+A5/+9Kd33//93//Sj4J+wxvecM/vvQxTCuDLs78ovzWwjgfjrOtOw6oCeE6OVyxeuuVYxlyWqx4rgHnGs865/c/TrV7sf/0zft2JsUtarlakd7Yms3zDWAHMM06OFcAs56oVK3rknKudzj0FMJ9lewuWsQKY5XvR7tPf68d+nD0VwArge0ooi0S/IuFrfrjX/GMf+9juda973Uvi9+d+7ud2zz333H1932WYUgAf7rU4K9c1sI4H46zrTsNqBPCKpYCM+TTLWMZn1daHeV/VYwUwd+4V469/8Xk+uGd8hm714gwE+Ls6MXZJy9WK1PCqF9ZkjrMCmGNbfUhyrABmOVetWDHr5VDtdO4pgPks21uwjBXALN86+3yWczIwPhTACuD7ElEWD4uHGbj/DPzjP/7j7qd/+qd33/AN33BX/H7rt37r7rd+67d293PX78g5w5QC+P65j+zu97oG1vFgnHXdaVhVAM/J8YrFiznmK0Y3xsoGrl7UmacA5hin/yjOfHU4/Rk61QuXtHNybE3mOCuAObY1C6YeK4BZznXmrZhDcgp2OvcUwHyW7S1Yxgpglm+dfT7LORkYHwpgBbAC2H8D2AwcMAOPPPLIXen7zd/8zbv8W79f+tKX7vK9c+eOAviAnA/V0NTAOh6Ms647DasKYLYBrRyvWLyYY75idGOsbODqRdUKBTDHOP1Jcearw+nP0KleuKSdk2NrMsdZAcyxrVkx9VgBzHKuM2/FHJJTsNO5pwDms2xvwTJWALN86+zzWc7JwPhQACuAlX8blFIW66tbrN/4xjfuXvnKV+4ee+yx3Sc/+cmXvr8UwNt8TWtgHQ/GWdedhlUFMJv/yvGKxYs55itGN8bKBq5eVK1QAHOM08MXZ746nP4MneqFS9o5ObYmc5wVwBzb2qekHiuAWc515q2YQ3IKdjr3FMB8lu0tWMYKYJZvnX0+yzkZGB8KYAXwS4LKAmGBMAOHycBTTz21e/3rX3/3TuBXv/rVu8cff3yX9/kjoA/D95A5rYF1PBhnXXcaVhXAbPYrxysWL+aYrxjdGCsbuHpRtUIBzDFOj1Kc+epw+jN0qhcuaefk2JrMcVYAc2xrXkw9VgCznOvMWzGH5BTsdO4pgPks21uwjBXALN86+3yWczIwPhTA9yGA//O/vnFX5Bz9yYDuT47uvu/GjaPd+O7hv9jM5c1bt3fHx8eKXu/0NQOTM5B/C/jnf/7nd6961av+Z724sfvd3/3d+34dMkz5bwCzB3cNrCsKdqdhVQE8J8crFi/mmK8e3RgrG7h6UWeeAphjnGG7OPPV4fRn6FQvXNLOybE1meOsAObY1vI79VgBzHKuM2/FHJJTsNO5pwDms2xvwTJWALN86+zzWc7JwPhQAN+XAD5f8v7nf33+742gV14rgP3Gt/ivz8Df/u3f7t70pje9JIK/7du+7Z4i+K/+7/+iAIalfQ2sK2p0p2FVAczWoMrxisWLOearRzfGygauXlStUABzjNNzr+TcqV64pJ2TY2syx1kBzLGt/UfqsQKY5Vxn3oo5JF14p3NPAcxn2d6CZawAZvnW2eeznJOB8aEAVgDfU0JZOCwcZuBwGfjSl760+8AHPrB7zWtec8/vPQXw4bifl+EaWMeDcdZ1p2FVAcxmuXK8YvFijvmK0Y2xsoGrF1UrFMAc4/QbKzl3qhcuaefk2JrMcVYAc2xr9ks9VgCznOvMWzGHpAvvdO4pgPks21uwjBXALN86+3yWczIwPhTACuB7SigLh4XDDKzJgAKY514D63gwzrruNKwqgNksV45XLF7MMV8xujFWNnD1omqFAphjnJ55JedO9cIl7ZwcW5M5zgpgjm3tL1KPFcAs5zrzVswh6cI7nXsKYD7L9hYsYwUwy7fOPp/lnAyMDwWwAlgBDP+IWQuvhfdhM6AA5rNTA+t4MM667jSsKoDZLFeOVyxezDFfMboxVjZw9aJqhQKYY5yebyXnTvXCJe2cHFuTOc4KYI5tzd+pxwpglnOdeSvmkHThnc49BTCfZXsLlrECmOVbZ5/Pck4GxocCWAGsAFYAm4GNZkABzB/aNbCOB+Os607DqgKYzXLleMXixRzzFaMbY2UDVy+qViiAOcYZtldy7lQvXNLOybE1meOsAObY1vI79VgBzHKuM2/FHJIuvNO5pwDms2xvwTJWALN86+zzWc7JwPhQACuAlX8blX8WbAu2ApjPQA2s48E467rTsKoAZrNcOV6xeDHHfMXoxljZwNWLqhUKYI5x+veVnDvVC5e0c3JsTeY4K4A5trVLST1WALOc68xbMYekC+907imA+SzbW7CMFcAs3zr7fJZzMjA+FMAKYAWwAtgMbDQDCmD+0K6BdTwYZ113GlYVwGyWK8crFi/mmK8Y3RgrG7h6UbVCAcwxzrC9knOneuGSdk6OrckcZwUwx7aW36nHCmCW88ozL114p3NPAcxn2d6CZawAZvnW2eeznJOB8aEAVgAr/zYq/yzYFuw0R3/6o28aa/a0606DVOTkikc3xspJrqbV4kXGMr6olh0dHW2656scKxv4HCuAOcbp3yvLKzh36i1c0s7JsTWZ46wA5tjWLiX1WAHMcl555qXv7XTuKYD5LNtbsIwVwCzfOvt8lnMyMD4UwPclgG/sbty4sTv6kwHdnxzdfd+NG0e78d3Df7GZy5u3bu+Oj483vfSzOFmczMDpDCiATzM5dE5qYF1RsDsNq94BzGa5cqwA5jjLmGNbdb0YKxs41sV4hZjMOdvt3FvBuRNjl7RcrUhdrnphTeY4K4A5tmNvoQBmOVetWHHmdestFMB8lu0tWMYKYJZvnX0+yzkZGB8K4PsQwCOwq3itAPYb3+J/NTOgAOZftxpYV9T2TktaBTCb5cqxApjjLGOObfUoxVjZwLEuxi5pOcbJ80rOnXoLl7RzcmxN5jgrgDm2Y2+hAGY5rzzzMsN3OvcUwHyW7S1Yxgpglm+dfT7LORkYHwpgBbB3BvsjoM3ARjOgAOYP7RpYx4Nx1nWnYVUBzGa5cqwA5jjLmGNbA2oxVjZwrIuxAphjnDyv5Nypt3BJOyfH1mSOswKYYzv2FgpglvPKMy9ze6dzTwHMZ9negmWsAGb51tnns5yTgfGhAFYAK/82Kv8s2BZsBTCfgRpYx4Nx1nWnYVUBzGa5crxC6phjvmJ0Y6xs4OrFylqR75RuWbYms1l2ScvxzRxa9cKazHFWAHNsa5eSHCuAWc5VK1aced16CwUwn2V7C5axApjlW2efz3JOBsaHAlgBrABWAJuBjWZAAcwf2jWwjgfjrOtui3DvTuXyXDlesXjplmMZ8zlWNvCMV+Q4Z6v1gu8wOjF2ScvViiyNqrewJnOcFcAc21p+J8cKYJZz1Qp7C56zAphnbG/BMlYAs3zr7PNZzsnA+FAAK4CVfxuVfxZsC7YCmM9ADazjwTjrutOS1juA2SxXjlcsXrrlWMZclivHygae8Yoc52y1XvAdRifGLmm5WpE51JrM8g1jBTDPODlWALOcq1bYW/CcFcA8Y3sLlrECmOWrR5DvmIFx8lQAK4AVwApgM7DRDCiA+cO7BtbxYJx13WlJqwBms1w5XrF46ZZjGXNZNscc2xoEVzLO2Wq94DuMToxd0rI1Y2W96JJjBTCb4Zx9ybECmOW8slZ06y0UwHyW7S1Yxgpglm/NfD7LORkYHwpgBbDyb6Pyz4JtwVYA8xmogXU8GGddd1luFWN/BDSX52KsnJTxRfXr6Oho0z2fOebyWz3lSsbJZrdzz5rMZTpZdknL8U3NWFkvutQKBTCb4cqxApjlvLJWdOstFMB8lu0tWMYKYJZvzXw+yzkZGB8KYAXwppeBFi2LVucMKID5/NfAOh6Ms667LLeKsQKYy3MxVjbI+KL6pQA+n063eryiVoS+nM/P4KF+pxNjl7TcmZf5y96C5RvGCmCecXKsAGY5r6wV3XoLBTCfZXsLlrECmOXbeX/u1346W+N8qQBWACuAvQPYDGw0Awrg0wfYoQ/1GljHg3HWdaclrT8Cms1y5XiF1OmWYxlzWTbHHNs6O1cy7rakzblnveAynSy7pOX4pmasrBddegsFMJvhyrECmOW8slZ06y0UwHyW7S1Yxgpglm/NfD7LORkYHwpgBbDyb6Pyz4JtwVYA8xmogXU8GGddd1luFWPvAObyXIyVDTK+qH55B/D5dLrV4xW1IvTlfH4GD/U7nRi7pOXOvMyh9hYs3zBWAPOMk2MFMMt5Za3o1lsogPks21uwjBXALF89gnzHDIzzpQJYAawAVgCbgY1mQAHMH941sI4H46zrTkta7wBms1w5XiF1uuVYxlyWzTHHtgbBlYy7LWm9A5jNc7LskpZnbI5Zxgpglm/OvtQKBTDL2d6C5Tv2cApglrW9Bcs3WVYA84yrZvgs63G3rQBWACv/Nir/LNYWawUwn4EaWMeDcdZ1N3HmHcBcnivHykkZX1S/vAP4fDrd6vGKWhH6cj4/g4f6nU6MFcDcmZc51N6C5RvGCmCecXKsAGY5r6wV3XoLBTCfZXsLlrECmOWrR5DvmIFxvlQAK4AVwApgM7DRDCiA+cO7BtbxYJx13WlJ6x3AbJYrxyukTrccy5jLsjnm2NYguJJxtyWtd06yeU6WXdLyjM0xy1gBzPLN2ZdaoQBmOdtbsHzHHk4BzLK2t2D5JssKYJ5x1QyfZT3uthXACmDl30bln8XaYq0A5jNQA+t4MM667ibOvAOYy3PlWDkp44vql3cAn0+nWz1eUStCX87nZ/BQv9OJsQKYO/Myh9pbsHzDWAHMM06OFcAs55W1oltvoQDms2xvwTJWALN89QjyHTMwzpcKYAWwAlgBbAY2mgEFMH94rxxYOy1pvQOYzbI5Zvm6COf5yvj6M+62pPXOSTbTOfdc0vKMzTHLWAHM8q3eQgHMcl45h3TrLRTAfJbtLVjGCmCW7yj/vJa1AvgkAzfyDXF8fLy7eev2yOVaXedry9foN//JCy8LWVyFDCiA+ZyuHFgVwPxR243xirv6ZGyOD3WeWo+v95mX7xTrhfXikPXCJS1bM6zJLN98LyiAecbJsQKY5byyVnTrLRTAfJbtLVjGCmCW76H6bD/O9XidxsnTO4AVwIrhjd79acG9HgX3Mq+jApjPwMqBtdsi3B8BzeXZHHNsq4bLWMbjAHXetT9m+zwyL76/27nnX8rh6kZqsktajm/OPs89lm8YK4B5xsmxApjlvLJWpLvo1FsogPks21uwjBXALN/aXfgs52RgfCiAFcAKYAWwGdhoBhTA/KG9cmDtNKz6IwTZLJtjlm+aZxnLeBygzrtWAJ9H5sX3e+5dzOcQv9uJsUtati577rF801sogHnGybECmOW8slbk3Ox07imA+SzbW7CMFcAsX8WvfMcMjLOlAlgBrPzbqPwbv2m97lnEFcD8675yYO00rCqA2SybY5ZvzmAZy3gcoM67VgCfR+bF93vuXcznEL/bibFLWrYue+6xfNNbKIB5xsmxApjlvLJW5NzsdO4pgPks21uwjL/y2U/u/vDHvv0QLe8Df4wutUJ/wGb4KvEdv0kUwApgBbAC2AxsNAMKYP7gXjmwdmlAZTwvx5/59GfGHm/KtTnmMctYxocaNFfW47yKZtksHzLLLmnZ/mJlvehSKxTAbIZTb5JjBTDLeWWt6NZbKID5LNtbsIwVwCzfQ/XZfpzr8TqNk6cCWAGs/Nuo/LPgXo+Ce5nXUQHMZ2DlwNpluSXjeTlWAHOszTHHts5JGV9vxt2WtP7kCzbPqRcuaXnG5phlrABm+aa/SK1QALOcq39bMYd06y0UwHyW7S1Yxgpglm/N1T7LORkYHwpgBbACWAFsBjaaAQUwf2jXwPr1Lz4/no1TrhXAPOZujFcsXroxtlZwddl6zLGtJcBKxqn41gvPvcriZZ+TZZe0bM1YWS+61AoFMJvh1Jnk+Bd/8jG++J7xGbrkuGrFijmkW2+hAGZrRrLsjydmGSuAWb6X7a/9/6/X6zO2JgpgBbDyb6Pyz8J7vQrvw7yeJYDzbwqe9fbEE0/cXaZmuDz029NPP33fHzN/jrP+fPW+h/naZ/0/NbD+wjvefubXIOPLfx/K+PIM7/X9UIzf+dM/Y46hM70YWyu4PMuYY1s1ZCXj9Cn2Fi/2c/YWl896shwBXL3m/rOMD8M4dwB77l2eZdXg/ecI4N95+3eZY6h3C+/Uigjg/RpRv7ZWXD7f1VusmEO69RYRwJXd/WezfJgsRwDvs61fy/jyjEsAF9P9ZxlfnvF+r+Gv+zJVAJ+89jfyjXB8fLy7eev2yOVaXedry9foN/3JCy8LWVyFDJQAXlGQMkwd4pGGbsusa2D1rj6uJsiYY1vfW8V4xd+8t1YcolJe/DFkfDGfQ/yujA9B8d4fQ873ZnTZ/6ITY+8AZvuL6i3skTnOEcB/+qNvuuy3/UP9/51qhXcAcxnOLFK1YsUckvB3yrJ3APNZ9g5glnEJ4Ic6uC75P3WpFbUj8pnN8lXgO37LeAewAnjTcuYqfEP5Z7SoUhlQAPPZqoHV5RbHWsYc26o9xXjF4qXLIFWMrRVcnmXMsd2vFSty3G1J67+dyuY59UIBzDM2xyxjZz2Wb86+1AoFMMu5+rcVc0i33kIBzGdZAcwyVgCzfGvm81nOycD4UAArgBXA4I8csuhadC+TAZcCfH5qYF2xDFecje0Ic92N8YrFi4yZ7I4ftRtj6zF39q0885Jpszx+ZzPXnRgrgLlakfllZb3okmNnPTbDlWMFMMu5asWKOaRbb6EA5rOsAGYZK4BZvpfZP/v/Xr/XZpw2FcAKYAWwAtgMbDQDLgX4A7gGVoUDx1rGHNtq0ovxisVLlyWtjOfl2HrMsa4cr2DcbUnrnZNcjkvqKIB5xuaYZeysx/KtWqEAZjlXb7FiDunWWyiA+SwrgFnGCmCWb+2HfJZzMjA+FMAKYOXfRuWfBduC7VKAz0ANrCuW4d3EmYy5PFeOVyxeuuVYxnyOrRXXk3G3Ja3ijMtxZqScewpgnrE5Zhk767F8q1YogFnOK+eQbr2FApjPsgKYZawAZvnqEeQ7ZkABfJKHGwFzfHy8u3nr9sjlWl3na8vXOIbA65MQyEIWW82ASwE+mzWwKhw41jLm2FbtKsbKSY61jDm2+zm2HnOsK8crGHdb0irOuBynZiTLCmCesTlmGTvrsXyrVih39UzyAAAgAElEQVSAWc7VW6yYQ7r1FgpgPssKYJaxApjlW3O1z3JOBsaHdwArgBXD3gFsBjaaAZcC/KFdA+uKZXi3OydlzOW5crxi8dItxzLmc2ytuJ6Muy1pFWdcjkvqKIB5xuaYZeysx/KtWqEAZjmvnEO69RYKYD7LCmCWsQKY5av4le+YAQXwSR68A3ij4msMrNcngZVFLxYuBfjXuwZWhQPHWsYc2zoTirFykmMtY47tfo6txxzryvEKxt2WtIozLsepGcmyAphnbI5Zxs56LN+qFQpglnP1FivmkG69hQKYz7ICmGWsAGb51lzts5yTgfHhHcDeAezdn0pwM7DRDLgU4A/tGlhXLMO9c3JsR5hrGTNcx48q45EGc92NsfWYO/tWnnn57jDLTI0YP2onxgpgrlaUOFMAs4yd9Vi+lWMFMMu5egsFMM9ZAcwzVgCzjCOA7d9Yxspf+VYGxhlRAawAVv5tVP7VN6zPfYu3SwH+ta+BVeHAsS7GK5YCnRbhWdLK2ByPTf7+9dHR0aZ7vqoV1mM+xysYJ4/davIKzp0Yu0DkakXmT2syyzeMnfV4xsmxApjlXLVixRzSrbdQAPNZVgCzjBXALF/9gXzHDIz7IAWwAnjTy8AxuF5byLplwKUAn/kaWF3ScqyL8YqlQKdFuAKYy3DOHnPM8h0ZW4851pXjF559ZpwHp113q8lmmc/ytPAOn8gcDzCgyy6MnfW4GlF7g5x7CmCWc/UWK2a9lKAu9SKcFcB8lhXALGMFMMu3zj6f5ZwMjA8FsAJYAewdwGZgoxlwKcAf2jWwuqTlWBfjFUuBTgsBBTCX4TTP5pjlOzK2HnOsK8cKYI6xWWbZhu/IeFxszLru1ltYk7lMO+txbMdaoQBmOVdvsWLWS93vVJMVwHyWFcAsYwUwy7fOPp/lnAyMDwWwAlj5t1H5Z8G2YLsU4DNQA6vLLY51MV6xFOi0EFAAcxnOeWyOWb4jY+sxx7pyrADmGJtllm3NR5XlcbEx67pbb2FN5jLtrMexHWuFApjlXPV4xayXut+pJiuA+SwrgFnGCmCWb519Pss5GRgfCmAFsAJYAWwGNpoBlwL8oV0Dq8stjnUxXrEU6LQQUABzGU7zbI5ZviNj6zHHunKsAOYYm2WWbfiOjMfFxqzrbr2FNZnLtLMex3asFQpglnP1FitmvdT9TjVZAcxnWQHMMlYAs3zr7PNZzsnA+FAAK4CVfxuVfxZsC7ZLAT4DNbC63OJYF+MVS4FOCwEFMJfhnMfmmOU7MrYec6wrxwpgjvGY5RWcu51742Jj1nU3xtZkrl4463Fsa5eSc08BzHKu3mLFrJe636kmK4D5LCuAWcYKYJZvnX0+yzkZGB8KYAWwAlgBbAY2mgGXAvyhXQOryy2OdTFesRTotBBQAHMZTvNsjlm+I2PrMce6crxCTHZb0qYmr+Dc7dwbFxuzrrsxtiZzNdlZj2Nby++cewpglnP1FitmvW69hQKYz7ICmGWsAGb51tnns5yTgfGhAFYAK/82Kv8s2BZslwJ8BmpgdbnFsS7GK5YC3Za0MjbHY5O/f310dLTpnq9qhfWYz/EKMZk8dqvJKzh3Y7xf52b8uhtjazJXk531OLa1S0lvoQBmOVf/tmIO6dZbKID5LCuAWcYKYJZvnX0+yzkZGB8KYAXwppeBFi2LVucMuBTg818Dq8stjnUxXrEU6LaklbE5Hpv8/WsF8D6Rk193qxUrxGRoy/kkc9RVN8YUx4s+bjfG9shcb+Gsx7GtHYICeA7jVT+JKLW6U01WALN5Tr1QALOMFcAs3zr7fJZzMjA+FMAKYAWwdwCbgY1mwKUAf2iXnHS5xbEuxspJGY8N6P71VZGT5pjP8X42Zvy60/Jw1Y8mzusoZz7N3RjzRE9/BhmfZnLo93Rh7KzH9RS1/FYAz2GsAJ7DWQHMclYAs3xTlxXAPOM6/3yW9difK4AVwMq/jco/i7XF2qUAn4GSkwpgjnUxVpzJeGxA968VwPtETn7dZRFeteLkK5931Y2xdwBz9Tj9e2V5BeduWZ5XJU4+k4xPWFBXXRg767G1uOqxPwKa5Vxn3opZLzWoS70IZwUwn2XvAGYZK4BZvnoE+Y4ZGPt0BbACWAGsADYDG82ASwH+8K6BVQHMsS7GK5YCnRYCq/7mvYzHtpq57saYoXjxR+3GeIWYzCsg54tzeIjf7cb4EMwe9GPI+EGJPfh/34Wxsx43f9QCNHOIApjlvHLWS3XpUi/CWQHMZ1kBzDJWALN86+zzWc7JwPhQACuAlX8blX8WbAu2SwE+AzWwKoA51sVYASzjsQHdv/YO4H0iJ7/utNjKX2RY8ejGWAHM1eP073XureDcLcvWCy7LlWMZc4yd9Ti2tUtJjhXALOeqFStmvdSnTueeApjPsgKYZawAZvnW2eeznJOB8aEAVgArgBXAZmCjGXApwB/aNbAqgDnWxXjFUqDTQmDVv+vZjbE55mvFOKjMuu6W4xViMq+lnPlEd2PMEz39GWR8msmh39OFsbMe11PU8lsBPIfxqjkktadLvUiWFcBsnsNYAcwyVgCzfOvs81nOCuCXZ+BGgBwfH+9u3rp96LllMx8vX1u+RgvAy198echj6xlwKcBntOSkAphjXYwVZzzjFVKn09LFH7PNZTjncdWKFQ10txyvqBXdlrSrluHdsmy94OqyNZljWzOosx7PODn2DmCWc9UKewueswKYZ6wAZhkrgFm+1V/4LOdkYHx4B7ACWDG80bs/LdgWbJcCfAZqYFUAc6yLsQKYZ7xi8dJNNphjPsfjoDLruluOV9SKvJZy5hPdjTFP9PRnkPFpJod+TxfGznpcT1G7FAXwHMar/tJTak+XepEsK4DZPIexAphlrABm+dbZ57Ock4HxoQBWACuAFcBmYKMZcCnAH9olJxXAHOtirDjjGa+QOp2WLt4BzGU4A0rVinFQmXXdLccrakVeSznzie7GmCd6+jPI+DSTQ7+nC2NnPbavqN7CO4BZztW/2VvwnBXAPGMFMMtYAczyVfzKd8zA2J8rgBXAyr+Nyr/xm9brnkXcpQD/utfAqgDmWBdjBTDPeMXipcuStnIsYz7H46Ay69oczyEtZ55zN8Y80dOfQcanmRz6PV0YO+txPUXtT9K/KYBZzit75NSeLvUinBXAfJYVwCxjBTDLt84+n+WcDIwPBbACWAGsADYDG82ASwH+0K6BVQHMsS7GCmCesXJSxmOTv399dHS06fO+asX+n3vGrzstD/0xjVydqGVLZdmazLEuxjPqw/7n6FYv9r/+Gb/uwthZj6sRYz1WALOcqx6vOPNSj7rUi3BWAPNZVgCzjBXALN86+3yWczIwPhTACuBNLwMtWhatzhlwKcDnvwZWBTDHuhgrgHnGKxYvnZYuq8RZN8bjoDLruhvjFbUir6Wc+UR3Y8wTPf0ZZHyayaHf04Wxsx7XG9cOIXOIApjlXLOevQXPWQHMM1YAs4wVwCzfOvt8lnMyMD4UwApgBfBG7/60YFuwXQrwGaiBVQHMsS7GCmCe8YrFS5clbeVYxnyOx0Fl1rU5nkNazjznbox5oqc/g4xPMzn0e7owdtbjeorapaR/UwCznFf2yKk9XepFOCuA+SwrgFnGCmCWb519Pss5GRgfCmAFsAJYAWwGNpoBlwL8oV0DqwKYY12MFcA8Y+WkjMcmf//aHwG9T+Tk152Wh6vuZA9tOZ9kjrrqxpjieNHHlfFFdA7ze10YO+txfVstvzOHKIBZzjXrrZhDUnG61ItwVgDzWVYAs4wVwCzfOvt8lrMC+OUZuBEgx8fHu5u3bh9mWtngR8nXlq/RAvDyF18e8th6BlwK8BmtgVUBzLEuxgpgnvGKxUunpcsqcdaN8YpWuhvjFbWi25LWesGdeenfq7ewXnCcZcyxrRnUWY9nnBwrgFnOVSvsLXjOCmCesQKYZawAZvlWf+GznJOB8eEdwApgxfBG7/60YFuwXQrwGaiBVQHMsS7GCmCe8af+8s/GHm/KteKMx9yNMU/09GfoxtglLVeP07/XubeCc7csn/5u5t8jYxkfak531mNrcdVjBTDLeeWZl2rUqSYrgPksK4BZxgpglu+h+hM/zvV4ncaOXQGsAFYAK4DNwEYz4FKAP3RrYFUAc6yLsQKYZ6wA5hkrdHjG46Ay67rT8nDVnandlrSrOHfL8qwaMX4eGY80mOsujJ31uJ6ilteZQxTALOea9Vb0yKlAXepFOCuA+SwrgFnGCmCWb519Pss5GRgfCmAFsPJvo/LPgm3BdinAZ6AGVgUwx7oYK4B5xgpgnvGK5VanxVak2YpHN8YrcpzXVc58ursx5ome/gwyPs3k0O/pwthZj+vbapeSOUQBzHKuWc/eguesAOYZK4BZxgpglm+dfT7LORkYHwpgBbACWAFsBjaaAZcC/KG9cmDtstwqxgpgLs/FWAHMM16x3OpWK8ZBZdZ1N8YrcpzXUs58orsx5ome/gwyPs3k0O/pwthZj+vbavmdHlkBzHKuOcTeguesAOYZK4BZxhHAd9765kO3Dff18br0FnX++cxm+SrwHb8xFMAKYOXfRuXfVSgm/hnZA8WlAMs3+V05sHZpQGU8L8cKYI61OebYVi9RjMdBZda19XgOaTnznLsx5ome/gwyPs3k0O/pwthZb05voQBmOVf/tmIOSe3pUi/CWQHMZ1kBzDJWALN8a672Wc7JwPhQACuAFcAKYDOw0Qy4FOAP7RpYV/yN5U7Dqv8WIpvlyvGKxYs5Httq5robY4bixR+1G+MVZ15eATlfnMND/G43xodg9qAfQ8YPSuzB//sujJ312P44y8/0yApglvPKOSTVpUu9CGcFMJ9lBTDLWAHM8lX8ynfMwNiBK4AVwMq/jcq/8ZvW655F3KUA/7rXwLpiGd5pWFUAs1muHCuAOc7F2FrBMx4HlVnX1uM5pOXMc+7GmCd6+jPI+DSTQ7+nC2NnPa6nqP1J+jcFMMu5euQVc0hqT5d6Ec4KYD7LCmCWsQKY5Vtnn89yTgbGhwJYAawAVgCbgY1mwKUAf2jXwKrU4VjLmGNbjX0xXrF46bR08S8ysFmuHI+DyqxrczyHtJx5zt0Y80RPfwYZn2Zy6Pd0Yeysx/YV6ZPTWyiAWc7Vv62YQ1J7utSLcFYA81lWALOMFcAs39oP+SznZGB8KIAVwMq/jco/C7YF26UAn4EaWBXAHGsZc2zrnCjGKxYvnZYuEcAy5vJcOR4HlVnX3XK84szLaylnPtHdGPNET38GGZ9mcuj3dGHsrMf1FGOPrABmOVf/tqJHTu3pUi/CWQHMZ1kBzDJWALN86+zzWc7JwPhQACuAFcAKYDOw0Qy4FOAP7RpYVyzDOw2r3jnJZrlyvGLx0i3HMuayXDkeB5VZ191yvOLMy2spZz7R3RjzRE9/BhmfZnLo93Rh7KzH9RS1/E5voQBmOVf/tqJHTu3pUi/CWQHMZ1kBzDJWALN86+zzWc4K4Jdn4EaAHB8f727eun3ouWUzHy9fW75GC8DLX3x5yGPrGXApwGe0BtYVy/BOw6oCmM1y5XjF4qVbjmXMZblyvKKB7pbjFWdetyWt5x5XK9K/Wy9YvjLm+Yaxsx7PObVCAcxyrnq8okfu1lsogPksK4BZxgpglu/Wd9z++ea+/uNexTuAFcCK4Y3e/WlhnFsYt8jbpQCfgRpYVyzDuwmHFUsBGY8tH3MtY4br+FG7MR6/9lnX3RivOPPyWsqZT3Q3xjzR059BxqeZHPo9XRg7682Z9RTALOeap1fMeqk9XepFOCuA+SwrgFnGCmCW7xb32v6Z1r3mY3+uAFYAK4AVwGZgoxlwKcAflDWwrliGdxpW/bdT2SxXjlcsXszx2FYz190YMxQv/qjdGK848/IKyPniHB7id7sxPgSzB/0YMn5QYg/+33dh7KzH9sdZOqdHVgCznFfOIakuXepFOCuA+SwrgFnGCmCWr7JVvmMGxg5cAawAVv5tVP6N37Re9yziLgX4170G1hXL8E7DqgKYzXLlWAHMcZYxx7Z6nGI8DiqzrrvV46/eeXIW2pd9nm6c7S24umG94Nhak3m2xdhZj2edWqEAZjlXPV4xh6TJ6NRbKID5LCuAWcYKYJZv9Rc+yzkZGB8KYAWwAlgBbAY2mgGXAvyhXQOrS1qOdTFesRTotBBQsnMZTvNsjlm+I+NxUJl13a1WKIDZPFe9sLfgOBfjWTVi/Dzd6sX4tc+67sLYWY+rEbX8Tq1QALOcqx6vmPVSk7rUi3BWAPNZVgCzjBXALN86+3yWczIwPhTACmDl30blnwXbgu1SgM9ADawuaTnWxXjFUqDTQkABzGU457E5ZvmOjMdBZdZ1t1qhAGbzXPXC3oLjXIxn1Yjx83SrF+PXPuu6C2NnPa5G1C4ltUIBzHKuerxi1ktN6lIvwlkBzGdZAcwyVgCzfOvs81nOycD4UAArgBXACmAzsNEMuBTgD+0aWF3ScqyL8YqlQKeFgAKYy3CaZ3PM8h0Zj4PKrOtutUIBzOa56sUKzt2yPKtGjJ9HxiMN5roLY2c9thZXb6EAZjnXmbdi1ksF6lIvwlkBzGdZAcwyVgCzfHPu+SaDysDYpSuAFcAWBwukGdhoBlwK8Ad3DawKYI51MV6xFOi0EFAAcxmuBaKM5zAeB5VZ191qxQox2W1Jm3qxgnO3LM+qEePnkfFIg7nuwthZj+0rqn9TALOcV856qUBd6oUCmM1x1QsFMMtZAczyLfHns5yTgfGhAFYAK/82Kv8s2BZslwJ8BmpgVQBzrIuxAljGYwO6f310dLTpfsQcc/mtfqcY72djxq87LQ9Xicm8jnLm09yNMU/09GeQ8Wkmh35PF8bOenN6CwUwy7n6txWzXmpPl3oRzt4BzGdZAcwyVgCzfGuu9lnOycD4UAArgDe9cLVoWbQ6Z8ClAJ//GlgVwBzrYrxiKdBpIeDdqVyGcw6ZY5bvyHgcVGZdd6sVK+5MzWspZz7R3RjzRE9/BhmfZnLo93Rh7Kw3p7dQALOcV/bIqT1d6kU4K4D5LCuAWcYKYJZv5/25X/vpbI39uQJYAawA9g5gM7DRDLgUOH2AHfpQr4FVAcyxLsYKYBmPDej+tXcA7xM5+XWnxVb+IsOKRzfGCmCuHo9/mWEF525Ztl5wWa7+TcYcY2c9jm3NjMmxApjlXLVixayX+tTp3FMA81lWALOMFcAs3zr7fJZzMjA+FMAKYOXfRuWfBduC7VKAz0ANrApgjnUxXrEU6LQQ8A5gLsM5j80xy3dkPA4qs6671YoVYjKvpZz5RHdjzBM9/RlkfJrJod/ThbGz3pzeQgHMcl7ZI6f2dKkX4awA5rOsAGYZK4BZvnoE+Y4ZGPtzBbACWAGsADYDG82ASwH+8K6BVQHMsS7GCmCe8Qqp02npomTnMqwAZtnWIFj1eEWt6LakTb1YwblbTR4XG7OuZcyT7sLYWY8/+3LuKYBZztVbrJj1uvUWCmA+ywpglrECmOVbM5/Pck4GxocCWAGs/Nuo/LNgW7BdCvAZqIFVAcyxLsYrlgJdFojFWNlgjscmf//6qvyY7f0/94xfWytmUO51l44CmKvHmZHq3JuT3Jd/lm714uVf/ZxfdWHsrMfWiaoVCmCWc9XjFbNeKlKXehHOCmA+ywpglrECmOWrR5DvmIGxa1cAK4AVwApgM7DRDLgU4A/vGlgVwBzrYrxiKdBpIaBs4DJcC0TvAJ7DeBxUZl1bK+aQljPPuRtjnujpzyDj00wO/Z4ujJ312L6i+jcFMMu5Zr0VfxE1tadLvVAAszmueqEAZjkrgFm+o/zzWtZjf64AVgAr/zYq/yzWFmuXAnwGamBVAHOsi7ECmGe8YvHSaemiAOYyXEuXMF7x6JbjFbWi25LWv5RjvbhXLfOnMpxPqEtNdtZj60T1FgpglnPNevYWPGfvAOYZK4BZxgpglq8eQb5jBsZOWwGsAFYAK4DNwEYz4FKAP7xrYFUAc6yLsQKYZ7xi8dJlSWuOufzWkFKMx0Fl1nW3HK+oFXkt5cwnuhtjnujpzyDj00wO/Z4ujJ315vQWCmCWc/Vv9hY8ZwUwz1gBzDJWALN8a672Wc7JwPhQACuAlX8blX8WbAu2SwE+AzWwKoA51sVYAcwz/rvf/+2xx5ty3WVJa465/Fa/U4ynBHfvk3TLsUtaNs+V5RWcu2X56198fu+7mf9lN8Y80dOfoQtjZz22Fqe/SD1WALOcV555qR5d6kU4K4D5LCuAWcYKYJZvzdU+yzkZGB8KYAWwAlgBbAY2mgGXAvyhXQOrAphjXYwVwDxjBTDPWKHDMx4HlVnXnZaHq340cV5LOfOJ7sZYAWxNvui7aus/ZttZj8tvLb8zhyiAWc41663okbv1FgpgPssKYJaxApjlW2efz3JWAL88AzcC5Pj4eHfz1u2LZocr/Xv52vI1WgBe/uLLQx5bz4BLAT6jNbAqgDnWxVgBzDNWAPOMVyy3ugmdFU13N8YrctxtSbtKtHfLsgKYP/esyRxjZz2Obc35CuA5jFeded16CwUwm+fUCwUwy1gBzPKts89nOScD48M7gBXAiuGN3v1pwbZguxTgM1ByUgHMsS7GCmCesQKYZ7xCnHUTOuOgMuu6G+MVOc5rKWc+0d0YK4D5c49P7enP0CXHznpcfmuXogCew1gBPIezApjlrABm+aYuK4B5xnX++SzrscNWACuAFcAKYDOw0QzUUiA/vuystyeeeOLuMjVLkkO/Pf300/f9MfPnOOvPV+/bcuNRcvI//uQPnfk1yPjyTVMx/g8/9RMyhmpNMX7fY/9GxjDjX3v0e2QMM66zY//Zeny4erwix+lTuvUWKzh3Y/wL73i7NdmafGYG6gzZ8hzirHf5c+1er2965PwI6MrD/rO9xeVfg5pDVpx53XqLCOD9DNevzfJhspw7gIvp/rOML8+4BPA+2/q1jC/P+F7nor/fh7EC+OS19kdAQwOjBeUkZLKQxcNmoJYCY9GedZ1h6hCPNHIP+/XP+P9qYPUOYO77tBh7BzDP2DuAecYr7pzsVo8PcfY86MfoxnhFjvOayPlBk/ng/303xt4BzJ97D57Cy/8fXXLsrMflt+bIEsCXT+WDf4QuOa5Zz96CzXM4ewcwz9gfAc0yLgH84BX18v9Hl5pc55/PbJavAt/xu8Y7gL0DeNNy5ip8Q/lntKhSGXApwGerBlYFMMe6GCuAecYKYJ7xiuVWl2E1teKvf/iN45wy7boTY39MI1cnqh+sc896wbEuxgpglrE1meObeuGsx/IN49SK3AG84tGtt1gxh+R17cRZAczWjNQLBTDLWAHM8q1ZxGc5JwPjQwGsAFYAexe0GdhoBlwK8Id2LRAVwBzrYqwA5hmvWLx0WrqsEmedGCsbuDpRi/BVOe62pF3FuVO9CGMFMFcz0r9Zkzm+qcnOeizfOvcUwCznmvVWzCHdegsFMJ9lBTDLWAHM8s2555sMKgMK4JMs+COgLQ4WRzOw2Qy4FDgp1nWAHfq5BlYFMMe6GCuAecYrFi/dZIOM2RwrGzi+OT+rHq+4M7XbklYBPCfLCmCOc+qFNZnjm5rsrMfyDeMvPPXh3a//H9837kCnXdsjz0HdibMCmK0ZOfcUwCxjBTDL99D7Uj/e1X69xlPYO4C9A3iz8stCc7ULja/f5V8/lwKXZ3ivHK5chncaVl2Es1muHCsnOc4y5thWnQ5jZQPLuXL85SffP86D064993jU3RgrgLmaYU3m2Na556zHM1YA84yrt1gxh+RU7XTuKYDZPCfLCmCWsQKY5Vv9hc9yTgbGhwJYAawA9g5YM7DRDLgU4A/tGlhX3A3VaVhVALNZrhyvWLx0y7GMuSwnxwpgjm+GwKoVCuA5nO0tOM6VZQUwy9iazPFNTXbWY/mGsQKYZ1z1eEWPrAAe1/vcdad5TwHM1gwFMMs3555vMqgMjKeCAlgBbHGwQJqBjWbApQB/cNfA6pKWY12MVywFOg2rkewyNsdjk79/fXR0tOnzPrVC2cBlOINg1WMF8BzO9hYc58qyAphlbE3m+KYmO+uxfMNYAcwzrnq8Yg5Jr9tp3vMOYDbPybICmGWsAGb5lvjzWc7JwPhQACuAN70MtGhZtDpnwKUAn/8aWF3ScqyL8YqlQKeFgAKYy3DOIXPM8i3GygaWc+VYAXx9OXc79xTAXJZTL6zJHN+ce5n1lA0sYwUwy7f6t1VziAJ4XO9z1516C2syWzMUwCzf1GTfZFAZGE8FBbAC2OJggTQDG82AApg/uGsZrgDmWBdjBbCMxwZ0//oq3J26arnVaemibODqxLikVQBfX86d6kVqsgKYy7ICmGNbizkFMM9YAcwzXjnrZZ7odO55BzCb52RZAcwyVgCzfKu/8FnOycD4UAArgJV/G5V/FmwLtgKYz0ANrApgjnUxVgDLeGxA968VwPtETn7dabGlAObqRPrKqscK4OvLuVO9UADzObYms4wVwCzfnHsKYJ5x9RYrZr10y53OPQUwm+dk+U9/9E0nQ9jEqy45VgCzGdYjyHfMwFjCFMAKYAWwAtgMbDQDCmD+8K6BVQHMsS7GK5YCXQYpGXP5rQZaxnMYKxtYzpVjBfD15dzt3PMOYC7LqRfWZI5v+gsFMMs3jBXAPOPqLVbMegrgcb3PXXfqLRTAfM3IX+Bb8eiS49pf+MxneeuMx+8zBbACWPm3Ufm39ULin48/TBTAPOMaWBXAHOtivGIp0KXJlzGX3zrrZDyHsbKB5Vw5VgBfX87dzj0FMJfl1AtrMsc3/YUCmOUbxhHAv/roj4w70GnX3erxilkvL2Ynzt4BzNaMnHsKYJZx6rICmGdcOwyfe7MeGx4FsAJYAawANgMbzYACmD+saxmuAOZYF+MVS4FOC4EMUscffN/Y40257sbYHLO1QtnA8c0CoJ8QVu8AACAASURBVOqxAvj6cu5WkxXAXJZTL6zJHN/U5PwoTBmzjBXALN+xt1jRIyuAp4x7rSS7ApivGQpgnrHiV8bJwPhQACuAlX8blX8WbAu2ApjPQC3DFcAc62K8YinQbRGuADbHY5O/f30V/p1lF+FchsclrQL4+nLudu4pgLksK4A5tjXnK4B5xgpgnvHKWS+9bqdzzzuA2TwnywpglnHOPwUwz7j6DJ97sx73QQpgBbACWAFsBjaaAQUwf1jXwKoA5lgXYwUwz1gBzDM2xyxjBTDHNwuAqscK4OvLudMiPAtEBTCX5dQLazLHNzVZAczyDWMFMM+4eosVPbICeFzvc9edegsFMF8zFMA8Y8WvjJOB8aEAVgAr/zYq/yzYFmwFMJ+BGlgVwBzrYrxiKdBpWM0gpQA2x2OTv3/tHcD7RE5+3a1WKIC5WpH+vc69FZy7ZVkBzGU5OVYAc3xTKxTALN8wVgDzjOvMWzHrpZPrdO55BzCb52RZAcwyTl1WAPOMw9k3GZxsO3Y7BbAC2KJgYTQDG82AApg/sGtgVQBzrIvxiqVAp4WAApjLcIYnc8zyLcbKBpZz5XiFmOy2pE1NXsG527mnAOZqRuqFNZnjm3NPAczyDWMFMM/Y3oJnXH2yAphlnSwrgFnGybICmGcczr7JQAF8koEb+YY4Pj7e3bx1e+Ryra7zteVr9Jv/5IWXhSyuQgYUwHxOa2BVAHOsi7ECmGfsHcA8Y3PMMlY2cHzT91Q9XiEmFcBzxksFMM+5E2NrMluTFcAs35x7CmCesb0Fz7h6OAUwyzpZVgCzjJNlBTDPOJx9k8E4FXkHsALYomBhNAMbzYACmD+wa2BVAHOsi7HijGesAOYZm2OWsbKB41vLw1V3piqAxxGcu+4kJ5Nl7wDmakb6N2syxzc1WQHM8g1jBTDPuGY9/3IZyzqcFcA8YwUwyzh1WQHMMw5n32QwTpwKYAWwRcHCaAY2mgEFMH9g18CqAOZYF2PFGc9YAcwzXrHc6iR0lA1chrMEqHq8IscK4HEE56471QsFMF8vrMksYwUwyzfnngKYZ1y9xYo5pFtvoQBm85wsK4BZxqnLCmCesfJXxsnA+FAAK4CVfxuVfxZsC7YCmM9ADawKYI51MVYA84xXLF66yYYV4qwTY2UDVyfSV1Y9XpHjbkvaLLdWcO5ULxTAfL2wJrOMFcAs35x7CmCecfUWK+aQbr2FApjNc7KsAGYZpy4rgHnG+gQZJwPjQwGsAFYAK4DNwEYzoADmD+0aWBXAHOtirADmGa9YvHSTDQodNsfKBo5vhsCqxyty3G1JqwCek2V/BDTHOfXCmszxTU1WALN8w1gBzDOu3mLFHNKtt1AAs3lOlhXALOPUZQUwzzicfZOBAvgkAzfyDXF8fLy7eev2yOVaXedry9foN//JCy8LWVyFDCiA+ZzWwKoA5lgXYwUwz3jF4qWbAJYxm2NlA8c3fU/V4y984N1LZp1u9WKFaO/GWAHM1YzUC2syxzc1WQHM8g1jBTDPuHqLFT1ymplO554CmM1zsqwAZhmnLiuAecbh7JsMxoHfO4AVwBYFC6MZ2GgGFMD8gV0DqwKYY12MFcA84xWLl05LlwyrMmZzrGzg+GYJkHp8561v3imAec7eATyHsQKY45x6YU3m+KYmK4BZvmGsAOYZ16y3okdWAI/rfe6607ynAOZrhgKYZ6z8lXEyMD4UwApg5d9G5Z8F24KtAOYzUAOrAphjXYz/6Dc/NPYfU647DasZpD72K780hev4SboxXrHc6sRY2cDV4vSVqccKYJZxcVYAs5yrt1AAc5zD2JrM8U2tUACzfMNYAcwzrnq8okfOTNKpT/YOYDbPybICmGWcuqwA5hmHs28yGPd2CmAFsEXBwmgGNpoBBTB/YNfAqgDmWBdjBTDPWAHMM16x3Oq02FI2cBnOEiD1WAHMMl7NuVO9yAJRAczlOfXCmszxTa1QALN8w1gBzDOuWW9Fj6wAHtf73HWn3kIBzNcMBTDPOOefbzIYTwUFsALYomBhNAMbzYACmD+wa2D13+njWBfjFUuBTsNqBikFsDkem/z966Ojo02f98oGLr+1AAhjBfD15tzt3FMAc3m2JnNsqyYrgHnGCmCe8cpZL71up3PPO4DZPCfLCmCWcc4/BTDPuPoMn3uzHvdBCmAF8KaXgRar3sWq++uvAObzXwOrAphjXYwVwDxjBTDP2ByzjL3bjOObnir1WAHMMl7NudMi3DuA2SynXliTWcYKYJZv6rECmGe8ctZTAI/rfe66U2+hAOZrhgKYZ9x9l+7X/2LGxlNBAawAVgBv9O5PC5aHogKYz0ANrApgjnUxVpzxjBXAPGNzzDJWNnB801emHiuAWcarOXda0iqA2SynXliTWcYKYJZv6rECmGe8ctZTAI/rfe66U2+hAOZrhgKYZ6xPkHEyMD4UwApgBbAC2AxsNAMKYP7QroFVAcyxLsaKM5ZxlrT//ebPjD3elOtOC4EMq+aYz/GU4O59kk45VgBzGa5lS869VZw7ZTk1+YVnn9n7buZ/2YmxApitFwpglq8CmOcbxitnvVT8TjXZHwHNZjpZVgCzjFMzFMA845pJfO7NepyKFMAKYOXfRuWfhbp3oc7rrwDmM1ADqwKYY12MFWcsYwUwxzf12ByzfIuxsoHlnByvEpPdlrSrOHdahCuA+XphTWYZK4BZvuktvAOYZ7yyR+7WWyiA2TwnywpglnHqsgKYZxzOvslAAXySgRv5hjg+Pt7dvHV75HKtrvO15Wv0m//khZeFLK5CBhTAfE5rYFUAc6yLsQKYZawA5vjmvDDHLN9irGxgOSfHq8RktyXtKs4KYH6M78TYmszWZAUwyze9hQKYZ7yyR+7WWyiA2TwnywpglnHqsgKYZxzOvslgnIq8A1gBbFGwMJqBjWZAAcwf2DWwKoA51sVYAcwyVgBzfDM8mWOWbzFWNrCck+NVYrLbknYV505y0juA+XphTWYZK4BZvuktFMA845U9crfeQgHM5jlZVgCzjFOXFcA843D2TQYK4JMMeAewRcGiaAY2mwEF8EmxppqXGlgVwBzrYqwAZhkrgDm+qT/mmOVbjJUNLOfkeJWY7LakXcVZATyuOpjrToytyWxNVgCzfNNbKIB5xtUjf+xXfokpuvf4qJ1qsgKYzXOyrABmGacuK4B5xuHsmwzG49M7gL0D2KJgYTQDG82AApg/sGtgVQBzrIuxAphlnCXtR9/z6NjjTbnutHTJsGqO+RxPCe7eJ+mU44+87bt3z//yD+4RmPPLTpwVwFytyEKreosXnn1mTniHz9IpxwpgNscKYJZvaoUCmGdc9fi/3/yZoVLOu+xUkxXAbJ6TZQUwyzh1WQHMM1b+yjgZGB8KYAWw8m+j8s+CbcFWAPMZqIFVAcyxLsaKM5axApjjm/O4crzi7oZOiy1lA59jBTDLuOqFApjlXDVZAcxxDmNrMsc3tUIBzPINYwUwz7hqhQKYZR3OCmCesQKYZZy6rADmGYezbzJQAJ9kwB8BbVGwKJqBzWZAAXxSrKnmpRaICmCOdTFWnLGMFcAc39Qfc8zyLcbKBpZzcqwAZhlXlldx7vQXRrJAVABzeU69sCZzfFMrFMAs3zBWAPOMq1YogFnW4awA5hkrgFnGqcsKYJ5xOPsmAwXwSQYUwBYFi6IZ2GwGFMAnxZpqXjJIpQFVAHOsi7ECmGWsAOb4pv6sXG51EjrKBj7Hq8RkBtBOWV7FuRNjBTBfL6zJLGMFMMs3/ZsCmGe8skfu1lsogNk8J8sKYJZx6rICmGdM7U/9uFfrtVMAn7xeCmDl32bln4X15Bu1KwsFMJ+BkpMKYI51MVYAs4wVwBzfnEErl1udhI6ygc/xKjHZbUm7inOneqEA5uuFNZllrABm+aZ/UwDzjFf2yN16CwUwm+dkWQHMMk5dTv/2ua98bXRTU6679Mhd9+d+3ae/d8dvLP8NYP8NYAWoEtwMbDQDCuDTB9ihD/WSkwpgjnUxVgCzjBXAHN/UnZXLrS7DajEeB5VZ150YrxKTeS3lzCe6E2MF8Jxzj0/t6c/QJccKYDbD6d8UwDzj6t/8EdAs63BWAPOMFcAs49RlBTDP+NB7Uz/e1XzNxg5bAawAVv5tVP5ZYK9mgT3k66YA5jOQQSoNqAKYY12MFcAs4wyrT7/re8ceb8p1lyXtyuVWN8ZTgrv3SToxVgBztbh6wNSLVZw7ZVkBzGa5zr29cjnll11yrABmM5yarADmGVetUACzrMNZAcwzVgCzjFOXFcA845pJfO7NemzaFcAKYAWwAtgMbDQDCmD+sM4gpQBmORdjBTDHOYwzrEY4zH50WdKGce6yXrHc6sZ4dobz+ToxXiUm5Twn2Z2yrADm+oosDOvcm5Pcl3+WLjlWALMZTo4VwDzjqhUreuRuvYUCmM1zzdQvP5Hm/KrLuZe6rABmc6z0lW9lYKxeCmAFsPJvo/KvvmF97lu8FcD8a58mXwHMci7GCmCOcw2rCmCWsQKY45teJzn235vkGSuAWcaV5VWcuywQq7d44dlnxt3GlOtOjK3JbL1QALN8U48VwDzj6t8UwCzrcFYA84y9A5hlnLqsAOYZh7NvMhgHIwWwAtiiYGE0AxvNgAKYP7BrgeiPgOZYr1wKdFrSegcwl+EMT+aY5TsyHgeVWdedasWvPvoju+fe+ZZZaF/2eTpxVgCzNaP6NwUwx7nOvZd9E0/6RZdaoQDm8luLbwUwz7hqhQKYZR3OCmCesQKYZZzarADmGdcZ6HNv1mPbrgBWACv/Nir/LNS9C3VefwUwn4EMUnfe+ubdFz7w7vFsnHLdZbm1cinQibECmK0X5pjlmzOvGE8pwHufpFOtUADPyXIE8ArR3inLWSAqgLk8W5M5tjXnK4B5xgpgnnHVio++59G97mrOLzudewpgNs/JsgKYZZzzTwHMM64+w+ferMdTWAGsAFYAK4DNwEYzoADmD+s0+QpglnMtBVb8rfBOC4ESwJ/7ytfGPg+/7sQ4PwpzxXKrG2M8tGd8gk6MFcDsmZdFS869VZw7ZVkBzGa5+rczSib+ri45VgCzGU49VgDzjKtWrOiRU4y61ItwVgCzeQ5jBTDLOHVZAcwzVvzKOBkYHwpgBbDyb6Pyz4JtwVYA8xlIk68AZjnXUkABzHGuYTV3nCmAGc6V4xXLrU6LLf+9SSa/1VMmx6vEZLcl7SrOneqFApivF9ZklrECmOWbs08BzDOuOeTpd33vuGuedt3p3FMAs3muLE8L7/CJuuQ4dVkBzOa45j6f5TyUmJ0CWAGsAFYAm4GNZkABzB/YafIVwCznMPbOSZ6xdwDzjM3xHMbjoDLrusvSJfV4lZjMaylnPtGdGCuArcn3+o46Ojra9JyrAGYzrADm+YZxSTMFMMs7nBXAPGPvAGYZp2YogHnGyl8ZJwPjQwGsAN70UGTRsmh1zoACmM9/BikFMMs5jBVnPOM/+PG33M3yn3/2n8c+D7/uJBuS4xXLrW6M8dCe8Qk6MVYAs/U4fWvOvVWcO2VZAcxmufq3M0om/q4uOVYAsxlOPfYOYJ5xakWk2YoeOcWoS70IZwUwm+fKMn7InfEJuuQ4dVkBzOY4jH2TQTIwPhTACmALg8XRDGw0Awpg/tBOk68AZjmHsQKYZ6wA5hmvWm51WQhUrRgHlVnXnRivEpN5LeXMJ7oTYwUwf+6lf1vx6JJjBTCb4Sw/FcA845JmCmCWdTgrgHnG3gHMMk5dVgDzjBXAMlYAvzwDNwLk+Ph4d/PW7RWzzZTPma8tX6MF4OUvvjzksfUMKID5jGaQUgCznEvq+G+ncpzDWAHM8c1ZEcYKYJ6xsoFn/K5/++/uLl6mDCF7n6SL1Em9WCXaOzFWAPP1wprMMlYAs3zTvymAecYre+S0GZ3OPQUwm+fK8l77OuWXXXKcuqwAZnO89T23f755r/9YvLwDWAGsGN7o3Z8WxXlFcausFcB8BtLkK4BZzmHsHcA84xLAH/7E58c+D7/uMqzWQmDF3Q2dGCsb+FqhAGYZp6dMvVjFuVO9UACzWa7+DW8kzvgEXXKsAGYznHqsAOYZV4/8kbd99xnfzfy7utSLcFYAs3muLPOpPf0ZuuQ4dVkBzOZ4q/tt/1zzX/ex0iiAFcAKYAWwGdhoBhTA/AGZJl8BzHIOYwUwz7gE8OMff27s8/DrLsNqLQRWLLc6Mf7DH/t2PLNnfYJOjFeJyXCX81npO+z7OjFWAPO9hTWZZawAZvkqgHm+YbyyR+7WWyiA2UxXlg/bmd3fR+vSv6VmKIDZHCta5VsZGKuPAlgBrPzbqPyrb1if+xZvBTD/2qfJVwCznMM4Atg7JznOYVwC+JHf+Juxz8OvuwyrtRBQALM5VjZwfNNPJscKYJbxas6darICmM1y6oU1mWWsAGb5ph57BzDPeGWPnEGn07mnAGbzXFnGB+gzPkGXHKcuK4DZHIexbzJIBsaHAlgBbGGwOJqBjWZAAcwf2mnyFcAs5xqkFGcc5zDOQiDDlAKY4WyOGa7jcBrGygaWcxhHAOfc+/oXnx9nwinXXZZbxTk1efajE+Pw/eqdJ2cjbiUbrMlsTVYAs3zTYyiAecYre+QcAJ3OPQUwm+fK8vTGolGOU5cVwGyOx/na696sx1qmAFYAK/82Kv8s1L0LdV5/BTCfgTT5EZPP//IPjmfjlOtOw+qf/uib7nKeAnb4JJ0YlwDOj4COBH7so5+6+5Zr8u07/tMzL338N7zvmd3Dvv2r9/zXTfcjtRDwLzJwdTmMlQ0c3/QVYawAZhmv5tzp3FMAs1m2JrN8UysUwDxjBTDPeGWPnLGv07mnAGbzXFke1gnTLrvkOGefApjNcRj7JoNkYHwogBXAFgaLoxnYaAYUwPyhnSZfAcxyrkFKccZxDuMSwGny/vyz/7z78Cc+f/ct1+TbR//fT+0+95WvXfrt6Oho02eROebyWwNqMR4HlVnXXZYuYawAnpPlVZw7ZVkBzGbZmszyzdmnAOYZK4B5xqkV9U/RZCaY/eh07imA2Tx77rF8a+ZTAM/hXLx97st7PI8VwArgTS9cLVR9C5WvvXcAz8hAmnwFMFtnapBSAHOcw3gUwGOjR193WrrkTvb86NzZy61ujOnMnvXxOzGOmEw9fuHZZ85Cgb6vG+cVP2q7E2MFMNdXpAev/g0tCud88C45VgCzGU6OFcA849QKBfAczgpglrPnHsu39nsK4Dmci7fPfXmPbbYCWAGsAN7o3Z8W6b5Ful577wDmM5AmXwHMcq5BKpwVZwzrMM5C4Ll3vmX6v+vZZUkbxquWW50YR7KveHRirABm6nD1bnlOvVjFuVOWFcBslqt/syZznBXAHNuqyQpgnvHKHjn1qdO5pwBm8+y5x/KtuqwAnsO5ePvcl/fYwyuAFcAKYAWwGdhoBhTA/EGdJl8BzHKuQUoBzHEOYwUwxzdDUxgrgHnGCmCeccTkR9/zqHcAg71f6oUCmM+yAphnbE1mGSuAWb7p3xTAPOOxR84/OzP7oQDmiXdi7LnH1wwFMM9Y6SvjZGB8KIAVwMo/cAFk0bXoXiYDCmA+PxlYFcAs5zDOIKUA5jiHcQTw87/8g9OlTqeFQAng2cutToxdunB1Iv1IakUJ4K/eeXKcCadcd8pyCeDZnDsxVgDz9cKazDJWALN8c+4pgHnG6S1W9chpXjqde94BzOa59hZTmuK9T9Ilx6nLCmA2x5fZQfv/Xq/XZiwzCmAFsAJYAWwGNpoBBTB/+KbJVwCznGuQCmfFGcM6jBXADNsagsJ41XKry0KgasU4qMy67sQ4YvJjv/JLuy8/+f5ZeF/6PN04507r2Zw7MVYA8+eeAphlrABm+aaHUwDzjFf2yGkwOp17CmA2z84iLN+aqxXAczgXb5/78n5pCN/tdgpgBbDyb6PyzyLdt0jXa68A5jOQJl8BzHJeuRTothDwDmAuy+aYY1tnnkuXOYwVwPM4/9FvfkgBDM1ZqRcKYDbL1mSWb86+COA7b33zuJ+bdt2lR1YA8zkee+QPf+Lz0zJcn6hLlsNZAczm2XOP5VsznwJ4Dufi7XNf3nVO5lkBrABWAEOLCYts3yJ7qNe+BPDR0dHurLcnnnji7t94zdBz6Lenn376vj9m/hxn/fnqfYfiQXycNPkRwH/9w28882uQ8eW/j8elwPf97HtPcZbxYRhnIZA7VH/t0e+RMXCujzl+5OduyRhinLvN6uzYf7ZWHKZWRAD/7DveefdH889knD6lU28Rzm/7mX8/nXMnxlkgnnXmJdfWi8PUC2vy5TleNL+UAN6vxfVrc3x5/iWAi+n+s4wvzzg9cuaQ1OTZPXK33iKc9zNcvzbLh8my597lOV507uX3snv7hXe8/cwsm2Oe/71eH3//+rwGCuCT1/JGgn18fLy7eev2yOVaXedry9foN/HJCy8LWVyFDJQAXlGQMkwd4pGBZMusM7D+6qM/snvunW85xJf7QB+jE+P60bmz/1Z4J8ZZCORHjfrjRpnzbVxuPf7x5x7oe/2y/3GnHGfpsuLRiXHE5P/z3/6/6efe17/4/O65v/lvuzw/yFvysP/fZ2m09d5i5Lz/53/h2Wfu/nvtD/ucf1d4fMvHqV//j9/7jZeu6337z+N/v/979euI1a0z9g5g5ryr1z3nnjWZZVwC2HOP41wCWMYc45U9cl7XTj1c5r0Vj06MPfe4WlH9RQRweuPZjy45Ls4+81neOuPxe8w7gBXAmx7ut/7N5J/PgkpmQAHM50sBPIdxCWDFGcO7Fi9Z6ufHQM98dBmkinGEgznmcuzShWFbvUpyHDGZv4yTevGFD7z7rgjOX4JK7ai35DxveX+9je8767red9ZzfYzPvON/fenj1fse9Dl/xuSkvqYtPhfn/Lv3WXAV5/zZ8/Xm17nefy7+9Vy/X7+u/yfvP+/tH2791Lm/d97/c9b7s2TeItv6M4VxshZhPfvR6dyzJrM1OQI4OV7x6JJjBTCb4dTklT1yvne6ZLk4Wy+4TIex5x7Ht3o4BTDPuFj73Jv1eF4ogBXAmx7uLVa9i1X3118BzOc/Tb53ALOcw1gBzDPOsj6iIYJg5qPb0iWL2kd+429mIm612HLpwteKEsAJ8f6dqfVrKuCd6kU4RwDPfnRirADm64U1mWWcWVcBzDJWALN8k+ESkyt65Jyxnc497wBm86wAZvnWflcBPIdz8fa5L+9xDlUAK4AVwMC/Y2eB7VtgD/naK4D5HCmA5zAuAaw4Y3jX4iUN3nhXX2TweHddFjP161zXW9531nW9r57H/67ed6jnDIKHrJ+H/ljFOF/vG973zNhL49edFlvKBqZG1PdDcjwKYDy8e5+gU5YVwHyWU4+9A5jjnHphTeb4Vl1Ojlc8utRjBTCf4eqRMyf874//0fQ4d8lycZ4OuJlk99zja4YCmGdcPYbPvVmP54UCWAG86YWrxap3ser++kcA/+GPfftYs6dddxqkvAOYrTM1rCrOOM7FeCwQdSdfPY+/d8jrTrUif+s+y61f+shf3L0L+LGPfmpXb/nLDcRbZPPrHv+Lu9I51+e95XOf93v1/n/1nv+66Z4vOXbpwtWJ9FRhrABmGY+cvQOYY50sK4A5vpVjazLLOJwVwCxjBTDLt2rF/fTI6ZnHXnn8dV3X8/jf1fVZv5ced79Prp64nqsPvtfzVeiTvQOYzbOzCMs39SJvCuA5nIu3z315j3s/BbACeNPLQAtV30Lla/8vOwUwn/80+QpglnMYZ1jNgiv/7mSG7xrkH3Qwv9fgvv/7N/79n+3Oest/d9b7z3ufC4GxdXz5dUcBHKmeLI9vET37b5/7ytdOvW//v7no1/n/8/b03/3D3ef6dT3nlajr+3k+OjradM/n0oWtxemrwlgBPI9zvr9nPzrVZAUwm2VrMsu3Zl0FMMu5BHD6pNmPTvW4BPBnPv2Zu73vvXrk8/rfvE7n/d74/rHvPa9PHv+b+7m+Cn2yApitF557LN869xTAczgXb5/78h77HgWwAnjTy0ALVd9C5WuvAJ6RgVqGr1i+dFsKFOP9wf5+BvIH/W+q0enGuL7umc/dGOcO4AjgmY9OjL3bjO376szLYnbFo1OWV4n2TowVwHy9sCazjDPrVH88uyZ3qRUKYD7D6S0iJvNPz+Sfopn96JLl4jybbz5fJ8aee3zNUADzjGfsUv0c238dx/NCAawAVgD7bwCbgY1mwDuA+QO1luErli+dBqm6A3hsQGZcd2M8g+n+5+jGeMVyqxNjly7suVdnngL4+nLuVC/Su335yffvH0v4rzsxtiaztUIBzPNVAPOMS0yu6JFT8DvVZO8AZvOcLHvusYxz7imAecbKWRknA+NDAawAVv5tVP5ZsC3YCmA+A7UMVwBzrGsp4J2TPOOxwZt13W3psmK51YmxSxeuTqSvrDNPAXx9OXeqFwpgPsfWZJZx6vKKGSQ9YpdaoQDmM1yz3ooeuVOWi/OsGW/8PF3qRRh77vE1QwHMM9YnyDgZGB8KYAWwAlgBbAY2mgEFMH9o1zJ8xfKl0yCVv62sAOby7EKAY1vDUzHOcuurd54ce2n8ulOtcOnCZrnOPAXw9eXcqV4ogPkcW5NZxgpgnq8CmGdcPfIXPvDu6T1ymvBO5553ALN5TpY991jGOfcUwDzj2mH43Jv1uKhSACuAlX8blX8W6t6FOq+/ApjPQC3D77z1zf67nlAtrKWAApjLczEeG7xZ192WLiuWW50Yu3Th6kT6ijrzFMDXl3OneqEA5nNsTWYZpy6v+EuonaSZApjPcM0h+ZH8s/+SZKcsF+dZM974eTr1Fp57fM1QAPOM9QkyTgbGhwJYAawAhqSHBdeCe9kMKID5DNUyXAHMsa5hdcWPBes0rPo3wrkMp5ZXjrPYmv1vTnbKsUsXPsfv+rf/vEXKeQAAIABJREFUbqcAvr6cO9ULBTCfY2syyzj9hQKYZawAZvmOPXL649k9cpbbnc495z02z5n3PPdYxqkZCmCecTj7JgMF8EkGbuQb4vj4eHfz1u2Ry7W6zteWr9Fv/pMXXhayuAoZUADzOR0F8AvPPjO19ncbVhXAXJ5LTk4N8P/8ZN1ynDqRLM98dGLs0oWrE+l76sxTAF9fzp3qhQKYz7E1mWWcuqwAZhlHAH/kbd+9+9xXvjazdbv7uTrV44jJFT1yQHfjPD3IzRh77rE1OeeeAphnfBX23f4Z+RyM54V3ACuAFcP+zRgzsNEMKID5A7GW4VkMKIAZ3iUn/bdTGb5pnIvx2ODNuu62dPn6F5+/++9Zz+Kbz/OwjPNnHd9+4R1v3/R5nxy7dOHqRNUK7wBmGa/m/LD1Yr+mHR0dbb5eKIDZLFuTWb61+FQAs5wzTyuAWcY1h6TnnP2XJB+mT86fsx5XrU/2DmA+y84iLOOcfQpgnnH1GD73Zl1nXZ4VwArgTQ/3Fqvexar7668A5vOfgTXLcAUwx7qWAvm3U2f/WLBOi3AXAlyGcxZVjtM814+Bzr9rvf+WRW7esgCr6zznvxuf96/rv63/rn59P8/j/5PPu/9nql9nobHlczWMXbrwOVYAs4yrXqzi3OncS32c3VfkDOjE2JrM14vkeMWjS44VwHyGxx45f6E6dTm9Z2a/6kHzfFZPW++v57P+m/333c9/e95/k/ef93YV+mTnPTbPziIs35pDFcBzOBdvn/vyHvtLBbACeNPLQAtV30Lla/8vOwUwn/80+VnS/uqjP3JX6owHJH3dZfFSS4EsA2YvarsxpjN71sfvzHi8a2C8m+AsTpd5XyfGygb23Kszzx8BfX05d6oXkQKz+4rU8k6Mrclsrci8mxyveHTJsQKYz3DNepXj/f6Y7JG71WQFMJvnZNlzj2Wcc08BzDN2ny7jZGB8KIAVwArgjf74Xwu2BVsBzGegluHv/4Wfn75E7LJ4qaXAin8XqhvjscGbdS1jnnQnxi5d2HOvzjwF8PXl3KleKID5HFuTWcaZ9xXALGMFMMs3Ga5Zj++Iz/4Mnc49BTCb52TZc49lnJoRAfyZT3/m7G9o8L1daoUugc/wVWE8fjspgBXACmAFsBnYaAYUwPzBXctwBTDHupYC+dvf+ZFbEcH7b/mRusTb//i93zj34+bPMH7OukP5rOcM21tu8orx2ODNuu4ySMmYqxH1vRXGLl1YzmG86kcTpyZ1qherOHdirADm64U1mWWc808BzDJWALN8k+GVPXK33kIBzObZWYTlWzOfAngO5+Ltc1/e405QAawA3vRS20LVt1D52vsjoGdkoJbh/9eHf//uv9k5HpD0daclbQ2rkcARrPl3Suut/m3gPJ/1lv/+rPffz/v+4dZPnfv/niV6z3vfrz36PZs+K1cuXjrmmK4N+x+/E2NlA9v31ZnnHcDXl3OneqEA5nNsTWYZZ9ZRALOMFcAs32R45RySnrnTuVcz9f6sQP+6E2PPPb5mKIB5xjN2qX6O7b+O49mgAFYAb3qpbUHZfkHxNeJeI+8A5thWbmsZ/ptP/dVdIbl/V+i97hDN758nDc96//jff/a/vPeB/t+zPl4k6B/8+Fs2XcdXLgU6DasuBNh6YY5ZvqnJYezSheVcZ54C+Ppy7nTuRZylD5r96MTYmszWipx9CmCWsQKY5Vv926o5JPW/U01exbkTY889vmYogHnGte/0uTfrcUZSACuANy0OLFa9i1X3118BzOd/fxl+0V2lZwnY8X2j3B3ff971wwjgUUjX9X/8yR/adB1XnM3JsQsBlrM5ZvnmvA9jly4s5/0zbxwKZ1x3WiD6I6D5LN9565sVwOA/Y2NNZjNcc64CmOWsAGb5Vv+2ag5RAM/o3npJdmcRvmYogHnG1WP43Jv1eEIogBXAmxYHFqvexar7668A5vO/chneaRG+aikg47HlY65lzHAdP2onxi5d2HNv5ZmXTHfKsgKYz7ICmGdsTWYZZ9ZVALOMFcAs32Q4vcWqWa9bb7GKc6f+zXOPrxkKYJ5x9126X/+LGRt3SgpgBbACGPyb0xYdD7bLZEABzOdn5TK80yDlsMpmeeXixRyPbTVz3YmxSxe+VqwSk92WtKs4d6oXCmC+XliTWcaZExXALGMFMMs3GV45h3TrLZyp2Twny7/z9u9iBrp7fNQu/VtqhgKYzfFldtD+v9frtRnLjgJYAawAVgCbgY1mQAHMH74K4DmMHVZZzisXL12GVRmzGa4ForKB5bzyzOu2pFUA81lWAPOMrcks45x9CmCWsQKY5Vv926pZr1tvsYpzp3lPAczXDAUwz1iRK+NkYHwogBXAyr+Nyj8LtgVbAcxnYOUyvNMg5bDKZlk5yfJdvdzqVCuUDWyWV5553Za0CmA+ywpgnrE1mWWc/kIBzDJWALN8V/fI3XoLZ2o2z+mTFcAs49QMBTDPOJx9k4EC+CQDN/INcXx8vLt56/bI5Vpd52vL1+g3/8kLLwtZXIUMKID5nK5chneSOg6rbJYVwCzfnBcynsNY2cByXnnmdVvSKoD5LCuAecbWZJZx+gsFMMtYAczyXd0jd+stnKnZPKdPVgCzjFMzFMA843D2TQaj3PQOYAWwRcHCaAY2mgEFMH9gr1yGK4DHdoS5ljHDdfyoMh5pMNedGCsb2HNv5ZmX745OWVYA81lWAPOMrcks4yxnFcAsYwUwyzcZTm+xSkx26y1Wce7UvymA+ZqhAOYZK39lnAyMDwWwAlj5t1H5Z8G2YCuA+QysXIZ3GqQcVtksr1y8mOOxrWauOzFWNvC1YpWYzHdHpyyv4tyJ8Ufe9t2753/5B5nCe8FH7cTYmszW5Mz7CmCWsQKY5ZsMr5xDuvUWztRsnpNlBTDLODVDAcwz1ifIOBkYHwpgBbACWAFsBjaaAQUwf2grgOcwdlhlOa9cvHRahJtjPsfKBp7xKjHZbUm7inOnmqwA5uuFNZllnOWcAphlrABm+SbDK+eQbr2FswibZwUwy7ekpAJ4Dufi7XNf3grgk9fefwN4o+LLAnUSUln0ZaEA5l97BfAcxg6rLOeVi5dOssEc8zlWNvCMV4nJbkvaVZw71WQFMF8vrMks48z5CmCWsQKY5ZsMr5xDuvUWziJsnhXALN/abSuA53Au3j735a0APnntFcAKYO9+NQObzYAC+KRYU02LAngOY4dVlvPKxUsn2WCO+RwrG3jGq8RktyXtKs6darICmK8X1mSWceYbBTDLWAHM8k2GV84h3XoLZxE2zwpglm/t9BTAczgXb5/78lYAn7z2CmDl32bln0X65Bu1KwsFMJ8BBfAcxg6rLOeVi5dOssEc8zlWNvCMV4nJbkvaVZw71WQFMF8vrMks48y4CmCWsQKY5ZsMr5xDuvUWziJsnhXALN/a6yqA53Au3j735a0APnntFcAKYAWwGdhsBhTAJ8WaaloUwHMYO6yynFcuXjrJBnPM51jZwDNeJSa7LWlXce5UkxXAfL2wJrOMM98ogFnGCmCWbzK8cg7p1ls4i7B5VgCzfGunpwCew7l4+9yXtwL45LVXACv/Niv/LNIn36hdWSiA+QwogOcwdlhlOa9cvHSSDeaYz7GygWe8Skx2W9Ku4typJiuA+XphTWYZZ8ZVALOMFcAs32R45RzSrbdwFmHzrABm+dZeVwE8h3Px9rkvbwXwyWuvAFYAK4DNwGYzoAA+KdZU06IAnsPYYZXlvHLx0kk2mGM+x8oGnvEqMdltSbuKc6ea/KuP/sjuuXe+ZdxtTLnuxNiazNbkzDcKYJaxApjlmwyvnEO69RbOImyeFcAs39rpKYDncC7ePvflPQ5Gv/7rv75Z9zEjowpg5V/rb4AZ32R+joc/bBTAD8/ufnOnAJ7D2GGV5bxy8dJpEW6O+RwrG3jGq8RktyXtKs6darICmK8X1mSWceYVBTDLWAHM8k2GV84h3XoLZxE2zwpglm/t6BTAczgXb5/78lYAn7z2CmAFsALYDGw2Awrgk2JNNS0K4DmMHVZZzisXL51kgznmc6xs4BmvEpPdlrSrOHeqyQpgvl5Yk1nGmW8UwCxjBTDLNxleOYd06y2cRdg8K4BZvrXTUwDP4Vy8fe7LWwF88torgJV/m5V/FumTb9SuLBTAfAYUwHMYO6yynFcuXjrJBnPM51jZwDNeJSa7LWlXce5UkxXAfL2wJrOMM+NGAH/uK18bd3RTrrvUCgUwn+GVc0i33sJZhM2zApjlW3vd9BYvPPvMlLNu/CRdzr3i7POcPG+Z85h/fwT0v/zL7vj4eHfz1u2Ry7W6zteWr3HLofTPZmEyA6czoAA+zeTQOVEAz2HssMpyXrl46TJIyZjNcGp7GCsbWM4rz7wMV53qhQKYz3IE8Iq7Jzvl2JrM5jhnXzL89S8+P33/1CXHJYD//LP/LGPo5o+VPXK33sKZmq3JyfLvvP27pteKTjnOuacAZnN86J2pH+/qvl5jMVMAK4AVw1AjbJG8ukVyK6+dApjP0MpleJfFy8qlgIzHlo+5ljHDdfyonRgrG9hzr868xz/+3BixadedsqwAnpNlBTDHOfXCmszxrXkzPwpTAcxxVgBzbCvDK2e9NDCdegsFMJvnZFkBzDJO3VAA84yrPvvcm/U45CuAFcAKYAWwGdhoBhTA/GFdy/APf+Lz49k45dphlccsYxkfauhZudzqlGNlA3vu1ZmnAJ7D2d6C41xZVgCzjK3JHN/qTxTALGMFMMs3OV7ZI2fS6dQnK4DZPCfLCmCWcWqGAphnXD2Gz71Zj9tABbACWPm3Uflnoe5dqPP6K4D5DNQC0SUtx3rlUsCFwNjyMdcyZriOH7UTY2UDV4vTV9SZpwCew9neguNcWb7z1jdPv3vSmjyeUMx1F8apywpgrk7UPP2Rt333zh8BzXFeOeulAnWpFys5d2KsAOZqRWpy3hTAPONi7XNv1mOXrgBWACuAFcBmYKMZUADzh3UtEF3ScqwdVjm21dDLWMZjc3/e9dHR0abP++RYAcxmuc48BfAczvYWHOfKsgKYZWxN5vhWD6cAZhlnnk6dUABznFfOIQrg87r+w75fAXxYnmd9tC6Mc/YpgLl6XL2FzzJOBsaHAlgBvOlloEXLotU5AwpgPv+1QFyxDO/S5K9cCsh4bPmYaxkzXMeP2omxsoE991aeecl0pyzn3wC2t+DyXFnOnX0vPPvMWDLx6045tiZzGa4ZVwHMMlYAs3yT45WzXrfewh8BzeY5WfYOYJZxaoYCmGdcPYbPvVmPQ5ECWAGsAN7o3Z8W6t6FOq+/ApjPQC0QXdJyrFcuBTotaV0IcBlOPTbHLN9irGxgOa8887otaRXAc7KsAOY4p15Ykzm+NesrgFnGCmCWb/Vvq+aQbr3FKs6dZmoFMF8zFMA84+oxfO7NWgF88vrfyDfD8fHx7uat2yOXa3Wdry1fo9/4Jy+8LGRxFTKgAOZzunIZ3mmQclhls6ycZPnmvJDxHMbKBpbzyjOv25JWATwnyx99z6O7r955curs3ql/syazOU5/oQBmGSuAWb6re+RuvYUzNZvn9MkKYJZxaoYCmGcczr7JYByQvANYAWxRsDCagY1mQAHMH9grl+GdFogOq2yWlZMs39XLrU61QtnAZnnlmddtSasAnpPlP/rND+2+/OT7x/0Gfm1NxhG3+XHx6S8UwGyt+MpnP+m/AQzvOlbOId16C2dqtl4kywpglnHOPQUwz1j5K+NkYHwogBXAyj+4IbbwWngfNgMKYD47K5fhnRaIDqtsllcuXszx2FYz150YK4D5WrFKTOa7o1OWV3HuxvhP/uip3fO//INM8T3no3ZibE1ma3JmRAUwy1gBzPJNhlfOId16C2dqNs8KYJZv7UUVwHM4F2+f+/IeRxkFsAJYAawANgMbzYACmD+oFcBzGDusspxXLl46LcLNMZ9jZQPPeJWY7LakXcW5U00O4z//7D/vvvCBd999e+6db9md9xZJXL/39z/0LXev8zy+5ffP+73xvzvUdcTflpdy6S2syWxNzuuvAGYZK4BZvsnwyjmkW2/hLMLmOVn2DmCWcWqGAphnvOX+0j/bvNdfAXzC2n8DeKPiy4JwElJZ9GWhAOZf+zT5LmlZziuXAp0W4S4EzPHY4J91fXR0pGw4C4x3pp5D5fDv7lST7S34mlwCOEn9+hefv6+3Q6S6U44VwGyOM+crgFnGCmCWbzK8ctZLTe9Uk5332DwrgFm+tdtOb/Gpv/yzQ7RkD/QxutSK4uzznDxvmfP4DeIdwN4BvOll4Ja/kfyzWUzpDCiA+YwpgOcwdlhlOa9cvHQZpGTMZjjnaRgrG1jOK8+8bktaBfCcLOcO4NmPTueeNZnNcc4+BTDLWAHM8q3+bdWs1623WMW507nnHcB8zVAA84zpXbUf/2q8huOMpABWACuAvQvaDGw0Awpg/lBduQzvNEg5rLJZVk6yfFcvtzrVCmUDm+WVZ163Ja0CeE6WFcAc59QLazLHt5anCmCWsQKY5bu6R+7WWzhTs3nOuacAZhmnZiiAecbVY/jcm7UC+OT190dAb1R8WaROQiqLviwUwPxrv3IZ3knqOKyyWU6OZSzjscE/69ofAX0WlRff16kerxKTIS3n8zN4qN/pxvjDn/j8odDd98fpxFgBzPYWmfMVwCxjBTDLNxleOYekcHeqyc57bJ4VwCzf2m0rgOdwLt4+9+U9DjfeAewdwN79qQQ3AxvNgAKYP6gVwHMYO6yynFcuXly6jG01c92JsbKBrxUKYJZxLcNXce5UL8JYAczlOb2FNZnjWwtZBTDLWAHM8q0zb9WspwBmZo/9j9qpt/AOYL5mKIB5xtVj+Nyb9VjLFcAKYOXfRuWfhbp3oc7rrwDmM6AAnsN41VKg07AqYzbLSnaWb848ZcMcxqvEZLcl7SrOnc49BTBbM6zJLN+a9RXALGcFMMu3+rdVc0i33mIV5069hQKYrxkKYJ5x9Rg+92atAD55/f0R0MpPBbgZ2GwGFMAnxZpqXBTAcxg7rLKclZMs39XLrU5LF+82Y7O88szrtqRVAM/JsncAc5wVwBzbca5RALOcFcAs39U9crfewpmazXPOPQUwyzg1QwHMMx77DK/78lYAn7z2CmDl32bln0X65Bu1KwsFMJ+BlcvwTlLHYZXNcnIsYxmPDf5Z1/4bwGdRefF9nerxKjEZ0nI+P4OH+p1ujBXA3NmnAObYjrOtApjlrABm+SbLK+eQbr2F8x6b52RZAcwyTs1QAPOMxz7D6768x/nSHwHtj4BWgCrBzcBGM6AA5g/qNPmrluGdlrQOq2yWVy5ezPHYVjPXnRh7BzBfK1aded2WtKs4d6oXYawA5mpGegtrMse3FrIKYJaxApjlmxyvnEO69RbO1Gyek2UFMMs4NUMBzDOuHsPn3qzH7ZQCWAGs/Nuo/LNQ9y7Uef0VwHwG0uS7pGU5r1wKdFqEuxAwx2ODf9a1dwCfReXF93WqFavOvJCW8/kZPNTvdGOsAObOvvRvCmCOb836CmCWsQKY5Zscr5z1uvUWzntsnpNlBTDLODVDAcwzrh7D596sx/lSAawAVgArgM3ARjOgAOYP6zT5q5bhnZa0DqtsllcuXszx2FYz150YKxv4WrHqzOu2pF3FuVO9CGMFMFcz0ltYkzm+tZRVALOMFcAs3+R45RzSrbdwpmbznCwrgFnGqRkKYJ5x9Rg+92Y9bqcUwApg5d9G5Z+FunehzuuvAOYzkCbfJS3LeeVSoNMi3IWAOR4b/LOuvQP4LCovvq9TrVh15oW0nM/P4KF+pxtjBTB39qV/UwBzfGvWVwCzjBXALN/keOWs1623cN5j85wsK4BZxqkZCmCecfUYPvdmPc6XCmAFsAJYAWwGNpoBBTB/WKfJX7UM77SkdVhls7xy8WKOx7aaue7EWNnA14pVZ163Je0qzp3qRRgrgLmakd7CmszxraWsAphlrABm+SbHK+eQbr2FMzWb52RZAcwyTs1QAPOMq8fwuTfrcTulAFYAK/82Kv8s1L0LdV5/BTCfgTT5LmlZziuXAp0W4S4EzPHY4J917R3AZ1F58X2dasWqMy+k5Xx+Bg/1O90YK4C5sy/9mwKY41uzfgTwZz79mUOVgPv+OF1qhQKYz/DKWS+B75LllZw7MVYA8zVDAcwzrh7D596sx6ZQAawAVgArgM3ARjNQAjhL+7PennjiibsDTxryQ789/fTT9/0x8+c4689X79ty05FBKsvw/+1dv3bm1yDjyzdMNaxWHvafZSzjysTWa0Uke/1Z95/N8WFynIXAPtv6tYwPw/gXf/Kx3f/yf/7WmZxJxulT7C1e7OdIzt0YP/Jzt6ZnuRNja/Ll6+69epsI4Hf+9M+YY2geLwH8fT/7XhlDjFfOet16C2cRtiYnyxHANXvsP9u/HYZ/eov/8FM/cSZnGR+G8b16D3+/B2cF8MnrfCOhPz4+3t28dXvkcq2u87Xla/Qb/OSFl4UsrkIGSgCvKEgZpg7xSNO8ZdYlgB//+HOH+HIf6GN0YuzdqWzNrcXLAwXwQP+xOT4QyAs+TCfGWQiseHRiHAH82Ec/tQJzq7t0Vt1p3SnLYewdwFx/kd7CmszxrfkojF949pnpNblLrSgBbK3gsrxyDsk3Tpcsr+TcibF3AHO1os69P/jxt+y+eudJzz3oL+UUZ5/5LG+d8fhN5h3ACuBNy5mtfzP557OgkhlQAPP5yiDlkpbl7LDK8k0NkrGMx+b+vOur8BdylA1sllMrFMAs46rJ9hYs5+rflDoc5zC2JnN8a4ZUALOMFcAs3zrzVv1l3/S8neTkKs6dGCuA+ZqhAOYZV4/hc2/W415IAawAVgD7t27MwEYzoADmD+taIHoHMMc6jB1WOb6rFy+dFgLmmM+xsoFnrABmGVdNVgCznKt/UwBznBXAHNtxIasAZjkrgFm+deat6pEVwON6n7vuNO8pgPmaoQDmGY99htd9eY+nggJYAaz826j8s0j3LdL12iuA+QxkubVqGd5pkFq1FJDx2PIx1zJmuI4ftRNjBTB77q0885LpTlm2t+Cz7I+A5hlbk1nGmfkUwCxjBTDLNxlOb7Fq1uvWW6zi3Kl/UwDzNUMBzDOunbLPvVmPOyUFsAJYAawANgMbzYACmD+sVy7DOw1SDqtsllcuXszx2FYz150YKxv4WrFKTHZb0q7i3KleKID5emFNZhkrgHm+CmCe8co5pFtv4UzN5jlZVgCzjHPuKYB5xopfGScD40MBrABW/m1U/lmwLdgKYD4DCuA5jB1WWc4rFy+dZIM55nOsbOAZrxKT3Za0qzh3qskKYL5eWJNZxpn3w/iFZ58Zd3RTrrvUCgUwn+GVc0i33sJZhM2zApjlWztuBfAczsXb5768x4ZSAawAVgArgM3ARjOgAOYPagXwHMYOqyznlYuXLgtEGbMZzmAaxsoGlvPKM6/bklYBzGdZAcwztiazjHP2KYBZxgpglm/1b6tmvW69xSrOneY97wDma4YCmGes9JVxMjA+FMAKYOXfRuWfBduCrQDmM7ByGd5pkHJYZbOsnGT5rl5udaoVygY2yyvPvG5LWgUwn2UFMM/YmswyTn+hAGYZK4BZvqt75G69hTM1m+f0yQpglnFqhgKYZxzOvslAAXySgRv5hjg+Pt7dvHV75HKtrvO15Wv0m//khZeFLK5CBhTAfE5XLsM7SR2HVTbLCmCWb84LGc9hrGxgOa8887otaRXAfJYVwDxjazLLOP2FAphn/Pc/9C27D3/i89N3fM56c5DLmefcibECmK/JEcB/9/u/zQd37zN0yfFV2HX7Z+S/z8J4fHgHsAJYMezfjDEDG81A/sbyX//wG8eaPe26S3O0chneibECmG3wlJMs3zTPMp7DWNnAcl555qWB6XTuKYD5LCuAecbWZJZx+gsFMM9YAcwyXtkjd+stnKn5LCuAWcY59xTAPONw9k0Go0BQACuALQoWRjOw0QwogPkDe+UyvNMi3GGVzfLKxYs5Httq5roTY2UDXytWicluS9pVnDvViwjgxz/+HFN4L/ionRhbk9marADm+YaxApjlvHIO6dZbOFPzWVYAs4xTkxXAPGPlr4yTgfGhAFYAK/82Kv8s2BZsBTCfAQXwHMYOqyznlYuXTotwc8znWNnAM14lJrstaVdx7lSTFcB8vbAms4wz74fxC88+M+7oplx3qRVhrABmc7xyDunWWziL8FlWALOMU5MVwDxjfYKMk4HxoQBWACuAFcBmYKMZUADzh7YCeA5jh1WW88rFS5cFoozZDGdACWNlA8t55ZnXbUmrAOazrADmGVuTWcY5+xTAPGMFMMt4ZY/crbdwpuazrABmGefcUwDzjMPZNxkogE8ycCPfEMfHx7ubt26PXK7Vdb62fI1+85+88LKQxVXIgAKYz+nKZbjijD9qZSzjQ9X6lcutTjlWNrDn3sozL9WoU5YVwHyWFcA8Y2syyzg9igKYZ6wAZhmv7JG79RYKYD7LCmCWcc49BTDP+FA7ED/O1X6txm2gdwArgBXD/s0YM7DRDCiA+cN25TK80yLcYZXN8srFizke22rmuhNjZQNfK1aJyW5L2lWcO9ULBTBfL6zJLGMFMM83jBXALOeVc0i33sKZms+yAphlnJqsAOYZK25lnAyMDwWwAlj5t1H5Z8G2YCuA+QwogOcwdlhlOa9cvHSSDeaYz7GygWe8Skx2W9Ku4typJiuA+XphTWYZZ94PY/8NYJazApjlu3IO6dZbOIvwWVYAs4xz7imAecb6BBknA+NDAawAVgArgM3ARjOgAOYPbQXwHMYOqyznlYuXTrLBHPM5VjbwjFeJyW5L2lWcO9VkBTBfL6zJLGMFMM83jBXALOeVc0i33sJZhM+yAphlnJqcHP/d7//26KamXHcysFAjAAAgAElEQVTpkcPYNxkkA+NDAawAtjBYHM3ARjOgAOYPbQXwHMYOqyznlYuXLoOUjNkMZ0AJY2UDyzmMf+XRH9498ht/M86D06471QsFMJ9lBTDP2JrMMs7ZF8af+ss/m1aH6xN1qcdhrABmc7yyR06eu2R5JedOjBXAbL1ITVYA84zD2TcZVM+XZwWwAtiiYGE0AxvNgAKYP7AzSLmkZTk7rLJ809jLWMZjc3/e9dHR0abP++TYpQub5TBWALOMqybbW7Cck2UFMM/YmswyTr2IAP7qnSfPO7qx93cROmEcAfz4x5/DWJ73gbswXjmHhL2cz0vg4d7fibHnHn/uKYB5xjn7fJPBeAoogBXAFgULoxnYaAYUwPyBnYHVJS3LeeVSoNOw6l3W5nhs8M+6VgCfReXF93WqFQpgtlZk2VK9xYo7rTtlWQHMZjk5dhHOMk69yL+FqABmOSuAWb4rZ710cZ3OPec9PsueeyzjnHvJ8ZeffP/5gxn0O11qheKXz/BVYTx+KymAFcDKv43Kv6tSUPxzcoeLAphjW7nNwLpqGd6lAV25FJDx2PIx1zJmuI4ftQvjLzz1YWUD3JOuPPOS6S5ZXsm5E2MFMNsnW5NZvjWLKIB5zgpglvHKWa9bb6EA5rOsAGYZ5+xTAPOMq8fwuTfrcaekAFYAK4DhZZsFt3fBvczrrwDms+OSdg5jh1WW88rFSyfZYI7ZHCsbWL7pR1aeed2WtP7lMjbPybICmGVsTWb51oyoAOY5K4BZxivnkG69hbMIn2UFMMs4Z58CmGdcPYbPvVkrgE9e/xv5Zjg+Pt7dvHV75HKtrvO15Wv0G//khZeFLK5CBhTAfE5XLsMVZ/xRK2MZH6rWr1xudcmxsuF6n3mpRl2ybG8xJ8sKYJazNZnlW/2JApjnrABmGa/skbv1FgpgPssKYJZxzj4FMM+4egyfe7Met4HeAawAVgx7B7AZ2GgGFMD8Ye2Sdg5jh1WW88rFSyehY47ZHCsbWL5ZAKw887otab0DmM1zsqwAZhlbk1m+tZRVAPOcFcAs45VzSLfewlmEz7ICmGWcs08BzDOuHsPn3qwVwCevv3cAb1R8WaROQiqLviwUwPxrv3IZrjgb2xHmWsYM1/GjynikwVx3YaxsuN5nXr47umTZ3mJOlhXALGdrMsu3ZnwFMM/5r3/4jbvffOqvmCbtgo/a6cxbJSa79RarOHfKsgKYr8nJ8fEH33dB9WR+q0uOq7/wmc/y1hmP30neAewdwN79qQQ3AxvNgAKYP7Bd0s5h7LDKcl75N++7DFIyZjOc4UnZwDNeeeZ1W9J6BzCb52Q5Avixj35q3G1Mue5y7lmT2QzX0lABzHNWALOMV/bI3XoLZ2o+ywpglnHOPgUwz7h6DJ97sx4HIwWwAlj5t1H5Z6HuXajz+iuA+QysXIZ3WSCuXArIeGz5mGsZM1zHj9qFsbLhep95yXSXLNtbzMnyL/7kYwpgcI61JvM5zrynAOY5K4BZxitnvW69hQKYz7ICmGWcc08BzDPWJ8g4GRgfCmAFsAIYHJwtuhbdy2QgAvjOW9881uxp1y5pedSdGDussrVw5eLFHFsrLnPOjf+vsoGtE2G9UkzmO6VTvfAOYDbPybICmGVsTWb51vmnAOY5K4BZxivnkG69hTM1n2UFMMs4Z58CmGdcPYbPvVmPmyoFsAJYAawANgMbzYACmD+sVy7DOy3CHVbZLK9cvJjjsa1mrrswVjawdSILgJVnXrclrQKYzXOyrABmGVuTWb61lFUA85wVwCzjlXNIt97CmZrPsgKYZZyzTwHMM64ew+ferMftlAJYAaz826j8s1D3LtR5/RXAfAZWLsO7SJ2VSwEZjy0fcy1jhuv4UbswVjZc7zMvme6SZXuLOVlWALOcrcks35r1FcA8ZwUwy3jlrNett1AA81lWALOMc/YpgHnG1WP43Jv1uFNSACuAFcAKYDOw0QwogPnD2iXtHMYOqyznlYuXTkLHHLM5VjawfLMAWHnmdVvSegcwm+dkWQHMMrYms3xrKasA5jkrgFnGK+eQbr2FswifZQUwyzhnnwKYZ1w9hs+9WSuAT17/G/lmOD4+3t28dXvkcq2u87Xla/Qb/+SFl4UsrkIGFMB8TlcuwxVn/FErYxkfqtavXG51ybGyYc6Z94Gf+N7dG973DF8czvgMXbJsbzEnywpglrM1meVb/UkW4V9+8v1nVEz2XV3qcThHAP/SR/6CBXrGR+/CeGWPHOxyPiN8B35XJ8YKYP7s+7VHv2d3/MH3HTil9/5wXXJc/YXPfJa3znj8rvAOYAWwYnijd39uvZD45+MPEwUwz9gl7RzG/m1llvPKxUuXQUrGbIbTUygbeMbJsQJ4DmfvAGY5J8sKYJaxNZnlW7O0ApjnrABmGa/skbPcdhYZV/zMdSfGCmC2XuTsiwD+wgfezYT1go/aJcfVX/jMZ3nrjMdvBwWwAlgBrAA2AxvOwN//0LeMNXvadZfmaOUyvBNjBTDbfK5cvJhjvix3YaxsYOtEBtSVZ16+U7pkeSXnTowVwGzNsCazfGtpqADmOSuAWcYr55BuvYUzNZ9lBTDLOGefAphnXD2Gz71Zj5sqBbACWPm3Yflnse5drPP6K4DZDLikZfkmwyuXAp0W4S4E2CybY5ZvasX/3979x8x213UCb2KMxhhjQgxKiGlCWAxBQtKIiSHarCGyDX+4dlm7LEFcFmihLUj5lYLuWjBlK7rXFOhVwHaBbimJBMJSidKKdJvW6wV1tfQH3TYpulVSav3DkPjP2Xxn8r3n+8xz5szz3Pl+zpx5vq+bPJkfZ+bMzHte8z0/3mfmKhviM97lMq+1nbS7+qZ1S8s9BXDsmGFMjs03b+crgONzTgXwh2/+g3I/6CTnWxqPd7Ud0tq6xa5ybsmyAjh+TE4F8L3XvWGScbh8kFYc5/ULp/GW555x6V8BrABWACuAGZixAQVw7EJ7lzvDW1kBVZzFGk4rnTKWcblyv+7861//+lkv75UN0zjeVTGZXLa03NtVzi1lrACOHTOMybH55p2GCuD4nL902QsUwIH7O3a5HdLauoUCOHa8SJYVwLEZp2WfAjg+47yO4bTtrMv9QgpgBfCsdwYarNoerLz/vgEcbSCt5NtJGzvO7HKnQEs7wu0Q4LhcwR86rwAeSmV5XUtjxa6WeSlpOa83WGtKSxn7f5Zjl3sK4Nh88zaOAjg+ZwVwbMa73NZrbd3C9l68ZQVwbMZp2acAjs84r2M4bTvrcvtSAawAVgAHHg1psG17sK3x/vsGcKwhBXBsvukzsMudAi3tCLdDINYyx7H5prFC2RCf8S6Xea3tpN1V0d7Sck8BHDtmGJNj883biQrg+JwVwLEZ73IdubV1C9t78ZYVwLEZp2WfAjg+47yO4bTtrBXA/ft/QfownD17trvu+lNlLifqfHpt6TX64PdvvCxksS8GFMCxVne5M7ylnbQ2VuMdy1jGm1ZefQN4fUItjce7KiZT+nJeb7DWlJYyVgDHLvcUwLH55m1RBXB8zgrg2IwVwLH55rFilzm3tG7xmVe+uNYq2bHm00rGybMCeJoxI48dTtvNuxyEfANYAawY9g1gBmZsQAEcu7BWAMfmm1Y2bazKuFzxXHd+7uUkx/GOlQ3xGe9ymZc++63s3Nplzi1lrACOHTOMybH55h2yCuD4nBXAsRnvch25tXULB/zGW1YAx2acln0K4PiM8zqG07azLve9KYAVwMq/GZd/Buu2B+v0/iuAYw3YSRubbzK8y50CLe0It0Mg1jLHsfmmsULZEJ9xdnzBW+8stwcnO9/SmLyrb1q3lLECOHbMMCbH5pu389P629mb3jfZOJwfqJWxIuWcCuB3/NYn80uf7LSVjPO6xWTBrjyQnFcCCbjYUsYK4Phl33t/+dLu8V/7hQCp47NsxXFev3Aab3nuGZefCAWwAlgBrABmYMYGFMCxC+20wWonbXzGykkZlyufQ+d9A3goleV1rWysKhtix4m0gZp30iqAY7O2bhGbb7asAI7N2Zgcm2/eaZi+CfXEjW9evxIQNKWVdYuUswI41nJetwiiunG2rVjeZc6tZPxnt/5upwCOHS/SmKwAjs84r2M4bTvrcgGqAFYAK/9mXP4ZrNserNP7nwrgx779nXLcnuR8Kyv5eUNqFzvDW8t4ErgrDyLjlUACLso4INSVWbaSsbIhfp1nl8u8xLoVy7vMuaWMFcCxY4YxOTbfvJ2vAI7PWQEcm3Fe5q2svk52saXlnoOqYy0rgGPzzcs9BfA0Oee8nbabd7kgVgArgBXACmAGZmxAARy7sM4brArguJxzxuXKx1Tn7RCIT1rGMq61UalsiBuH83uUx+NdLPPSJ6W18WIXObeUsQI4dswwJsfmm8dlBXB8zukbfb9zw6n4FbaVR2hpPN5VMdniusUKs0kutmJZARw/HqdlXyqA777ykknslg/SiuO8fuF0Gs9zzrn0rwBWACv/Zlz+zXkg8dymWZj8+Sue0/3LPzxejtuTnG9l5WiXO8Nby3gSuCsPIuOVQAIuyjgg1JVZtpKxsiF+vWKXy7zEuhXLu8y5pYz9Fx6xY4YxOTbfvC2tAI7PWQEcm3Fe5q2svk52saXl3q6K9lYyVgDHjhV5uacAnibnnLfTdvMuF8QKYAWwAlgBzMCMDSiAYxfWeYPVt3Tics4ZlysfU51vZWNVxnF+8waTjOMzVjbEZ5wd72KZl8b91sbkXeTcUsYK4Ngxw5gcm29ev1AAx+esAI7NOK9bTLV9t/o4LS33FMCxlhXAsfnm5Z4CeJqcc95O2827XF4qgBXAyr8Zl38G6nYH6vzeK4BjDeQNVjtp43LOGZcrH1Odt0MgPmkZyzgvr7Y9VTbEjcP5vcnjcVrmPfbt78TjXXmE1sYL6xZxppNlBXBcvmnMMCbH5pvH5VQA33vdG1ZGy/iLrYzHKWcFcKzlvG4Rr3b4EVqxvMucW8lYARw7VuTlngJ4mpxz3k7bzbtcaiqAFcAKYAUwAzM2oACOXVjnDSk7aeNyzhmXKx9TnW9lY1XGcX7zBpOM4zNWNsRnnB1f+L57FMCB6345Z+sWcaZTxgrguHzTss+YHJtvXr9IO8If/7VfmGrV+NzjtLKOnHJOBfCvvOv95177VGdayTgv86bKdfVx5LyaSP3LrWSsAJ5mufe2//yq7tHLX1wf6oY5tuI4r184ncbznHMuPxIKYAWw8i9wB9CcBwLPbT8WBqkAfvjBh8txe5Lzrawc5Q3WXewMby3jSeCuPIiMVwIJuCjjgFBXZtlKxsqG+PWSXS7zEutWLO8y55YyVgDHjhnG5Nh887a4Ajg+ZwVwbMZ5mbey+jrZxZaWe34COtayAjg237zcUwBPk3PO22m7eZcLYgWwAlgBrABmYMYGFMCxC+u8waoAjss5Z1yufEx13g6B+KRlLONaG5XKhrhxOL9HeTzexTIvfVJaGy92kXNLGSuAY8cMY3JsvnlcVgDH55xKsw+87Zr4FbaVR2hpPN5VMdniusUKs0kutmJZARw/HqdlXyqA7/rFH5/EbvkgrTjO6xdOp/E855xL/wpgBbDyb8bl35wHEs9tmoXJly57QffPf3NPOW5Pcr6VlaNd7gxvLeNJ4K48iIxXAgm4KOOAUFdm2UrGyob49YpdLvMS61Ys7zLn1jL2M9tx44YxOS7bcjtaARyfswI4NuO8zFtZfZ3sYmvLvcmCLR6olYwVwLFjRV72KYCnyTnn7bTdvIthvFMAK4AVwApgBmZsQAEcu7DOG6y+pROXc864XPmY6nwrG6syjvObN5hkHJ+xsiE+4+z44g99tfuTR56aaig+9zitjcnWLeJMZ8sK4LiMjclx2eZ1i3SaCuC7r7zk3Dg51ZlWxuOUsQI41nIej6eyu/o4rVjeZc6tZKwAjh0r8rJPATxNzjlvp+3mXS4vFcAKYOXfjMs/A3W7A3V+7xXAsQbyhtQudoa3siGVMy5XPqY6L+P4pGUs47y82vZU2RC7vEvvTx6Pd7HMS5+U1saLXeTcWsYK4Lhxw5gcl225vPR/IcbnnArgK//Tm+JX2FYeobXxeOXlT3ZRzvFRt5KxAjh+PE7Lv9e//vXdQ5f+SDzclUdoxXG5juH8NKbnmnP5EVAAK4AVwApgBmZsIBXAX//KneW4Pcn5VlaOdrkzvLWMJ4G78iAyXgkk4KKMA0JdmWUrGSsb4jdQd7nMS6xbsbzLnFvLOBXAj337OyujZuzFVjI2JsePyWmHoQI4Puff+aV/073/l/597MAwMPdWxoq8zBuIYJKr5BwfcysZK4Djx+O03MsFsPW3afKeaznpecW//+XSQQGsAFb+zbj8MyDGD4hzzzgVwP901+3luD3J+VZW8vMGq2/pxH3WcsaTwF15kNYcr7z8SS7KOD7mVjJWNsSNw3ldJ4/Hu1jmpU9KK5Z3mXNrGfuZ7bhxw5gcl20ek9OpAjg+ZwVwbMZ5mRe/Rjz8CK0t94ZTiL22lYwVwLFjRV72KYCnyTnn7bTdvMslgwJYAawAVgAzMGMDn3nlixXAge9P3mDdxc7wVjakcsblysdU52Ucn7SMZVxro1LZEL9xmsfj19z29e7mM/8vHu/KI7Q2Xli3iDOdLSuA4zI2JsdlWy43UwHspzBjs04F8Cf+47/2awFB29R5PF5Z5E92sbV1i8mCLR6olYwVwLFjcV72pQL40ctf3P3LPzxeKIs/24rjnLPTaTzPOefyU6UAVgAr/4JWhOc8CHhu+7MgSAXwX/3BLeW4Pcn5VlaO8gbrLnaGt5bxJHBXHkTGK4EEXJRxQKgrs2wlY2VD/LrJLpd5iXUrlneZc2sZK9njxg1jcly25bZ4/ibUyqI//GIrY0XK+r2/fKkCOHCfV17mhaNd8wCtWN5lzq1krACebrmXCuCHH3x4zac65upWHJfrGM5PY3quOZefJAWwAlgBHLgyPNdBwPPan4XAza/6me7J2z9QjtuTnG9l5ShvSKUC+L9+8dFJss0P0lrG+XVPeSrj+LRlLONa6xTKhvh1k7zMS8u7qZd56ZPS2nhh3SLOdLasAI7L2Jgcl2253MwFsG9CxeWdC+A/eeSp+JW24hFaW+YVL33Ss3KOj7uVjBXAcePw6nLv8V/7he6f/+aeeLzFI7TiuMza+WlMzzXngn+nAFYAK4AVwAzM2EAqgM/e9L5y3J7kfCsrR3kH4i52hreW8SRwVx5ExiuBBFyUcUCoK7NsJWNlQ/wGal7mpZ9/VgDH5Z1ztm4Rn7ECOC5jY3JctuWOQj+FGZ9z+pntu37xxzsFcEzWeZm3svo62cVW1pN3mXMrGSuAY8aIcpmXzqflXiqAv/6VOycbJ9IDteJ4NW+Xp3E9x5zLD5gCWAGs/Jtx+TfHAcRzmnbhkf7Ponuve0M5bk9yvpWVo7whlXbSpm/qTPmvtYynzDY/loxzEnGnMo7LNs+5lYxT2ZD+24Nd/Gsl47zMSwVwKs6m/tdaztYt4taZs2Xfso7L2Jgcl225PZ13hPspzLi8cwGcln1T/mttmTdltuVjyblMI+Z8KxkrgOPG4dXl3hM3vnny/+quFcdl1s5PY3quOZdLBAWwAlgBrABmYMYG0k9WpaPjpv7XyspR3oGYjgifemd4axlPbTg9nozjU5exjGtt8Cgb4jdQd7nMa3FMtm4RZzpb9i3ruIyNyXHZlsvNVACng33/6a7b41coikdoZf0tZZ0yfujSH+k+8oU/KxKIP9tKxnk8jk90+BHkPJxLzWtbyVgBPN1yL/03d1P/V3etOC7XMZyfxvRccy6XAwpgBbDyb8bl31wHEc9ruoVIOmL57isvKcftSc63snKUN1gf+/Z3ugvf5/8gifhs54wngbvyIK05Xnn5k1yUcXzMrWSsbIhft8jj8S6WeemT0orlXebcWsZK9rhxw5gcl225vp3KSTvCY7NOGadvm73jtz4Zv9JWPEJr43Hx0ic9K+f4uFvJWAEcOxbnZV8ak9P//zv1F11acZxzdjqN5znnXC4dFMAKYAWwApiBGRtIK0fpqPC0YyAdGZ7/0uW/+oNbFn95p0F5mqaVl4fOf+4jpxf/v3DaIF79+8b1rz103ept8uX0fxTn86un6ec857xAzDtp04IxfQM4fZMk/TxY/v8R8+X8DZN1p+knCI/79+8+cubY9xl6jH911Uf3JuNyBWSK862s5JeOp8i1fAwZl2nEnG8lY2VD/EZqOVakZV5apqwu89Yt5/L1Q8uhsevS/fL0Tcu99Jw2/aV5/cibb9ub5d66dYuc57rTnNm60zLX8jabMi5vm86vy3tfMk4HM6TXkfI4ruWh7FfzGbp83IyH5pGum/v6mzE5fkxO20hpW+9f/uHxxQG/eTtv9XRoO6687ijbfeXt0/lHfvc9B7YVz2ceaT43v+pnZj0e54xT2ZAOqk6vs8w3X06nQ3+ruR3n8mrG6b5pu/m4fze++pJZZ1yuW8SsCY/PtZX15F3m3ErGCuBpl3upAM5j8Oq4fJyx9qi3HRqTj3rf8nb7sNyb8z5Yz22az1nKufynAFYAz3pl0sAw3cAg63lmnXYKpG8Bv+O1r17834ipUE1/aaXjE//lrd2ffuzUYgP+f/6PWxenaaXmOH//99Mf6ob+/vx33zt4/dBt7/rAO7r0fxUP/aWfsJ6zrW8/cv9ix0vK+T+84VcWO+PSDrn0d9GVv9P92xs+2735U1/b+Pebd/yf7rh/1976p0e+z1Wn/1d38RuvH/x7+RXv2ZuMU86rfx//+McX3wpLG5a1/+6+++4jzzM9j9XnVl7eF8flc87nZbz9+F6OFTnX8lTGMs4e9mWsSMu8tFzJy7u0zHv1f7t1sbxLy7PVZV+67rb//fXFXz5fLvfStPLy6vk0fWy5l+edT6/98O2L5XJaxq3+pee+Tznn9Yqc9VHWLVbzS5fXZVxeP5ZxOc90n5Txarb58j5nnFwfJeNsPOWSzpf5jJ0/asZpHtbfzm/drpX1tzSO5WVH2t7L23mp8Et/d17x0u7W/74sa4+zfTd227zt+LXfvPrI24x3vfvVi23PtP25+pe2/+Y8Hq/LOGedMk4HPq/+jWV41GmtZLzLdeS07djKeLHLnGW83Idhe2/77b2jjMlHHWOPe7tWxuS5L5M9vzqfo6PkqADus74gBXb27NnuuutPlbmcqPPptaXXeBQcbtPjkIUs5mAg7RTYxb9WjvJM77GM4z/rMpbxpnEsGZnDmDv2HDjmmONNCYxPt24xnk+NqTKukeL4PGQ8nk+NqTKukeL4PGQ8nk+NqTKukeLmech5c0bb3kLG2ya4+f4y3pzRtrdoKeOxfRqmxe/TmEvG5WfGN4AVwLPf4TqXD47n0c4gOaf3WuEQ707GMi5XjIbOKyeHUlle19KGlLHCWLH+k7CcYqwYT8h4MZ5PjakyrpHi+DxkPJ5PjakyrpHi+DxkPJ5PjakyrpHi5nnIeXNG295CxtsmuPn+Mt6c0ba3aCnjOe3T9lzi96Gsy7j8zCiAFcAK4Bn//6/rPsSu390AOnX2Cof491rGMi5XjIbOK3WGUlle19KGlLHCWLH+k7CcYqwYT8h4MZ5PjakyrpHi+DxkPJ5PjakyrpHi+DxkPJ5PjakyrpHi5nnIeXNG295CxtsmuPn+Mt6c0ba3aCnjqfdbe7z4/STnk3H5mVEAK4AVwApgBmZsQOEQvyCVsYzLFaOh80qdoVSW17W0IWWsMFas/yQspxgrxhMyXoznU2OqjGukOD4PGY/nU2OqjGukOD4PGY/nU2OqjGukuHkect6c0ba3kPG2CW6+v4w3Z7TtLVrK+HzKQveJ39cxdcblZ0YBrABW/s24/Jt6cPB48xvwFQ7x74mMZVyuGA2dV+oMpbK8rqUNKWOFsWL9J2E5xVgxnpDxYjyfGlNlXCPF8XnIeDyfGlNlXCPF8XnIeDyfGlNlXCPFzfOQ8+aMtr2FjLdNcPP9Zbw5o21v0VLG9u3H77fYh4zLz4wCWAGsAFYAMzBjAwqH+AW3jGVcrhgNnVfqDKWyvK6lDSljhbFi/SdhOcVYMZ6Q8WI8nxpTZVwjxfF5yHg8nxpTZVwjxfF5yHg8nxpTZVwjxc3zkPPmjLa9hYy3TXDz/WW8OaNtb9FSxvtQTnqO8ftWys+MAlgBrPybcflnQIwfEOeescIh3oCMZVyuGA2dV+oMpbK8rqUNKWOFsWL9J2E5xVgxnpDxYjyfGlNlXCPF8XnIeDyfGlNlXCPF8XnIeDyfGlNlXCPFzfOQ8+aMtr2FjLdNcPP9Zbw5o21v0VLGc9/P7fnF71dJGZf/FMAKYAWwApiBGRtQOMQvGGUs43LFaOi8UmcoleV1LW1IGSuMFes/CcspxorxhIwX4/nUmCrjGimOz0PG4/nUmCrjGimOz0PG4/nUmCrjGilunoecN2e07S1kvG2Cm+8v480ZbXuLljJWsMbvt9iHjMvPjAJYAaz8m3H5tw8DiucYu2BROMTmm/zKWMblitHQeaXOUCrL61rakDJWGCvWfxKWU4wV4wkZL8bzqTFVxjVSHJ+HjMfzqTFVxjVSHJ+HjMfzqTFVxjVS3DwPOW/OaNtbyHjbBDffX8abM9r2Fi1lbD99/H6Lfci4/MwogBXACmAFMAMzNqBwiF9wy1jG5YrR0HmlzlAqy+ta2pAyVhgr1n8SllOMFeMJGS/G86kxVcY1Uhyfh4zH86kxVcY1Uhyfh4zH86kxVcY1Utw8DzlvzmjbW8h42wQ331/GmzPa9hYtZbwP5aTnGL9vpfzMKIAVwMq/GZd/BsT4AXHuGSsc4g3IWMblitHQeaXOUCrL61rakDJWGCvWfxKWU4wV4wkZL8bzqTFVxjVSHJ+HjMfzqTFVxjVSHJ+HjMfzqTFVxjVS3DwPOW/OaNtbyHjbBDffX8abM4hykNMAACAASURBVNr2Fi1lPPf93J5f/H6VlHH5TwGsAFYAK4AZmLEBhUP8glHGMi5XjIbOK3WGUlle19KGlLHCWLH+k7CcYqwYT8h4MZ5PjakyrpHi+DxkPJ5PjakyrpHi+DxkPJ5PjakyrpHi5nnIeXNG295CxtsmuPn+Mt6c0ba3aCljBWv8fot9yLj8zCiAFcDKvxmXf/swoHiOsQsWhUNsvsmvjGVcrhgNnVfqDKWyvK6lDSljhbFi/SdhOcVYMZ6Q8WI8nxpTZVwjxfF5yHg8nxpTZVwjxfF5yHg8nxpTZVwjxc3zkPPmjLa9hYy3TXDz/WW8OaNtb9FSxvbTx++32IeMy8+MAlgBrABWADMwYwMKh/gFt4xlXK4YDZ1X6gylsryupQ0pY4WxYv0nYTnFWDGekPFiPJ8aU2VcI8Xxech4PJ8aU2VcI8Xxech4PJ8aU2VcI8XN85Dz5oy2vYWMt01w8/1lvDmjbW/RUsb7UE56jvH7VsrPjAJYAaz8m3H5Z0CMHxDnnrHCId6AjGVcrhgNnVfqDKWyvK6lDSljhbFi/SdhOcVYMZ6Q8WI8nxpTZVwjxfF5yHg8nxpTZVwjxfF5yHg8nxpTZVwjxc3zkPPmjLa9hYy3TXDz/WW8OaNtb9FSxnPfz+35xe9XSRmX/xTACmAFsAKYgRkbUDjELxhlLONyxWjovFJnKJXldS1tSBkrjBXrPwnLKcaK8YSMF+P51Jgq4xopjs9DxuP51Jgq4xopjs9DxuP51Jgq4xopbp6HnDdntO0tZLxtgpvvL+PNGW17i5YyVrDG77fYh4zLz4wCWAGs/Jtx+bcPA4rnGLtgUTjE5pv8yljG5YrR0HmlzlAqy+ta2pAyVhgr1n8SllOMFeMJGS/G86kxVcY1Uhyfh4zH86kxVcY1Uhyfh4zH86kxVcY1Utw8DzlvzmjbW8h42wQ331/GmzPa9hYtZWw/ffx+i33IuPzMKIAVwApgBTADMzagcIhfcMtYxuWK0dB5pc5QKsvrWtqQMlYYK9Z/EpZTjBXjCRkvxvOpMVXGNVIcn4eMx/OpMVXGNVIcn4eMx/OpMVXGNVLcPA85b85o21vIeNsEN99fxpsz2vYWLWW8D+Wk5xi/b6X8zCiAFcDKvxmXfwbE+AFx7hkrHOINyFjG5YrR0HmlzlAqy+ta2pAyVhgr1n8SllOMFeMJGS/G86kxVcY1Uhyfh4zH86kxVcY1Uhyfh4zH86kxVcY1Utw8DzlvzmjbW8h42wQ331/GmzPa9hYtZTz3/dyeX/x+lZRx+U8BrABWACuAGZixAYVD/IJRxjIuV4yGzit1hlJZXtfShpSxwlix/pOwnGKsGE/IeDGeT42pMq6R4vg8ZDyeT42pMq6R4vg8ZDyeT42pMq6R4uZ5yHlzRtveQsbbJrj5/jLenNG2t2gpYwVr/H6Lfci4/MwogBXAyr8Zl3/7MKB4jrELFoVDbL7Jr4xlXK4YDZ1X6gylsryupQ0pY4WxYv0nYTnFWDGekPFiPJ8aU2VcI8Xxech4PJ8aU2VcI8Xxech4PJ8aU2VcI8XN85Dz5oy2vYWMt01w8/1lvDmjbW/RUsb208fvt9iHjMvPjAJYAawAVgAzMGMDCof4BbeMZVyuGA2dV+oMpbK8rqUNKWOFsWL9J2E5xVgxnpDxYjyfGlNlXCPF8XnIeDyfGlNlXCPF8XnIeDyfGlNlXCPFzfOQ8+aMtr2FjLdNcPP9Zbw5o21v0VLG+1BOeo7x+1bKz4wCWAGs/Jtx+WdAjB8Q556xwiHegIxlXK4YDZ1X6gylsryupQ0pY4WxYv0nYTnFWDGekPFiPJ8aU2VcI8Xxech4PJ8aU2VcI8Xxech4PJ8aU2VcI8XN85Dz5oy2vYWMt01w8/1lvDmjbW/RUsZz38/t+cXvV0kZl/8UwApgBbACmIEZG9hV4fDxj3+8XFac93k7w9dHJ+P12dSaIuNaSa6fj4zXZ1NrioxrJbl+PjJen03NKXKumebwvGQ8nEvNa2VcM83hecl4OJea18q4ZprD85LxcC61r5Vz7UQPz0/GhzOpfY2Mayd6eH4tZaxgnaZgnXvO5adAAawAVv7NuPyb+2Di+cUvVHZVANd6XAVwucg9eF7GB/OIuCTjiFQPzlPGB/OIuCTjiFQPzlPGB/OIuiTnqGT7+cq4zyLqnIyjku3nK+M+i6hzMo5Ktp+vjPssIs/JOTLd5bxlLOOa+35reTruu1LrcdN8auZhXvH71VvNuPyMKIAVwAYuBTADMzZQayWlHPiPcr7W4+7DylGt13qUXMvb1HpcGZepHjwv44N5RFyScUSqB+cp44N5RFyScUSqh+cp58OZ1L5GxrUTPTw/GR/OpPY1Mq6d6OH5yfhwJrWvkXHtRIfnJ+fhXGpeK+OaaQ7PS8bDudS8tqWMWy08ve6DZXr5+VEAK4CVfzMu/wxeBwevFvOotZJSDvxHOV/rcdN85v6+1XqtR8m1vE2tx5VxmerB8zI+mEfEJRlHpHpwnjI+mEfEJRlHpHp4nnI+nEnta2RcO9HD85Px4UxqXyPj2okenp+MD2dS+xoZ1050eH5yHs6l5rUyrpnm8LxkPJxLzWtbynju+2A9v2m6jvLzowBWAM++nDEwTDMwyHmeOddaSSkH/qOcr/W4aT5zt1XrtR4l1/I2tR5XxmWqB8/L+GAeEZdkHJHqwXnK+GAeEZdkHJHq4XnK+XAmta+Rce1ED89PxoczqX2NjGsnenh+Mj6cSe1rZFw70eH5yXk4l5rXyrhmmsPzkvFwLjWvbSnjue+D9fym6R/Kz48CWAE8+3LGwDDNwCDneeZcayWlHPiPcr7W46b5zN1Wrdd6lFzL29R6XBmXqR48L+ODeURcknFEqgfnKeODeURcknFEqofnKefDmdS+Rsa1Ez08PxkfzqT2NTKunejh+cn4cCa1r5Fx7USH5yfn4VxqXivjmmkOz0vGw7nUvLaljOe+D9bzm6Z/KD8/CmAF8OzLGQPDNAODnOeZc62VlHLgP8r5Wo+b5jN3W7Ve61FyLW9T63FlXKZ68LyMD+YRcUnGEakenKeMD+YRcUnGEakenqecD2dS+xoZ10708PxkfDiT2tfIuHaih+cn48OZ1L5GxrUTHZ6fnIdzqXmtjGumOTwvGQ/nUvPaljKe+z5Yz2+a/qH8/CiAFcCzL2cMDNMMDHKeZ84f+MAHurSisq9/6fnP3ZaM4+3LWMabxjBjRfw4L2MZp+Xxvo/HaSxhmeWTYJljjjmOXz+WsYw3bYPk6cZkY7LxwniRx4Ox030YK5JlfzJQAPcGLkgfiLNnz3bXXX+qzOVEnU+vLb1GH/7+jZeFLBhggAEGGGCAAQYYYIABBhhggAEGGGCAAQYYYIABBk6KgbLc9A1gBbBi2JExDDDAAAMMMMAAAwwwwAADDDDAAAMMMMAAAwwwwAADDOyxAQVwfzCDbwDvMeSTckSG19F/IGUhCwYYYIABBhhggAEGGGCAAQYYYIABBhhggAEGGGDg+AYUwH1mCmAFsKNZGGCAAQYYYIABBhhggAEGGGCAAQYYYIABBhhggAEGGNhrAwpgBfBeA3bURw9YFrJggAEGGGCAAQYYYIABBhhggAEGGGCAAQYYYIABBhhQAPcGfAPY0RzKcAYYYIABBhhggAEGGGCAAQYYYIABBhhggAEGGGCAAQb22oACWAG814AdxdIDloUsGGCAAQYYYIABBhhggAEGGGCAAQYYYIABBhhggAEGFMC9Ad8AdjSHMpwBBhhggAEGGGCAAQYYYIABBhhggAEGGGCAAQYYYICBvTagAFYA7zVgR7H0gGUhCwYYYIABBhhggAEGGGCAAQYYYIABBhhggAEGGGCAAQVwb8A3gB3NoQxnYJYGHn300e6ee+7pHnjggfDn97d/+7fdX/zFXxz4e+KJJ8497pTPZcqVlClfl4w5jrLNcb9SJ+P4LGQs46MYaHWZl7IxJsd/RmQs46OMQ3O/Dcccz93oUZ4fx/GO0/sg5/icZSzjo4x5bhPvRMb1MlYA91kqgJV/50oug0z/wZDFbrO46667umuuuaY7ffp09853vrO7/fbbQ51+7nOf66644oruqquuOvd35syZxWNO/Vymsjf165IxxxG2OY4fq2Us44jP7tTz5DjecXpP5Ryfs4xlPPX4GfF4HHMc4WrqeXIc7zi9p3KOz1nGMp56/PR48eZk/HTZ/3Yf/OAHQ3uFueetAFYAN/0BmPsHtMXn99RTTy1K2IceemhhM32L5sorr+y+8Y1vhFn98Ic/3N1xxx2H5r+L5zLFe76L1yVjjmvb5jh+o0HGMo5e/tYeF4bmx3G845S7nONzlrGMjcnnZ8B2iO2QofWDba4zHp/fZ/G4mcs5PmcZy/gkrFscd2xx+3j3c8i4bIAVwE8/3Z09e7a77vpTZS4n6nx6bek1zgGf59DGION9Pv/3+d57711867fM8MYbbxwsaMvbbHP+3e9+d/fVr361S2Xzk08+eW6s2MVz2eZ1HPW+u3hdMn664/j8x4Uh2xzXzVPG8XnKWMa7GLeG3EVct4vXZt3CukVtyxzHj9MylnH0NlHtcWFofhzHO065yzk+ZxnL+CSMyUPjtOvibc8947LcVAArgM+VPXOH6/kZvFowcOedd3anTp068Ln8yEc+0n3sYx87cF2tLNIRj5dffnn3q7/6q91b3/rWxfmPfvSji8ea+rnUek2b5jP165LxcuziuO4YznHdPIfGDRnLOHLcGjIXcR3H8Y7T+ybn+JxlLGNj8vEN2A5ZZhZpR8Yyjlh/s25x/PHufN4H6xbxOcs4PuPzse8+J/99UQD377GfgPYT0CGlmoG0/5DJ4nhZ/PEf//Him5JlbqmQzaVseX2N84899tji8dJpmt/jjz/evf3tb++++MUvdlM/lxqv5yjzmPp1yXj5GeD4eGPBJssc181zKG8Zyzhy3BoyF3Edx/GO0/sm5/icZSxjY/LxDdgOWWYWaUfGMo5Yf7Nucfzx7nzeB+sW8TnLOD7j87HvPif/fVEA9++xAlgBrABmYFYG7rrrrsFvAN98882TPc9bbrmlu+mmm7o5PJeIlZI5vC4Z9wviiPc4zVPGMt7WlrEi3pCMZZy+lTXlOs6248K6+7PM8kmwzDHHHNcxYDukTo7rlrnp+pOecXqNxuR4RzKW8UlY7o2NlabFG59rxgrg/r1XACv/JivV5jogeF79gDCHLNL/xfu2t73tgMv0k9BpxTTi+T3yyCOLb62U804/N3369OnF/ws85XMpn0PkeRnHm5exjCPHrcjxoZw3xxxzfHwDLa5XpHHDeHF8K+V4e5TzMpaxMfn4Block40Vx3dylDG4vI2M4zNOecs5PmcZy/gkrFuU47Pz8ab3JWMFcG9BAawADinV9mUw8Dz7wWAuWfzjP/7jogC+7777FjYfeuih7k1velP3zW9+M8TqAw880F1xxRVdepyUQfoJ6GuuuaY7c+ZMN/Vzmeo9mPp1yfjphS+O6443HNfNc2j8kbGMI8etIXMR13Ec7zi9b3KOz1nGMjYmH9+A7RDbIdYtjv+5icjsfOZpuRf/3slYxidh3eJ8xhf3ibe/64wVwP17rABWAIeUarv+kHv8/kO+j1mkoxBTCXvDDTd0V199dfeVr3wl1Okdd9zRXXXVVYvHS6ef//znzz3e1M9lqvdr6tclY44jbHMcP9bLWMYRn92p58lxvOP0nso5PmcZy3jq8TPi8TjmOMLV1PPkON5xek/lHJ+zjGU89fjp8eLNyfjpsv/tPvjBD57bz99iNgpgBXDTH4AWP/T79Jq/9a1vLb5RMsVzTkc+jj3e2LQpnl/UY0z5umQcv5InYxkbK+INyFjGRzHQ6nicsrFuEf8ZkbGMjzIOzf02HHM8d6NHeX4cxztO74Oc43OWsYyPMua5TbwTGdfJuGyAFcBPP92dPXu2u+76U2UuJ+p8em3pNfoA1fkAyVGODDDAAAMMMMAAAwwwwAADDDDAAAMMMMAAAwwwwAADczJQlpsKYAWwYti3oBlggAEGGGCAAQYYYIABBhhggAEGGGCAAQYYYIABBhjYYwMK4P6ABD8BvceQ53RUhefSf6hkIQsGGGCAAQYYYIABBhhggAEGGGCAAQYYYIABBhhgYFoDCuA+bwWwAtjRLAwwwAADDDDAAAMMMMAAAwwwwAADDDDAAAMMMMAAAwzstQEFsAJ4rwE7YqQHLAtZMMAAAwwwwAADDDDAAAMMMMAAAwwwwAADDDDAAAMMKIB7A74B7GgOZTgDDDDAAAMMMMAAAwwwMDsD73//+7uXv/zla/8uu+yyxbQvfelLkz/3n/7pn+7uvffeyR+3xg6tlOmXv/zlIz33n/zJn+zOnDlzpNvWeG7m0e+skYUsGGCAAQYYYIABBhg4vgEFcJ+ZAtiOHhvzDDDAAAMMMMAAAwwwwMDsDJw+fbp73etet/h7zWte011wwQXdS1/60nPXveUtb+l+7ud+rvujP/qjSZ/79ddf373yla+c9DFr7vhJOX76058+0vP/7Gc/273whS880m1rPkfz6nfayEIWDDDAAAMMMMAAAwwc3YACuM9KAWxHj415BhhggAEGGGCAAQYYYGDWBv7u7/5uUQDfeuutO32eTzzxRPeMZzxjr78Ve5wCOO1oSgXw7//+7+80dzu8+p04spAFAwwwwAADDDDAAAPrDSiA+2wUwHb02JBngAEGGGCAAQYYYIABBmZtYF0BvPoN4HQ5lcQveclLuu///u/v0k8Yf+1rX+s+9KEPdRdeeGH3gz/4g90b3/jGc6/17//+77urr766e9azntX9wA/8QHfJJZcsbr9uh8qpU6cOfSP2tttu6y666KLF4z3nOc/prr322mPNP7229Jx++Id/ePEcLr300u6BBx5YzOOb3/xmd/nll3fPfOYzzz2/8ieZ0+tNj3/xxRcvHv/5z3/+4vXn5//II48svq2cXttzn/vcxbSyAB577nkev/Ebv7HIMV922u9QkYUsGGCAAQYYYIABBhiYlwEFcP9+KIDt6Dm3c8JA1X8wZCELBhhggAEGGGCAAQbmY2BdAZzKzPJbwelyKkt/7/d+r8s/X5yK1VSUpss33XRT913f9V3dJz7xicV2UPr/cH/sx36s+8M//MPur//6r7vXvva13Q/90A91qTgdev/TT1BfeeWV56alcjk95o033tilsvZTn/rUoohNl9P9jzL/n/3Zn+1e8IIXLH7K+uzZs93LXvay7nnPe97i/qnAftGLXrR4fvfdd9+izE0l9v3337+Ynh47vb5UcH/mM59ZTE+v78EHH1xMT8X0T/3UT3V33333Yh5pvuk+6SegNz33/PrTfdN91mWSb+d0Pp8X74X3ggEGGGCAAQYYYKBVAwrg3r4CWAG82DHQ6mDgdfeDgSxkwQADDDDAAAMMMDBXA8cpgN/73vee28ZJxWgqRFM5m19bKlXTt2pzsZmK1TwtnaZC+D3vec+B6/L07/me7znwc8ipSE3zT+Vxvk36P4nvueeeI83/3nvvXZSr5XN4+OGHu8suu6z75Cc/uZhWzjs/v/wt5lTMlq83faM5F7yp1E7nc1mc7ptfc3reY889v5Z0+tRTTy1eY1m0l9OdN24wwAADDDDAAAMMMMDAXAwogHuLCmAF8LkdFXP5gHoe/QdUFrJggAEGGGCAAQYYYODp7jgFcFlUpv+7Nv0UdJlh+jbw6173uu706dOLgjSVreXfs5/97O7nf/7nD9wn3f9b3/rWuXI1z+/JJ59cfEM3lcCpWH7nO9+5KFnT9KPM/5ZbbulSqZznV56m8jp927e8Lp1/1atetfiWcDqfCt7y9ZbXrbv/d3/3dy/K37HnvvqY3/d937d4PavXu2x8YoABBhhggAEGGGCAgTkZUAD3HhXACuBDOxTm9GH1XPoPqyxkwQADDDDAAAMMMNCqgYgCOBWkqXxNP9e8+pd+Lno166ECON0mfUM2/fRzKmZ/9Ed/dFHKpm/lHmX+6aeqv/d7v/fQY6X5/vZv/3b3jGc849C0bQvg9Hjp279jz331tacSPRXaq9e7bExigAEGGGCAAQYYYICBORlQAPceFcAKYBvxDDDAAAMMMMAAAwwwwMCsDUQUwKm0Td+gzf9fbt5pkcrR9DPO+XJ5mr7pm761m687c+bMgZ+ETtenn2dOxe1R5v+FL3xh8RzSzz7neaZv5l588cXdr//6rx/6+ep0m/R/+qYSOJ0f+wZw/onn8uev0//jm+6Tpo099/xc8ml63avfNM7TnPY7WGQhCwYYYIABBhhggAEGdmtAAdznrwC2o+fcjgYDU//BkIUsGGCAAQYYYIABBhiYj4GIAjh9c/fCCy/s0k9Cp/mn9/u2225bFKTpdOj9/4mf+Inu7W9/+7lpqcBN5ejnP//5xXVpni972cu6l7zkJYtvBh9l/s973vO6Sy+9dPET0+kx3/KWt3TPfOYzF88p/Rx1mpb+b9807dSpU4vn9+Uvf3lxeawAzq/vFa94RZdK5fQN5jSvXACPPffytaeiON3n7Nmz5153Od35+XxOvBfeCwYYYIABBhhggIHWDSiA+8+AAlgBbCOeAQYYYIABBhhggAEGGJi1gYgCOO0Y+cu//Mvuoosu6tL/i5v+n9v0l36+ed1Ok2uvvXbxDdxy+rve9a5z908/Kf2iF72ou//++xfzOMr8023SfdJ9088zp5+Rzt9ATuXrC1/4wsX807RnPetZB76BPFYAp+eYStvnP//5i3mn+advJ6fT/BPQY889v8ZUOj/3uc9dm0m+ndN+R4ssZMEAAwwwwAADDDDAwG4MKID73BXAdvTYkGeAAQYYYIABBhhggAEGmjaQvh37wAMPLL61O7ajJv2EcipQc8Gbb5u+bZvun7+pm6/Pp0eZf7pv+VPQ+b7pNE179NFHz/s9SvdNz6GcZz6/6bmnn5y+4YYbBu+b5+G038kiC1kwwAADDDDAAAMMMLA7AwrgPnsFsB09NuQZYIABBhhggAEGGGCAAQaOaODqq6/urrnmmibyuu+++xbfOl5XHtux1e9ckYUsGGCAAQYYYIABBhjYvQEFcP8eKICPuJHvg9ujkYUsGGCAAQYYYIABBhhgoFUD6eeo008iP/jggye+BE7/n3H+uehW32+v21jHAAMMMMAAAwwwwMD+GFAA9++VAlgBfOJ3Whic+w+8LGTBAAMMMMAAAwwwwMD2BtJPMj/55JMnflsqld28bO9FhjJkgAEGGGCAAQYYYGAaAwrgPmcFsALYBj0DDDDAAAMMMMAAAwwwwAADDDDAAAMMMMAAAwwwwAADe21AAawA3mvAjhT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Z5XdkgAACQBJREFU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awrg664/1Z3Uv7Nnz+41Wkeu9GhlIQsGGGCAAQYYYIABBhhggAEGGGCAAQYYYIABBhhggIHSgAK493DuG8CpID3pfyUC53sEspAFAwwwwAADDDDAAAMMMMAAAwwwwAADDDDAAAMMMMDAPhtQAPd+FwXwPr+Znnv/ZspCFgwwwAADDDDAAAMMMMAAAwwwwAADDDDAAAMMMMAAAy0aUAD37hXAfs/dT2MzwAADDDDAAAMMMMAAAwwwwAADDDDAAAMMMMAAAwwwwMAJMaAAPiFvZItHcnjN/ZEcspAFAwwwwAADDDDAAAMMMMAAAwwwwAADDDDAAAMMMMBAMqAAVgA7moMBBhhggAEGGGCAAQYYYIABBhhggAEGGGCAAQYYYIABBk6IAQXwCXkjHdHhiA4GGGCAAQYYYIABBhhggAEGGGCAAQYYYIABBhhggAEGGFAAK4AdzcEAAwwwwAADDDDAAAMMMMAAAwwwwAADDDDAAAMMMMAAAyfEgAL4hLyRjuZwNAcDDDDAAAMMMMAAAwwwwAADDDDAAAMMMMAAAwwwwAADDCiAFcCO5mCAAQYYYIABBhhggAEGGGCAAQYYYIABBhhggAEGGGCAgRNiQAF8Qt5IR3M4moMBBhhggAEGGGCAAQYYYIABBhhggAEGGGCAAQYYYIABBhTACmBHczDAAAMMMMAAAwwwwAADDDDAAAMMMMAAAwwwwAADDDDAwAkxoAA+IW+kozkczcEAAwwwwAADDDDAAAMMMMAAAwwwwAADDDDAAAMMMMAAAwpgBbCjORhggAEGGGCAAQYYYIABBhhggAEGGGCAAQYYYIABBhhg4IQYUACfkDfS0RyO5mCAAQYYYIABBhhggAEGGGCAAQYYYIABBhhggAEGGGCAAQWwAtjRHAwwwAADDDDAAAMMMMAAAwwwwAADDDDAAAMMMMAAAwwwcEIMKIBPyBvpaA5HczDAAAMMMMAAAwwwwAADDDDAAAMMMMAAAwwwwAADDDDAgAJYAexoDgYYYIABBhhggAEGGGCAAQYYYIABBhhggAEGGGCAAQYYOCEGFMAn5I10NIejORhggAEGGGCAAQYYYIABBhhggAEGGGCAAQYYYIABBhhgQAGsAHY0BwMMMMAAAwwwwAADDDDAAAMMMMAAAwwwwAADDDDAAAMMnBADCuAT8kY6msPRHAwwwAADDDDAAAMMMMAAAwwwwAADDDDAAAMMMMAAAwwwoABWADuagwEGGGCAAQYYYIABBhhggAEGGGCAAQYYYIABBhhggAEGTogBBfAJeSMdzeFoDgYYYIABBhhggAEGGGCAAQYYYIABBhhggAEGGGCAAQYYUAArgB3NwQADDDDAAAMMMMAAAwwwwAADDDDAAAMMMMAAAwwwwAADJ8SAAviEvJGO5nA0BwMMMMAAAwwwwAADDDDAAAMMMMAAAwwwwAADDDDAAAMMKIAVwI7mYIABBhhggAEGGGCAAQYYYIABBhhggAEGGGCAAQYYYICBE2JAAXxC3khHcziagwEGGGCAAQYYYIABBhhggAEGGGCAAQYYYIABBhhggAEGFMAKYEdzMMAAAwwwwAADDDDAAAMMMMAAAwwwwAADDDDAAAMMMMDACTHw/wHmGcea+rwcm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B4AAAAQQCAYAAAADLEYYAAAgAElEQVR4Aey9CXQUV5omynln5rx5fc47b7r79UzPm6o5XdXdUzXdNVUl43LZ2C7XZpd3jC1TNt7wJhtsKIwwYMAGzCqMDYIyxtgsBrEvApvNWOwYgzA7kkBoXxCSkNAusf7v/DfzRt64GREZkZnKTEmfzgnixl3++9/v/+ImGV/eG70If0AACAABIAAEgAAQAAJAAAgAASAABIAAEAACQAAIAAEgAASAABAAAkAACAABINAtEOjVLUaBQQABIAAEgAAQAAJAAAgAASAABIAAEAACQAAIAAEgAASAABAAAkAACAABIAAEgABBAAYJgAAQAAJAAAgAASAABIAAEAACQAAIAAEgAASAABAAAkAACAABIAAEgAAQAALdBAHPAvDGjXuoKf9cNxk+hgEEgAAQAAJAAAgAASAABIAAEAACQAAIAAEgAASAABAAAkAACAABIAAEgAAQ6D4IeBKA9+VdoPGPJ1PRrEndBwGMBAgAASAABIAAEAACQAAIAAEgAASAABAAAkAACAABIAAEgAAQAAJAAAgAASDQTRBwLQC3tl+hx976jLa8+b+o4v27qKWgoJtAgGEAASAABIAAEAACQAAIAAEgAASAABAAAkAACAABIAAEgAAQAAJAAAgAASCQ6Aj06tWLnI5E8599/f77723d4jKuE+0/1xYnZR6lB37+KB1773/RpaV3Uf60adH2BfaAABAAAkAACAABIAAEgAAQAAJAAAgAASAABIAAEAACQAAIAAEgAASAABAAApYIOImlTmWWxmKQyQLvf/w//5OlCOxUFqlrrgTgldsO0T8PWkhv/sMP6fzk3tS09i469uj9dKOjI0T/WynFpMT3odnnQzTpcsX6GHtRylaXgzg/m/r0SiRMztPslNnU7ULkMhzRr+bnhg0hzs/uQ70s4r81pRf1CmpjZ4vzAxwSbf33XJ8QN5tt3a0pxq9nVBte60cfzzAtmu4zOxx9tu1i4tizyb5jTZeFfh+VuTOIDi4tua4W9TG47tlDRTPXPTS0qRoHnG08QTYQAAJAAAgAASAABIAAEAACQAAIAAEgAASAABAAAkAACDgjwOKu08GtE1EAZr+shF6rPGcEvJU6CsAFde30+Adb6F9fmkP33PooTf/H/5dK3/s1tS6/i07+4Raq++5giN7MD+yFuNInkQRGs38hBmNT7MWGl7o23Tlmh29fxCZlthCAZ6f0IlX4c+wy6oXhjyHqrkRs0DeWPn0CAm3AJJfxZKWVsRDXJ4VSgtpIW/oPDBS8zs+m2caPD5T8QKeBlG1dbpdCPjOKDa/1Az3FIaX4HdS7r8xTTIJsdHaGk/+d3Xcs7Ic7Prftol0vFpigDyAABIAAEAACQAAIAAEgAASAABAAAkAACAABIAAEgAAQcELASdyVZfLsZCdeZargq6Y7yx9bAbjoQj39dsB4uuvOZ+iu3v3omX/8J/rsJ/+DKkbfQc0L76Zzj91KZ98fH8Iv/UG8fh2ieacXR8MfLza81A1n8BHa96/87PTVho5Di3AMjrZjXegbS0pKn2BBnbFOSTGt3mXvWIhn8V2eAx77cdnKArH6Iwo7vM7T7CAROWDNnFLqCr8MFdnCD+FlwLar+ubeOv/KDhPu2XtMOt9fvQcn//W6XfE63PG5bRftel0RY/gMBIAAEAACQAAIAAEgAASAABAAAkAACAABIAAEgAAQ6F4IOIm7skyeE3XkUvi12xI6mn4HCcDlDVfo44MX6YnZ39KDtz1Of/z7f6bf/eQuGvkPf0+rev9PqhrZh5o+uZtKn7+NDv3p93S9tcXBH/1BvPla3VI2sOWtrw6LZr38KxGd6s1mQcy/7JuFS7GS1X9tWsUqtjiVy8N5hSP3I6+VLXeD6vHwgn0KDNo8pkA+i2oB+ylbrfpT2/rTLscTjImVfaEoGvgw8QPirq+/AM5bKUUIi+y3XAEaGE3olDf/yYSz9CvSMejjleMI9i3ADR0H3Yb0zRfPAH5MixTq5Rdjg+PBiPn7Pc9n6QvnS8FVlkt0Zb7fBxuhl/vS/Q/e7VnvU/ZhdQ7UDRKeNYHX19pdfWtMzPj2mT1bEcF1PMzX1vZ8cWFu+/jNbQL3nW9eUe3INJ9Dx8S6T58N072jrOS2bmOFu12e9FEt943TiLvCPYNnytxh1GMTpntNjtlpDP7+FXve5lbu1G9jtr6dOOfr8VHHGdx3YCz+MrlHvWlc8j61sG/CyqIvaU8URYCzahppIAAEgAAQAAJAAAgAASAABIAAEAACQAAIAAEgAASAQAIjIJ+phzon0hDYV7s/WSbPdvXinR8XAfhgSRO9s62UHvniHN37WS49nH6E/jxlK/3mT6/TM3/3Xyntf/w32vqbf6fqkXdSw5y7qeqNO+jQ7b+g6qxvHPAyP7AX4qxJ1JJN1Xq+B/iBh/6yDp+D60kBTohxvRRhjB/6GwKP2s4n3Pnsa/km+3o9xbbqkmijCBqyT1vhTN3yV+2f070MQdF5PKoDug3dvhRGpBAky339WeOs2neb9uK/r64hpgohR/VLprnvUHXVuHBdpe3WFL9QqvkW1J9uwwYzLaYs9BljMGBSfQikTXW5f3EfBMpFcyOfrxQxWBSqde3ShhPE/bmNrVrXjQDstb7VfStx8/1gQ8ZMHRePRb+W41PytZj4aijlIkO9DqRdxUR2afKFbaj4Bmwa1YP6NZc4X/nsBz54VdGW01wu89iSv76cW4P4LfF1mtPUMWj2xFyqjFdcy/7VdsH2jR/2OLUxgaH1bTsWXz3JI5/ILccZ7JPxOWHVlyFIq2PyirPJMC6AABAAAkAACAABIAAEgAAQAAJAAAgAASAABIAAEAACQCDKCDiJu7JMnqPcdVTMSfGXz2o6KsYtjBhy+drDJfTU8rP0p0V59MdPTtNj6dl079j19OCPb6Gx//Cf6ZOf/ogOPPgLqhl1J9XPupsuv3Mn5fz+Fjr51hALszLL/zA/6AG7v9wvLPiEDpuH91zVVT3tob8q2AgRQRVp5YpfrY3benJ44qzZkGV+W2YRTq+rXqtpMWizmKmORxQHVtYF3iOr2RA+SFHD51hA9NLqSr/tziZszDb9lp39Vf334pfnui7iLCglxVsNh5D9ybHLFdN+wEJxlO36BTq7GOjiqxBHDYVL85P7E2VavhCOFbHOLp4iX1vtKH4joG1XbfTDDTzWt8JEwcHnmuq/muZS7drOnkmMtWhnsqPYVHyxi0lYc4+Vn77B+v4VHJM8lXxSKyg+qtmc9ts2aCHKg+sb4zH15e/TkjeqDTUtOrW/t6NiXx2k3jcP2eJeFf2asbOsp5oOSgf3ZVTxirPREAkgAASAABAAAkAACAABIAAEgAAQAAJAAAgAASAABIAAEOgMBJzEXZ/O6HsG3hl9R2rTSvC1you0H7W9IQAfPFlIX2efo+HrcumBvx6n30/6hv7wy/sp9W//b/rwxz+gtb/+KZ15qjddGnsX1X94Nx2a9iIdePEJOvDrX1J71QXVppJ2eMBueoCvrnbU2ritZxJ52AXFjsmG4p5ah7Pd1lNN6DZMZYEtqX2CjeKTqKdeq2kudLg2+ekWO59j3kUSbUC2lw7+ijZKucn/EH5FWNdvXROwfEKmZUwc+/PFk0V9k1hramMXD38+b6srV2qaYsz4SFFQPUuRS8FPDEqOQc1X+/aN3P5fm7osfCnqYmCcHuvbYcL5xvjZO9V/Na2V2dnzD1CI5cYW5w52TP35x2QXE9s+HezbtrGPRHCJbl+p4UqY5HH5RVOTP4odEw6cr/appvUy7Toq9p38Usai+mjRr/e5TR+n4odXnJWmSAIBIAAEgAAQAAJAAAgAASAABIAAEAACQAAIAAEgAASAQPQRCCUAR7/H6Fh0EnqdyiLt3RCAr9+4QXnFVbT7+3O0dl8erdiWTe///Gf04Y9+QKt+9RM61PeXVDHodqp//zeUt2sNfZ9bQnuOnqPCWR9Q4cfpNn6EeMAuhSDxMN9mBTA/iHdTTxUHhDdq35y2WhWp1uFGbuupw9VtqGW+dEBE0+uq12pa+iIx0a49YSJXz+kCt95fsN/ecnR7Ttdc5tYv73XNq64ldkr8TeKRlZ92vvkx7JNCKep7kt3Gwy8qBfxT+lZtGMDbiF+yXIyDxWI/T9iGIt7KapZnu7p22IRT3/a+DeDrE24lz9Xx8u3Iq9yVsVnaC4wurPtM9KFwQ51HuMyyTyVuonvl2rZNwM/QKcWeqTLn8w8C5FkW8rUyhqAYKmWyiTpOkaf2qaa50Ola6zss+0aj4Dk4aCySK75+Dbrb1vPzSMZR7SpoXLKQbXvFWbbFGQgAASAABIAAEAACQAAIAAEgAASAABAAAkAACAABIAAEOgMBdZWvVboz+oyGTfaVhV67Py5zErft2oXKNwRgWbG1/Qq1tHXQ4TPFtGPpKtr7wM/p/Eu3UdXQPlQ7+i6q3b9eVqWC8hoqqqylhuNHjTxzQhcO1FKf2COCJAQ19cG+THN9t/X0vrRrIRAoKyv9ygGvGhM+SCXBsp5mSx2GEBEUu1KI8QtLwrbyvk5zf6pdNc0dOF3bYeLbLtV+PCquun3ToMK40O2FuDbhrPoV4RhMds1bfaek9PHFWhWfg3CWQrmMqdk3g4+SLwIpu3joGHA9uaLXHGPmRUAYDsAvBFLRl27LV0cVUH1p6bfvbGWTWzrWVbgrh+m1voGTeK81C+YKjor9PrNnm1dnK2W9UlKUMhuM1fph3Wf2MbEfgx4L9drGz0BIXaTYnh7HrWJVr4yniIchavr6t+a3zmfzPTH7vHRHHYOa5vIQ1w73nLV9i3tcuuHvy3osmh+mfhV+Cc3Xjx8TmDliYGV05B9XFHFWTSMNBIAAEAACQAAIAAEgAASAABAAAkAACAABIAAEgAAQAAJAII4IBAnA0pf6xlbafeQsVWU8R42L7qb62XdRzVdzZbFxbmhuM9JIAIHEREATjhLTyZ7plRDxVFG8Z8IQ2ai7E78TeSyJ7FtkDEJrIAAEgAAQAAJAAAgAASAABIAAEAACQAAIAAEgAASAABDoXgjYCsA8TN7m+fTBRdS087dUdejT7jVyjKYHIdCThRseu3mVYy9lpWy8SSBWxFuuzoy3Z12p/+7E70QeSyL71pX4Cl+BABAAAkAACAABIAAEgAAQAAJAAAgAASAABIAAEAACQKCzEXAUgKsuNdKhIwepJmcp0Y2rne0L7AOBTkIAwk0nARuGWWWLZCFMY/VvGCBqTboTvxN5LInsm0YJXAIBIAAEgAAQAAJAAAgAASAABIAAEAACQAAIAAEgAASAQI9GwFEA7tHIYPBAAAgAASAABIAAEAACQAAIAAEgAASAABAAAkAACAABIAAEgAAQAAJAAAgAgS6GAATgLhYwuAsEgAAQAAJAAAgAASAABIAAEAACQAAIAAEgAASAABAAAkAACAABIAAEgAAQsEMAArAdMsgHAkAACAABIAAEgAAQAAJAAAgAASAABIAAEAACQAAIAAEgAASAABAAAkAACHQxBCAAd7GAwV0gAASAABAAAkAACAABIAAEgAAQAAJAAAgAASAABIAAEAACQAAIAAEgAASAgB0CvXqN2084gAE4AA6AA+AAOAAOdCsO/DaVeuEABuAAOAAOgAPgADgADoAD4AA4AA6AA+AAOAAOgAPgADjQEznQrR72QsyGmA8OgAPgADgADoADzIGe+J86jBlxBwfAAXAAHAAHwAFwABwAB8ABcAAcAAfAAXAAHAAHwAHmAARgrPgCB8ABcAAcAAfAgW7HAfxHF//RBQfAAXAAHAAHwAFwABwAB8ABcAAcAAfAAXAgoTjwj49PoJmr9+AABuBADDgAARgrxbBSDBzo8Ry47eMjdPR8GV24cAEHMIgqB04UlNHd87/v8fdYXMRlfMFLqC94WJGNLcnBAXAAHAAHwAFwABwAB8ABcAAcAAfAAXDg6UkZEP5iIPxBZMePDJgDEIAh/kGYAAd6PAcg/kL47kzxn0XguAigPX1ugwAMARgcAAfAAXAAHAAHwAFwABwAB8ABcAAcAAfAgYThwP/z0FiatPQbCMAQgMGBGHEAAnBPf0CO8UOYAQeiuuKzM4VE2O66QjUE4DhssY0veAnzBQ+/8MYvvMEBcAAcAAfAAXAAHAAHwAFwABwAB8ABcOD+kZ+FFv6+2EQzIzkiENbSFm8M7V8E9jtrVe7s5VvI6uis/hLe7px5NNPLEUFMRy3YSi9+kElPTFptOjiPy+KNFQRgiF8QQMGBHs8BCKtdV1jtKrGDAAwBGF908UUXHAAHwAFwABwAB8ABcAAcAAfAAXAAHAAHeioH/sMf3na1+nfG4kz6YutBmpWxmTbsP+3q4LrchttGIrhNX7jeaD9t6TaanvG1ce3VLtvSjw+WbKIPVmaFbdPOBxZ/V3xzxHRwnl19T/mrdtO0hRuiY8uD0Cr6XLU7rH6nz/yIysvLxVFSUkLnz5+n3NxcOnHiBB05coQOHjxIe/fupaysLOK6nvDwj2HKsix6dspK6vfuUpqz4Vs6lFdGp4su0vHzlbT3ZCHNXLNXlHEdrhtOH9FoAwEY4l+PF/8gzMRBmEmw+66riIjws+sK1Zhn4jDPYAUwVgCDA+AAOAAOgAPgADgADoAD4AA4AA6AA+AAOJAQHPjtsHmuRDAWTT/dsIsmzlshxF9dRNWvWSTmutyGyyIRzdT27/11BU1euClse2yLfVu/7xSt23tS+LYy63uasXhjVETgDzK2UdqiDfTBko3iYAFYYsNpmS/qZGwLaxwzVnxDUz9bR5M/XR1W+0hiwX1y3+yDVzuj3hlDXg6v9icv/YYeH/sZDUtfT0WVl0j+3bh5kzquXqWmtnaqa2ymI3klNPjD1aIut/HaD9eftmQLvT1hOg16Ywi99tpr4uD0iPHTRVkomxCAE0yIgkgQB5EAHOjxPwKAsNp1hdWuEjvM7XGY2/EFLyG+4PXUXzZj3PhVPzgADoAD4AA4AA6AA+AAOAAOgAPgADjg48D/8bsRNHqBuxWpUz9bS5+syzIEYDergFkA5jbcNpQg5lQuBeApi76idz5aRLwK2Km+Uxn7ogrA8jrj68NC2HRq66aMhd3Fmw/QpPmraM3u45YHl7EwznXd2FTrpGV8TZPmr6a5q7bT+5+s9NxetRVOmvvkVczsA/vixcb702dKTVacb968SVeuXKGWlhaqr6+n6upqqqiooOLiYuK6Xmxz3afGLaChM1dQc1uHsJ93rpBeemMUJd39KP3qd0/QY8+8QVuy9tOFunrKK62k16cvFW289jPl80wa9MabNGT4SBo/5wuavnQbTVuymcbNXEBD3npblE1Z6LxtOQRgiH89XvyDMBMHYSbB7ruuIiLCz64rVGOeicM8AwEYAjA4AA6AA+AAOAAOgAPgADgADoAD4AA4AA6AA3HnwM9fci+y8crPv67+2hCA5apW/awKwywAc5tIV6pKAXhc+lKaMD8yMZl94dW/Ez5eTmv3nBC+cZ48vIqBen0WdZdtP0RjZy9xPD7buMezAMwiI2M6f/1OWr4jW6T52uqY9Okamr5su2cRldtM/nyDpU3ZD69k/mjZV6LO9C/cv0/33UnTDAH4gZT3ycuh46xfj5izlh58cwYVllcbfUjx9+E/v0bPpLxNdz3wLN3z6Mt04mwhFVfV0K6jOaINt9Xt2V3zyt/XB79Jw8dNsmzzwYosGj72fVFn+lJ7bCAAJ5gQBZEgDiIBONDjfwQAYbXrCqtdJXaY2+Mwt+MLXty/4OGXzvi1OzgADoAD4AA4AA6AA+AAOAAOgAPgADgADgz/+EtLEctK/OKVn3NWbhOinyryOqVZMOQ2ka5UZQH4/c82iNW/M1ZE9t5W9oUFYBZ/V+86Rrz983tzlwUd4/+6nNKW73CNj8SMff18015igXdB5m6x0pdX+/JK6HlrvxErd9NXbBUCqhS2ZVun8+TPMwX2bJMFZqeD68z8YhON/2sGcTsnu2rZlEWbRB/sH4/BqQ8u+3jNDk99jBw3QYizBw4coPueG0mZZ2rEsfJ4FS0+XE6f7C+mWTsLaNq2s/TepjM0cu1JGrr8qKir+mmVfnrkHJqxaCNdu36drt+4QZcbm4yVvxdr66ihpZUGDnmPft9/CH2+dhsVXrhIOcXl9M7sDOK2Vjat8njb5zeGpdKMDHtu8IpgrsN1rWxwXvwF4LG5tMXQyjnRQrPm7gsIUnNLKV/PC2pDtGW10oYFPad2ObkB+37x747dLYG+LexvXqX7qfhqUV/4Y5evC45O9VbXKOi00EdzQvlRQ6+O3Ue9pM1QY5W+6HjJ9krvRmxEmb8f2d7kJ1H+7u8DGEtbqi8iT4u1tNXDzq/mWPCX8awupTs4loyHHh/Os8JQjY3EXY2hGgOJs27bqp28B1X7sn03iH28RMTKykxKTUqi3r17G0dqZiVlpydTUmomSb8qM1PFtV4/KSmZ0rMrSc9ne2zHLp/t+spSKbMyUE/tU/YtfHHZj9reZz+ZZh/eEDRG6bfsI+BPAAtZR9rhcar1RZvMVAM3HnNyeraoYzVuaU+3EavrRBGAneab28fw54v2GaLMH/y5FtRezAnaXK7PX3KuiPUZAjAEYHAAHAAHwAFwABwAB8ABcAAcAAfAAXAAHAAH4sqBf312mq04ZSVa8YpZ3vpXrgJ1e+Y23NbKptu8aZ+vozGzlggR2G0bu3rsN4u/7JM83p2z1LQtNF+zgPve3AzPIjBvKa2Lvx8u/ZLkwcKsPDhv5qpdrrCZ9NkG4S+Lrku2fOvq4G2ieSxutszmOlyXxeMvth50dbCgzRi+v2CdqzH85e13iLd93r9/P/0++Q1Ph108Zf59A8fSzkMnqbXjCrVduUJtHVeotaODmtvahfh7qbGZXkqdRvc+P4oydx6i/PILdCy/iBas/Zq4rbQT6sxbP7+XvljUT3ntNUpJSTEfr70mysakzROrgO3sJYgArDw8FmJSQFxkYXZLTo2FoGjfhh+027fjp9kB++Kh/NjvaZZYse23afVAWz64tiqzyuP6er42NkMQ0OvJvnRhTuZb2Tby9If3Icbqt2mJl2FTwdrIC9j1ieeB614STyk2+seXX63YsRuz3x8Dm55wzbyQWPnHq4sslvGxwlDkqRxQMffzXOvL0rYRZ6W9kReIdXeJfaxEQL0fO3GzsjKb0pNVcVcVan35bEsIw0mptKGCRdZAvuxHty/rB0Rf1W4SJSX5rgPt2Q/OV32x7yfZ77PwTYjbgbq6L7IPedbLpa92Y/MJ0wF/fZglmYVzzQfZVzzOCTOnOc03TvOHnIv19qtriOd29Uc/PC+o13EbO77gxfULHn7hjV94gwPgADgADoAD4AA4AA6AA+AAOAAOgAPgwEtpq12LXixi8SpZ3vaXt3T2cnAbbmsnhLnJZ5GRBeAPVroTS51s8qrYVTuPipW//N7fpdu+E1s1q+8F5u2b+ZqFXN522smeXsZbSbOIyqt++eDtmlnolSulefUxHx8s2Sh8+Chji2sRePLCjTQu/QviFbqLvtov0nytH4w3rzjmOuzP+I9XhBwD1+EVydyG2zLmul15zXXYB75mYVrHwPL648/Fu3H5nb8HDx6kCRN8q4HlGhen9wFzXUubq/cY+X8ckErHcguE2NvY0kp88Krf+qZmmjlvGf150HtC/B3w9kd0qrCUTheV0benztFna7cTtw1lX5a/9tprNGPFN6L+6KnpZvE3JYU4j+vy1tgpKT4xWLZVz4knAJseQLNgxWJTLm1RV0OKOoowpbYRIpVzuy052sNpfoC9u5S2mFY5Kvblg29DANPKdH9kfT1f99OunswXAnBAbDM9RNdtG76Zxb+QYxXtbPAybFqNV/bDbbVybqf6Ln1dXUr5Mo4yT13tze164qHzIujaJj5WGKptbcuVeAmx3uIe62Gxj4cgyH3qoqfqh1z1y0KneWWrLqp6EICFIKqKvmo6mVJTA30J/zJTKTk93RCX7fw18jPTKTk5nbKNVcW6r4FrdaxWWPhsWo9NFchVO5XZ6ZSsiNiGXxarh9V2sUgnzNymzhHGfS7nc30FsDJXyLmZ53Y5j4/b71sRvFvJE3OKRTvZPpZnCMAQgMEBcAAcAAfAAXAAHAAHwAFwABwAB8ABcAAciCsHBs1a71r0YuGKxT4WLcM5uK0qfnlJT/1iq9j62bXQqIiCVv3wKld+f65c/cvndz5aJETZt6bOE6uD+Vo9rOzY5fEKYyn8svjLYipjpgrA6/aepBmLM0Xe8h1HaMaSTa7xmbp4sxCl2eaYWb6VqKovLJJP/HSdEN1ZwJ6VsdmyntqG02yLVwzz1s8cL7ZhJbhzPdk3+6LbsbueMXcBrVu3jt5++2165ZVX6J133pHar1gVzMJwS0sL1dfXU3V1NVVUVFBxcTGdO3dO1LWzK/N5RfHuQ8eppqGRahuaxFFzuZEu1jeIbZ955W/awg1C/M0tqaDDuefpm8OnaMGabWIlsrQT6swrftMyvjbGzSuC5SpgTsv2XU4AFisK5cNlftDsX61oWhGpCVumNvxwOWQ7s6D8ag4/rOYH3/6H1sK+wQvzimGtb/FQ366+VjfIT/kg3K69fyUzexK0xbVmO+CH+iDfPy6Jp3hYr43VCS8uC9WPKvTK8Yh2LFr6/VZsGHFU8hJGGFH9j3HawIX71VfYheSzsv25wFXngFquxIX7srPNZVYxUu13o9jHQgC06sMnUKrbHlusaPULqtxeFzTFKtjkdDosVgAH27GrHxBozQJwenYmpSr9ZaayYMvbVPuEWzt/1X4yU5OU7acDgq9axx6LQH3z2AL5AgdN6JX25Cpg3v7aCi9ZLx7nRJrnbOcb9f4WaYvPQVXgNX5AIn+kss83pyifOXEdN77gxfULHn7ljV95gwPgADgADoAD4AA4AA6AA+AAOAAOgHvTJn0AACAASURBVAPgwE+fTzPEKilaOZ1Z+EtbtEEcnHZzqPWdbNuVTc/4Wqz8Fe/jXexeJLWzx/ksbvIWx7yNMq9kZZF01MzPg94LzO+45Tpc5mRPL+MVxlL45S2SectmXlnLAjALrHywAMx5vLU1YzR9octVtH5xW+Iy+sOFlr7xds5cxkI0b8FtV0/1netwXW7jVJ/LeDU2+6C2D5UeM2EKjRn3njiG/OUteuutt8QDTqeVvyz+njlzRtQNZf+3j75MG3fso8raOqq8VC+Oito6Kq+5JFb+3v/q+3S+oopySsrpSG4B7fr+DG3ck01TPs4gbhvKviwf9MYQevejACcmL1hnCMCTFqw17Iyb+WlX2ALa4iGzXFkk3+2rimL6g2ltS1vnh9s+kdeoIwUwYVMVgP1pXQhU68kyqzxDQFPGpvlpPBi3a2+yT+Z3wlq1EXnB4p/jWJ1wNsagYaH24ygCWuDJbYU4oAjucpw9+azw24iXHw/TtVIvpEBryRGzAGxru4fFPh6CYCiBUoqZSYog60aAVccSVF99r3DQamCfyGoIuCyypmaaRGc7EVfNF2nhc0A4DjXWQHloEVvUdRSAA2Kx6peKSzzSxnyfCPOcMo+Y5gB1breaP/y+G1s8y89P9XNE7KihvAM+nuOFAAwBGBwAB8ABcAAcAAfAAXAAHAAHwAFwABwAB8CBuHNg5Hz3Kzh/+ctfUqSHFNGszpHa5vZWdmUe7AOfUByQXHE6vz1hOg156236YEWWwbdho8YRH7Ld9GXbiYXiEeOnG3myTJ4Tbwto+bBYPHxWxFORDBY35ftmjRWybtv5H1zzg2zRVn3YraalP/JsVWaVx/XVfLFSymIlr15P9qOf9faqbVlX5FlgFHKsNjjb+WbXj/SDz6owrPnqEw+ULbfVdj01bayqkwK5f9WuwM4mPhquQmAKFZuguNjY5jiEY7+Lxj4egqAQMh3eUctbQPPWz05bQEu/7YRONV8KyubVsfoK4EoS2yinZop+ua7ZhlnUtevf53Ng6+hQY3UqV/u368/I14Rhq7aybqzPCSUAO843Fp8h+rzM80h1Kb0qPz+53C8qmwRlvV2sr/EFL+5f8PBLb/zSGxwAB8ABcAAcAAfAAXAAHAAHwAFwABwAB371+mxbgUoKVfLM4llDQ0PYhxuBFvYD77SVuMsz8A8tYHcmf2Qcpi3ZIt5lPHzs+zR96bag+4fF32Gjx4s6XFe208+JKwArK5Tkg3PjwbIuTKmiltt2/gfg+TmldMfYfWaxS7evPrS2KrPK4zZ6vupnKJtqubBlXrkZZNvoz+LhvdNYnfAybDqsADa2qfb3q/iav9u/CkzHwX+db/XuYG7fQw8hjFcHv5+atJXjtveBES8LDhhlREZcEHuDa7EWA2V/dgKlL18VZ9V0YIWrOzuB+uo7coP78NWT79dNTg1+l6+zv0o/fmE7OTk4L93mfbxubcsxiy2iTe/7zab05CTjfclcz86mtBHLc6LNa5bzjZibbeYPdV6WnynV6rzPP15poXxS8tQ28UhDAIYADA6AA+AAOAAOgAPgADgADoAD4AA4AA6AA+BA3DnwH/7wNr27aLutSKWKVhAg4ytAAv/44q/eC1MWbhTbO78xLJV4q2d+3y8fnOaVv/wu4CkLMx3vq4QVgA2RS31oLAUrXVCUImR1KU04Y7HK1q6dulWlalOkzSsjDdFMrSd9s6tvUZcfupP+fkS79kIwVvxQhUAL2z5R2Obhvc1YHXHm8YXqx4+BGJfiqoGXnQ2OiXznssSxp59FvM1iu2N8dN4wP0SeygElKNq7pB1t28VNte+PV3eIfSyFQLUvn0AZ2Pa4d+/eQsDkbZh59a+sy6uBk7TtmGUZn+3sWAmg5nfrWgvLcvVxwLYUh3kFcLC/Vv0In/3vDtbtqL7LtJWNQLtAn4yDbMNjYczkoWIWaBsQoWW7eJwTTQD27dJgnm9CzR/qvG71WcZziv6DlbiOG1/w4v4FD7/yxq+8wQFwABwAB8ABcAAcAAfAAXAAHAAHwAFwgDnwx9T5jkKVFL4gQMZXgAT+8cVf3gfyPP2LLcTbQb8++E1KSXlNHJzmPKeVv7J9/AXgni76YfzGKsy4CgWIQ4+OQzwEQfR5wRByewIWmN/isLsDBGAIwOAAOAAOgAPgADgADoAD4AA4AA6AA+AAOAAOJAQH/q8/jaZJS78JKQJDgIyvAAn844u/FG6jdYYADOGvRwt/EGXiIMok4D3XEwRIjDG+gjPmmjjMNfiClxBf8PBLb/zSGxwAB8ABcAAcAAfAAXAAHAAHwAFwABwAB5gDfccuikgAPnHiBPXp08fx/cAsYDqJZ1YC56JFi2jgwIF022230e23304jRoyggoICy37Csb9w4UJ6/vnnhX3uY9CgQXT69Omo2VffSbtmzRqyGqOsE47/3MbqkDbVczj2uf3x48fptddeMzBSbarpcOxb+c55ql2ZDsc+c2XIkCGG7ykpKZSbmxuWfSfuhlMGATgBxSgIBXEQCsCDHv1DAIij8RVHewL+mNfjMK9DAIYADA6AA+AAOAAOgAPgADgADoAD4AA4AA6AA+BAwnDg7x55l2as3O1ZoGVxThXxpFhndQ5HwHvppZdo586dVF9fT3V1dTR37lx6+umnwxLwrIRF1T73wYLzo48+GjX7Eoe9e/fS4MGDO0UAln2EOoeD/7lz5+ixxx6jffv2WWKi9hmOfbU9pwsLC0V/ej5fh2P/8ccfp6VLlwr+cHxZ8O/bt6/lWELZD0fkdWoDARjCX48W/iDKxEGUScB7ricIkBhjfEVuzDVxmGvwBS9hvuDhl974pTc4AA6AA+AAOAAOgAPgADgADoAD4AA4AA4wB56dsiIsAViKdSygybTVOZTAFqq9tHnrrbda9pOo9nlFMa9irqqq6nIC8MSJE2nr1q2WeMt4yHM08B8/fjytXbvWsr9w7POqbhZ+pY98Dpc/TmJuOGUQgBNQjIJQEAehADzo0T8EgDgaX3G0J+CPeT0O8zoEYAjA4AA4AA6AA+AAOAAOgAPgADgADoAD4AA4AA4kFAd+2H9SwgvAu3fvJl61qwp6Mh2OQCjb8plXGC9ZskRsCa3my3Q49ktKSmjAgAFUVFQkfGYb0p5+Dsc+t2FBk497772XZsyYQTU1NZZ9hGP/wQcfJBaBefttFlPfeOMN4jHpvvN1OPZVO7w18xNPPGFpO1z7vKJ7zpw5tHLlSsrPz6cNGzbQmDFjLPsI5X84Iq9TGwjAnSz8cUAjPSAcxEE46GRexCKmkfJOto+Fr/HuoycIkF7GKGMfydlLfz2hbrw5rvcfSWyd2ur9xPUaX/AS6gsefumNX3qDA+AAOAAOgAPgADgADoAD4AA4AA6AA+BAKA7wcydVsNPTbsqd+gjVfvPmzfTkk086vgM4XPvymdqwYcOorKzMcpxcx6v9l19+WbxDV2LlNMZw7Eu7fObtk1kAHj58eNT8v+WWW0xbcLOYyu9JVvuV6Uj9Hz16NHGMpT39HI59Fn2fe+45IfqyQM7vAy4vL7fsI5R9p9iHVRbXh7PdQGQLhR8HVCeRl2tBiB6AUygcUe5dBI+Ue8zTnsK/niBAehljpNzh9l766wl1E20OizTGVp9jCTdfQAB2/MIQ1n8agSkwBQfAAXAAHAAHwAFwABwAB8ABcAAcAAfAgU7kQKhnVm7KnZ55OLWfNWuW4+pT43m5w/id7HP72tpa8Y5YFgxtn695tM99Wh3Rsq/b4e2OeaWuns/X7IdX/FkAVm1F2760feLECdt3O8s64fjPq6+PHTtmjGHBggViO25pUz2Hsu+EXVhlPeHBezzHyAFVA+w1ze3j6T/67rpb40bKPeYq+Nd14x/JvRspd8CbxOdNpDG2+ixD3BM/7pHMC2iL+IID4AA4AA6AA+AAOAAOgAPgADgADoAD4EBncyDUMys35U4+2rXfu3evWIVq9cxLzQv1/MvOvmqD004Cajj+q/adfIiG/+zfPffcY6l7hWO/b9++YmWxOoY777wzavalXV6Zy9t7y2urczj+W73v1yqP+wtl3yn24ZT1CqcR2rif6DmgVkRymxdrQiC27mOb6FhFyr14TEiJjmlP8S9S7mDeSvx5JNIYW32GIe6JH/eeModhnOAiOAAOgAPgADgADoAD4AA4AA6AA+AAONA1ORDqmZWbcqfYW7Xfvn277Ttn9WdgoZ5/WdlPSUmhffv2Ea9sra6uFu8A5vfc6rbdPI+3sq/bcaoTjv/8PuSdO3cK/xnb999/n2bOnBk1/z/99FOaNGmSEQMWaadOnRo1+4wPr9B9/vnnLW2q+IWDD8eXt4FmOxxjuZJctSvToew7cTecMgjAFzp3InS62WTQnc6xJkQ4JEKbzuVQuPhGyj3mJfiXmLENlxNu20XKHfAm8XkTaYytPrcQ98SPu9s5APUQS3AAHAAHwAFwABwAB8ABcAAcAAfAAXAAHIgHB+yeWXG+foTzfMrKvm5XXkfL/po1a4hFVF4Vevfdd9PEiRPFrq/Rsq/bsRqjrMNlTnG1arts2TKxpTFv1fz73/9eCJzSnn4Oxz7bmD59Ot1+++1iZTSLwbxVtm6br8O1z/gfPHjQ0qbaTzj2S0pKiN/rzKu6+RgzZozjO4Cd8I92GQTgMATg77//3vEmUYNkdcNwHh98w/BSef7FRFVVlSX5QhFO7Qtp34eyl/h0Z8ysuPfEE08EvWCeX0jO+epEJ9OSf10R067oc6Lw0Yo7nGd1SK6oZ8mbRBkP/Aj+wmIV44cffphOnTplzAXZ2dki5rm5uUYe/5rtwQcfNK4R92BswTd3mGCOdocT8wlYuccK9x+wAgfAAXAAHAAHwAFwABwAB8ABcKBrc8DqmZX6/ClUOtRzSdj3LgCHwlwtB/4Nls9NJUah8In2/AUBOE4CsAw4/zqAf90wcuRIS2IwIXgJfE87li5dSllZWUKs9Ep6PCj1fchbfZjNnj2bVqxYYeIa/wKJtyWQnFTPckLqiph2RZ+9cr2z6ltxxypP5YqalrzpLP9gN/L/yFvFk3+dtnLlSmMuWLhwofiREs/HMr4bNmyg0aNHG9cyn8+Ie+Rx6Uncxhztni/Ayj1WPekewljBC3AAHAAHwAFwABwAB8ABcAAc6I4csHpmpT5/CpUO9XwK9iEAO3Eo3vyJ9j0NATjOAjCTjZezO730Oy8vj3rSwavN+GEnCw0sRpSVlblecc03CB6U+v7zY/VhxnvdDx482CTe8PsGjh8/bsqTk6Cc8Loipl3R52hP8OHas+KOVZ7kiX6WvAm3f7Tr/C8wVvHcuHEjjRgxwpgLhg4dSmvXriU+yxi/++67xPXktXpG3Ds/bt3p3sAc7Z4vwMo9Vt3pHsFYEHdwABwAB8ABcAAcAAfAAXAAHOiJHLB6ZqU+fwqVDvV8CvYhADtxKN78ifY9DwE4AQRgDurvfvc72wfqr776KqlHTxKDMzMzxQvGvRAfD0p9/zmy+zB79NFHqa6uTvCNz3xtN+nJCa8rYhqpz2np8yiSwwtnE62uFXes8kLxJt7jiiR+3Dbe/ndm/1bx5O3g//CHPxjzwYABA0T6ySefpPr6eiPNP8qxir2cLzrTb2kbse36X4IjnaMlF3rCGVh1fb73BJ5ijOApOAAOgAPgADgADoAD4AA4AA5EgwNWz6ysnkPZ5YV6PgX7EIDtuMP58eZPNO4h1QYE4DgLwLzald8BPGfOHNsH6nV19VRZWUWFhSXiZeE9SQDmFav8knGVtKHSeFDq+8+G3YfZ1KlTafPmzYJvW7dupRkzZlhyT53wuiKmkfo8ZeYc8vJ3k4g6rlylpuYW4raheJrI5Vbc4Tyrw+oDk+slwvg4Dm1le0zHyeW32Ya1O8UwFP5WMeZYPv7448SfSzz3ys+luXPn0t69e8UPRx577LGQ80WovqNR3pPvz2jglwg2Ip2jE2EMsfIBWOEhSqy4hn7ANXAAHAAHwAFwABwAB8ABcAAciDcHrJ4/es1zGoNXW1b1Yd/6ObHECviEj48TduGUQQCOkwDMN8Mtt9wiVl8uWLDA8YF6fX0DVVVVU3FxGQ0cOLDHbQfN7z/2Qm48KPX9R4U5ZiXOHTx40HiHJ7/Lk6+t6nEe22DsuyKmkfo8Me1DW6HQquDmzZvU0XGVGptaiNt64Wyi1bXijlVeKN7Ee1wch7ay3aZDFYBLaxtNoexOMQyFvV08+QdJvO0zv/c3JydHzA3nzp2jjz76iLZv307jx48POV+E6jsa5fr9eT3rPdIPNbg9KbbRwDcWNiKdo2PhY6L0AazwACZRuAg/wEVwABwAB8ABcAAcAAfAAXAAHAAHwAFwoOtwAAJwnARgO+FEz/c9pG+kixdrqKSkgp577rkeJQDzamcIwOFNKHYCD3Osb9++QsTh1X4659RrtsETeld8+Bypz+9OTiM+3P7duHmT2juuUENjs2jXlT8IrbhjladyRU1L3sQbAxnDttIskocUgFn8fSBtlSm83SmGobC3iyfvDjBy5EjiVb9qTCdNmiTyvvzyS1O+WieWcZex5QAu33OCpsyYQCdPHzfiyWKw+teTYhsq9olSHukc7XYcEyaMp8443PYfjXqxwioavsJGeP9nA27ADRwAB8ABcAAcAAfAAXAAHAAHwAFwABwAB6LNAQjAXUQAXrZsOS1atISeeeYZWwE4NyuN+iUlUe/evcWR1C+NsnJzg+r76vWjtCyLstwMGppkXRavrachAIc38dkJPCzY8Cq/WbNmEYs6qoCjp6Wg4/Xh88SJE6gzDi8ToFefddvvTJgs9KN5Ww/Rg+9/QXeO+lScWWyy+rt+/Qa1trVTfUMTcVvdXmVlJqUq9yffp6mZlUH19HbxuLbijlWezhd5zXUrM1N981ByOmVXxmecHIe24u2mQwrAGQfOBAnA7mKYTOnZnT8enS9JSdHt1y6e1dXVdP/999PKlStNcwNvxf/8888Lvso462e2GSu+cmxPlVTR0zNX0f6cEqrb+h5NXbxKiMF8f+oCsLvYBj4/E/X+9PHCPRd0HvG4ktOzYxYnJz5EOkc72VbL3n13nNWU7SmPV5Bfu3aN2tvbqbm5mdim2kdnp2OFVWePA/bD+/8ccANu4AA4AA6AA+AAOAAOgAPgADgADoAD4AA4EA4HIAB3AQH48mXfCuDS0gp66qmnggRdFmatRN2MoUMpw0IAdhJycyEAx/Shbjg3rds2dgIPiza7d++mu+++W5x1EUe9loKO14fP7733rqeH61aVm6oOUdWpBVSwcwjlZD5MbNPt2LmeV5912yPGTRCiLwu/m4+cFSITi798zUdDa7vJ7atXr1FzSxvV1TcSt9Xt6cINC6RJSamUGSdxVPdPvbbiDudZHSpfZJrrsdgdjsCt46T65TXNcWgr2mw6WABuaO2gfxu5gPqM/yKiGHr1x0t9HYfs9GRKiqKYbhVjGb8BAwZQQUGBSQBm35988klTnqwvz2zTyxgjqTt0zATxgwx5H7Lge7O+mKat2yPuVV0A7i73p86LUBjq9X3XSZSUmukYK71dqH7CKY90jnbb55gx75ju83AudAGYbbrtPxr1YoVVNHyFDXwhBQfAAXAAHAAHwAFwABwAB8ABcAAcAAfAAXAgMTgAATgOArB8WO7mzA/U6+oui3cAl5SUU//+/YME4NzcLErrl0RDM4JX9DqJvVZlEIAT48aMxgTpJPC44R7XkYKO14fPY8aMCecZOzWU76SKI9Po7FePiaMw61W68H0aHfp6NrFNL7h49Vm3PWz0WOJD/2PB6fVPNppE4Bs3blB7+xXa/n0e3T5inmin29MFFf1arx/P60i5w+1Tw1yxGk1cZAzbCjeRPKbN7C/E35Nl1fTU3EyS7wGWMWxoaqGaS5ddxbAzY6TjoF9H2nekMbaaQ+R8EalvbtoPfnsc8cFCrzxYAOY/vj9VATic2EYbbzdjclPHq19W9Suz0yk5xI9PrNq58c9LnUjnaLd9jRo1kvjgv6b2a1RY00L5F5upvL6NOq7dEPmh/mEB+OrVq9TW1kZNTU3Cntv+o1EvVlhFw1fY6D7/j0QsEUtwABwAB8ABcAAcAAfAAXAAHAAHwAFwoGtzAAJwFxCAa2ouUUVFFRUVldITTzwRLACLrZ/tV/tKUXfo0H6UlDSUluUsM23zrG4d3S8tzVRmJRLHOg9bQIc3yURD4JGCjteHz+oD91AP1jsai6jqxBzK3/6MEH3LDrxNl3IWUOuFXXS5bC99tX4RHdqzxvMDd68+6x9mb44YJVy/WfYd3Ti6iG4cnifONy/43jM66ovt9MOX0oTYNHn1Lrpj5Cf0gxen05gl24jb6vZ0QUWsAFZWdPpEGd8WtHJlsNEmkwUbXxmvquXVoHKrd3U7V9WG3MK2sjKb0pPNq3HVvtU2st9IucPtVf+kDzJPrgzW+95QscG0TXaoVYo6xvo1x2HikoXieGX2fLr9nTnUf+wbhujL20BP3fQtsbhzRa7g5h0XaupcxVDtTx2LxJ7LM1MD2Bvx9G8hLdrYrMQMqiu2EA9s/ct2JZ4SJyucrfLYr0hjbCcASw5J/1NTkztlpbu8P63mF962/fjq8YYwLAXiusuNlF9aRSnDo3V/+u4tGQfJa+vY8BbwyZTu4l6W2Kl15X1ulKkc8s8NEnsTLzXecJnkhJ2/vj6C+WU1LrUvr+lI52i3/aWmDhc0KbhQT9nFl+lsVTNVXm6nk+WN4rq2+YoVjUx5/CMCFoBbW1upsbGR2Kbb/qNRL1ZYRcNX2Ajv/2zADbiBA+AAOAAOgAPgADgADoAD4AA4AA6AA+BAtDkAAbgLCMBVVdXE2z8XFBRTv379rAVg5X2/WWn9fO/e9L/L1ycAJ1G/tCzRVgrC/A5gWSZXD3PbJLwDOKYPdqN9U0t70RB42Abb8/rwecSIVNPDc6uL1kunqezgOCH6Fux4gWpOzaG2qt3UUXNQHO01B6kkZzt9tX4htVzYR2xTjs3N2avPus1Bw1J9ou/heXSzJk9sL8virxCCD88jutZOp4qriMXfiSuzaPXe41RQfpEqLtQQt9Xt2YkqXC9I1MlMFe/plG3k1r/yvbqGGKRsIy3rSlHHJ0j6BEMh+CpCoxQl7fqNlDvcXl0BrPcfeswBoVPH0cs1x2HRhkWUtXMpZR/IoLbza0i+A5g5yVtB8zbQl5paqbWtgxoam8XqX+cYBvvmFnvGITk52XgHKwv5Mpb6uPTY2G0BrdazxJk5osRe9hNpjO0EYDHG9Gw/p5Nsxyf9CPfMsbX741X6/AMN/rt27bqILYvAvLK735Sl9PJfRkTn/rTBVo7JFBv/O8C93MtGXbFi138vK4Kuap/7lNjL/kWeUl/m6wJwIN8vUmdXBs1Jso6dTbXcbTrSOdptP8OG/YXqWq7Qd4X1VNPUYaJNQU2LyG9ou2rK1y9YAL5y5YoQgJn7bNNt/9GoFyusouErbODLKjgADoAD4AA4AA6AA+AAOAAOgAPgADgADoADicEBCMBdQAAuL78gVv+ePVtAjz76qLUAnGReARws8vYjFnx59a6pjFcPK+KxWhbrlb52/WEFcHiTRTQEHrbBk7XXh89vvTVMf35uXKvCb8neodRQsNoQfaX4y+f26m9p84ZFVHxmGzVf2Eds08sHh1efdduvDhlGfAT9XWunGzkbhBB8vaOF2to7qLGphS7VNdClopPUfmCOaKfbU8UanzgbeP+vvnqUVxSyaKe2YXtO17pNrm8Wen39CRv+lcd2/UbKHW5vEoCFgGUWA+361seo4+jlWsawLX8lyUMVgDm2kzMP0CsLNhsxrKq+RCXlVSFjqPrhiD2P3Y93Zqp/Bai45tWjflHPj4+Iu39rXh8OyipMbcteFvvkytMk/3bbElNVVLbKY98jjbGdAGzHXRWvaKRlbIPuT3/G1LV76HhhpXF/sgA8ZP5G2n7oTMjY6vGUGEq8jTFa8JrHZhkbTYjVea5eq2mJlfleDuaN9E0X+61s+QTgwA8Z3PhrNy7pXzjnSOdot30OGfIm8VFU22pJl7wLTXSk+DJdu269HbT+/t9LdfXCntv+o1EvVlhFw1fYCO//bMANuIED4AA4AA6AA+AAOAAOgAPgADgADoAD4EC0OQABOAYCMD9oj+TgrZ/nz/+MPv54Pj388MPBAnBuRtC2zaqQq6YhAPecSSQSzqltedLx+vB5yJAhxIf6d+Nqi/F+XxZ+m0o2Wgq/UgRmATh771pav34Zpc9fIOx5mQC9+qzbfnHQm6r7prQQBPK20PU9U6nj5Fpqzd1OV76dS1d3TaFLRzcRt9Xt6UKMuvpTF5xkW72N07WVDSkasT3ZnzxznlUbzlfjH25aFYDleLhvFqp4lbJd3/oYZdtwzhyH9vwM0yEFYJ+oc51a2zvopflf0cBPNontgcsqqqmwpNJVDKVPVmOR2AfEtkxKNYTfVMpUhGFpRz074aD2F7BfaXBOxVna1PPCjWuodrI/J/9lnUjOIe/Pa9cpdeEW+vzrw7RyzzF6csLHtHfPDqrMO0JvDB1iYCV90P11c5/Itiq2drHR7TtdB5cFtnFXy9S+pC/6Wa0vy9R2prTYLj54pTG3s6snbYZzjnSOdtvnoEGDaM+5S7YCLwu/B87XUfEla4FYbv8s3/9bcqGW2Kbb/qNRL1ZYRcNX2Og5/89ErBFrcAAcAAfAAXAAHAAHwAFwABwAB8ABcCCxOQABuJMFYL4BeAWrurr1wQcfJF7Ny1s6FxeXie2dy8oqiVf68sFp3vK5qKhM1OG6Z86coxMncojbqrZk2rd1c2AVsCr6qukgAViIx0mELaAT+0aN90Tq9eHz4MGDTIJpc9Uh8Y5f3uqZV/yW5X5N1YU7gwTgmuI9tHHTKho5eTbd3X80/d2tKXTXk6MoZdR0YptecPDqs277P+SBCwAAIABJREFU+ZTXTWPgCxYNr1+/QR1XrlJLazs1Xyyilpxt1HhqC9Wc/Y6Ki4rpXEEZcVvdni7EqNe+tHmFLLdX64S6ljbMW0Brq4yTUyk1Wcnzb0urrhjV/Rb9KltNB/wI+BvKT9WmFNakv3rfui21rdc0x6H97BLTwQKwGkOxeru+kcasyKJbxy6k1xd8RalLttHTrw4OGUPpjxyLHfZizNrWz6mpvm2+pQ397IQDr9i02h5YtSFxDpVn14+ab5dm276yABdkf2obmRfNs5v7k2O771QBbfr2lOl9wFPGhhaAVf/txqiOR+JtFxvVHrdzutb7M4uv+jbNwdirfln3o7yX2oZLQe1s6ql9eU1HOke77S8lJYVyLzQFzedqRv7FFvq2oE7NEmnfnH+dOjo6qKWlhXjl+/GCC8Q23fYfjXqxwioavsIG/j8JDoAD4AA4AA6AA+AAOAAOgAPgADgADoAD4EBicAACcBwE4D/96U9CzD19+izl5uYLMTg/v4jOny82Dr5m4ZfLT5/OE/WPHz9D3FaKvvo5N2OosSUor7KzeuevLgCLa6Vdv7S0oNXEej+xvsYW0PGfLLw+fH7ttRTjQXpD+U7xnt+cHSPoq7Wf0PpVC2jLhsV0ZN86WvHFPCEGs+g7YMhkIfiy8Dt51jzasCGD9u1YIbZ/bqrcS2zTyweHV5912wNeeoX4uH7jhniP6NWr14Tw29rWTk3NrXS5oZlq6xqoqrqOyiurqaj0AuUXllHOuSLRTrenCypczqKRWchTtvz1uAU02/MJRT4bcltg6Yd872fQFrHK9sNya1vZRj2r28TKVbyyXB9b0LVpu2JFgLbpm1fPOvki+w11ljFsz1tI8mAB2CmGK3Z9T/O+OkCPvRj8gwPfuAIxYh+lgO2IvRinsuWudm01Dh1DtY6MpcBIiPr+VZsWOKtxS9K2kWabdv2o+Wqa2+jxUccu46a3Uf2PRlrGNq73pxXeYhWtn79qbMLYAjo11bdinjE1flyg27G5hyTGvjgEOGs3L+hc0uNsxznZTzjnSOdot32+/PJLxIfTX9uV67Qjp4aa2q+Zqumrfy9fvkwHzpQJe277j0a9WGEVDV9hI/7/Z0MMEANwABwAB8ABcAAcAAfAAXAAHAAHwAFwABxgDkAAjoMAfO+99xKLufKYM2cenTqVSywInzlzVpxPncqjuXPn0YkTgXpcn9vGWoCNd38QgOM/WXl9+Pzyyy8TH1L83b1hAn3y1w+DVv2+/d50+skfh9I//WYQzV3wOZ0/vYMuFu6kqoIsmvVhGu3dsdwQgNmelw8urz7rtvs/P5Ba2zqEWChW+7a0ivfEXm5ookv1jVRdW08XLtZSacVFsWXwOb/4ezLnPHFb3R6uY89jjkN77gLTwQIwYhj7WESb/935/uxs8TzasQjXXqRztNt+Bw58ga7avN9XVXv3na2lgovNImvdzmP08PCP6Z8ff5fuTPlQnO9K+YCmLd5Mq/fm0AMDBlP6iu0xm+djhZVbTFGv68+hiCFiCA6AA+AAOAAOgAPgADgADoAD4AA4AA50fw54EoA/XPoVuTm6O3G8PohjATMnJ8cQbu+++25D/GVRNz39Y9O1FIat8rltvAXZWPcPATj+E5FXzg8cOJB42+ezXz1GqxcMp9OHN1Jj+T5jy+fdOzfQLx4aLo65n35KWVuWiWPRgnQ6tCuD1nz+Dp35ZjQV7BxEpzc8RKfWP0hs08vc4tVn3fbDyU+KVb71DU3EaRZ9ecUvpy9cvCRW/XK6oLiCzhWUivyTZ/Lp6Mk8X50wflyi+4DryLjP8WnP+UQcMs0CMGIYGa6JwEuOIa/C7473JwTg6PLz2WefVXVe23ReRSNtO1pGb81aS70HptGcjd9RYX0HlTVeoQst12h/XgU9//4y+t/PTKYfPPIOPfPuZ54+kyK5byL9PIukb7SNLh+BJ/AEB8ABcAAcAAfAAXAAHAAHwAFwABwAB8CBWHHAkwA8bWGm7YMzWcB1YuV8vPrx+iBu+fLllJ2dbQi3d955J0VyxFqAjWd/J06coGXLlnnilNf4xItHXalfr5g+99yz4p2/vO0zi7/q+35HTZ5N/3TPm2LFb0fNQUMUbihYReXfjaWzm5+k3I2PUMHut6nk2OdUlrudSvJ2Edv0gplXn3Xbv7nvTxTJodvDdew/2COJH7dFzGIfM7eYd+fYQgCOLu+efvpp4iPUX1vHNer3ziK6/dUP6duCWsqtaaWFXx+jMZ9toxmr9tCxklqqbb9Bs9fuo+1HC+jH/cbFbI6I9PPM7X2FetHlHvAEnuAAOAAOgAPgADgADoAD4AA4AA6AA+AAOBBPDngSgN+Zs8L0/OzGzZvUcfUaNbS0UUVtA+WVXiSuE88BxaJvrw/idu3aRWvXrjUE4HgKql2p77Nnz9KmTZto586dnjjlNT6x4ExX78MrpgMGPE18ZCyaRQeyVgqRt6Z4D/H7ffngtBR/GwpWU8meIZT3ZV8q3DWUqs9vpYb6i1RfX0+1tbVUVVVF5eXlwp4XHL367MU26uKDGxwAB8CByDgQqzm6f/8nTf93tbvYd/w8/euTEykr7yKtOZhPP+k/kfq8nEYTPt1ET46eTz94ZAzN/+oQXeq4QXUdN+mOVz6g3YdOevr/SbiciRVW4fqHdpHdC8AP+IED4AA4AA6AA+AAOAAOgAPgADgADoAD4EBncMCTAPyXGYvpJhHdvHmTrt+4IcTfprYOqrncTEVVdXSysJK4jpOjvpUtSdS7d29xJCUlU3p2pWWbyux0SnYod+qnM8u8PogrKyujVatW0bp16+jIkSOUm5sLMTgvzxEDXvnL4i+vnmb8vMTTa3y82O6pdb1i2r9/f8rbNdbY+lmKv6+PnmGIv21Vu+nCkclim+iSA2OooeoYtbW1UXNzM12+fJkuXbpEFy9epMrKSiotLSW26QV/rz57sY26+EAGB8ABcCAyDsRqjn788cftNF8jn/9f++d3PqWxS3bS1zlV9OPHx9HnmXupoaGB6urqaE/2Kfqbu9+k3adLxSpgFoGHzFpHUxdu8vS5FC5nYoVVuP6hXWT3AvADfuAAOAAOgAPgADgADoAD4AA4AA6AA+AAONAZHAgpAK9cuZImTpwY1rF58+agB2P61obZ6cmUlJxO2ZXWIrCbQes23bSJpE44D+JYxNyzZ48QNPmdtjicMeBtn7OysjyLvxzXcOITCR96QluvmD7xxBO0f8tHtH7VArHSl4VfdeVvU8lGKtjxAuVvG0B1xTuoo6PDEH/5gTuLv9XV1WL+4HunuLiY2KYXrL367MU26uIDGRwAB8CByDgQqzm6b9++xIfVHwu/4keN16/T39zxKm08Xk7jFu+gWwZMpG3fnqWzhRV0rrCcXnjvc/rh/cPpv947lB4bMZfmZe6n6Rk7qO9fPvT0uRQuZ2KFVbj+oV1k9wLwA37gADgADoAD4AA4AA6AA+AAOAAOgAPgADjQGRwIKQC/9957YgUer8KTB2/HyivyWJQpKCigc+fOiVWtp0+fJl65efToUfHOW26rO62Ltfq1Xt/NtVcbL730EjkdofrEg7jEvhkRn+jHxyumjz32GPHRWL5PvOv3Fw8NN1b+XspZQGe/7Eu86re1sUKIv62trdTU1GSs/JXiL881cp5he6HuTbXcq89qW6SjzyFgCkzBAXBA5UCs5uiHH37YpP1K0ffGjRt0/fp1unbtGl25coV++sRo2pZbQy9PX04fLP6Kvv42j1ZsPUYZm7+nNV8fpaOnztGBw8do5sL19MO7nqL/8tsU+i+/fdXT55I6fi/pWGHlxSfUxf0MDoAD4AA4AA6AA+AAOAAOgAPgADgADoAD4EBicyCkADxq1CiqqKgQ72HlFZk7duygrVu3iu15eUvjFStW0OLFi2n+/PmUnp5OaWlpYrXw4cOHidvqBNDFWvVaplNTkykpKZU2VGygVP8W0LIsPT3V2D46OT2bfPnKltKpmUF96j7wda9evSwPq7p6Hh7EJTapEZ/ox8crpo888jAt+mwOnTm6lf7pnjfp6KHN1F5zkGpzPhXv+q34/iNj1W9LSws1NjZair8lJSVUWFgofmTCNvV70enaq89OtlAWfU4BU2AKDvRsDsRqjn7ggQeIxV4p+ErR9+rVq+JzqL29nfhHSD/p+xZ9daaaXpy8hOat2Ew1NTXiHfQFRaXiR49FRUV0/vx5Onv2LLFN5m/mjv2ePpfC5XyssArXP7Tr2fcy4o/4gwPgADgADoAD4AA4AA6AA+AAOAAOgAOJyYGQAvCQIUMoJyeHUlJSaNu2bbRlyxb68ssvacOGDbR69WrirXoXLlxI8+bNo1mzZtH06dNpwoQJtHHjRuK2euANIdf/3l91C2gp5rKwy+3UurIsyS/wVmamCpE4U6xMzjSEYr0/p2tdBHaqq5bhQVxiklnGCPGJfny8YsoPx7P3raWHXnyPJs+aR+3V31LtmfmUt+lRqj67Xmz3zMIvr/rlLZ/r6+uptrbW2PaZV/5K8Tc/P1/sMCAfuMs4hzp79TmUPZRHn1fAFJiCAz2XA7Gao++9917ig181wAcLvnzwO+f5c4jfO88/QvpPP+tLGQcLacS8jfTbZ94W/w/lH0Dyjjeq+Mv/J2Z7seRurLCK5ZjQV8+99xF7xB4cAAfAAXAAHAAHwAFwABwAB8ABcAAciA0HQgrAL7zwAu3fv1+Ivps2bRLC7vr164X4m5GRIVb/8vts586dSzNnzqQpU6bQu+++Sx9//DFxWz2QUsjt3bu3WMnLK31ZxOV6quCrX3sp0/t0upYisFMdvSycB3G8jS2vnmbM8P5f5/f/Mj5Lly7tsu8AjmasI8FB520k1145f9999xEfP39oOFUV7qKa059Q7sZHqCp3rXjYLoXfy5cvi/f98kqrixcvim3m+Z2/qvibl5dHvL082/MyBq8+e7GNurH5gALOwBkc6L4ciNUcfc899wihl8VeKfjyZxCLvvwDJP4cqquro0dfHUtDZq+hFYeK6Ae/eZZmL1wlPouk+Ltp20760W+epnVfbie2GUtuxgqrWI4JfXXfexuxRWzBAXAAHAAHwAFwABwAB8ABcAAcAAfAgcTgQEgBuG/fvrRmzRrq/+Z79Mu+g10dv/nzEEpNTSVuqwdaF3LVcr1MvVbT3Ea9VtOqvc5Ke30Qx4LgqlWraO3ateLdyLx6hEUtHNYY5ObmEmPMq8xXrlxJLAh6iaXX+HixHapuNGMdKQ6hfPVS7hVTfjj+8weH0+KMJVRfuJ7yvkqm4kMzjIftvOL30qVLplW/cqUVY2j1bnGvD9y9+uwFD9RNjA8wxAFxAAe6LgdiNUf/6le/Ep89LPZymgVf/gzitPwc4nTmtl30/93xJH1x4Dylf3mYftCnP/3nn/6G3hr/Id3/7F/o73/5MPV7czL9/S8eoJ/d8mtP/y+JlKexwipSP9G+696PiB1iBw6AA+AAOAAOgAPgADgADoAD4AA4AA50Pw6EFIDvvPNOsc3zC2Nm0+HcEjp+voJOF12gM8VV4szXh3JLaPeJ87T5uxxa+vVhSn4rjd5KHUHcVieNk1irl6nXapptqtdqWu+vM669Pojjlb8s/krBl7fTjuSQdnrCOTMzU7x/2kscvcbHi+1QdfVYRytG4eAQylcv5V4x5YfpLAA3ln8jHrKf3TFYrLDifN7qmVf8cpp9qKysFGle9csrrTj/3LlzYttnTp84cYKOHj1q1Hfrt1efdbtp6fMokkO3h+vYf4BGEj9ui5jFPmZuMUdsEzc2bmMY6Rzttp9///d/J7fH3//LrfQvv31aiMBfnr5I4xd+RQPfnUtDZyym9d+do0OlDfSH51Lpb350e0znh1hh5RZT1Ov69x9iiBiCA+AAOAAOgAPgADgADoAD4AA4AA6AA92fAyEF4KFDh9Itt99JH2VsobNl1VRUdYnKquupvOYylV6sp4LKWsopqaIjZ0tp9/HztOnb0/TOX1dRnz88SNxWJ5GTWKuXqddqmm3q15mpSb4tpf3vCNb7jea11wdxvO1zdna2IQC/8sor5Pavvb2DLl9upKqqGiouLiduGy1RsSvYOXbsmPgBgpf4eY2PF9uh6uqxjhbG4eDAvh7NK6KUz3fSC/O/oVEr9lFOQQntP5kvzqHGopZ7xfRnP/sZdcah+hQq7dVn3d6UmXPc3qai3k0i6rhylZqaW4jb6vZwHfsPVLcxPLn8Nmor22M6EMPYx8vLPeI2tvImxv2ZePGMdI72whe3dc/mn6eHnn2D/tst99OQmUtp46mLtCWnmnacraXPth2m3z71Jv3oVw/Qzr0HYzrHJyJWbjFFvcS79xATxAQcAAfAAXAAHAAHwAFwABwAB8ABcAAc6BkcCCkAMxHWbN9POw6fpspLDVTb0EL1Ta10ubmNLjW2UFVdIxVX1YkVwd/lFtPXR/JoztosWvrlrpg+HIslYb0+iON32qrbPr/44ovymXTI85UrV6mxsZlqai5RWVklcdtoiYpdwQ5vg8z4eYmv1/gcOXJEvHM4PT2d5MHv3uV8L/1yXT3WKsZ79+6lJUuWGH1wX3zN+Wo9q7QXHN5dsYeeTt9ML87bRpzedrxI8Gz0in0if9L67+jNz7+hM+eLXY/PK6ZeceuM+pH6PDHtQ9/9ea2dbpxcQTeOLqKbNXm29+zNmzepo+MqNTa1ELftjDHBprcPZiOGNlErrW0UJT4BeDe1lQUOxNAb1rHmZqjY6iHH/Zl48Yx0ju5Mzs1ZsJR+8bvH6T/+91/Sv97tO//oV3+ityd8QCwSd2bfVrYTGSsrf5GXePcbYoKYgAPgADgADoAD4AA4AA6AA+AAOAAOgAM9jwOuBOAPl24SQi+Lvq0dV6jj6jVxtLZfEULwhUuNdL6iho7ml9OuY/m0avdRmvLZ+pg/IIsVgb0+iGNRUBX1XnjhBePZdOqhS8THoH1VdN/6HCNfJq5evUbNzS1UW1tH5eUXiNuqtnpCujMF4O3bt9Ps2bPpwIED1NHRIWDnM19zPpd74ZUeaxmfTZs20axZsyz74Xwul3Xtzm5w2Hs8j0YsyRLjWPNtLiXPWEdnymrE9fiVe2nNgVwjzXXdjs0r593a7cx6kfr87uQ04uP6gY/oRs4GIf5e3zOVbl44LjDU/7lx8ya1d1yhhsZm0a4zxwbb7j6sZQz1WPE1i78PpK0SRUIALs2iNuXgtsDZHc7xwEmN7fI9J2jauj10qqTKKtQiD/dn4sUy0jk6HryLV5/AKvH4Gy8uoF9wARwAB8ABcAAcAAfAAXAAHAAHwAFwABwAB9xywJUA/NSImRTO4daJrlbP64M4XRR89tlnjYfULP6+eaCa+m8tpDuW+4SlwYMHk35culRPFRVVxG11gTA3N4OGJvWjtKzcoDK9biyuo+2PG+FT5ZDb+Bw8eJCmT59OVVUB0eDKtevEP2xoab9CZeUVopzrqfad0nqsGe+srCyaNm2aYz9czvWc4uMGh+wz+TRswVbBr6KL9dT3/eV0uqRaXI/9IosOnS030k9NXy3KB3+8MeT43GLqhE2syyL1+Z0Jk+nGua1i5a+8YW/WFxOLwNR+WWYZ5+vXb1BrWzvVNzQRt7Uab2Vmqtiqvnfv3pSUlEqZlZWW9azayjx9+3uZb3f21fdtkc/98pGcnu25Xzv7iZzPcbD7yzhwxiwAF2+nNuWwiqEd9mp+ZXY6JSclU3q2c2zVNm4w1OOY5KIPN3b1Ono/ki/quLz6rvcRjWuODwu+T89cRftzSqihtV2IwCwGW/2Fuj+txp2a6RxDp3F0NkZW/na1+zrSOdoJ/+5WBqzwxa67cRrjAafBAXAAHAAHwAFwABwAB8ABcAAcAAfAgc7ngCsBGIEwB8LrgzhdFBwwYIDxfLrvl/n0UOZZunPFCfrnTw4Y+TLBW0A3NflWALMAzG11kTDagqtu3+t1tP1xI3yqHHUbn48++kisyGWsr9+4QZdb2qhXr15UWl1PJRfrqaK2gXbs3E1cT7XvlNZjzdjNnDkzqJ8LdY1B/XA9J6zd4vD4xKVCwOZxPTkpg04V+QTuUZ9vNdIDP1hDGw/m0JUrV+iBsYtCjs8tpk7YxLosUp9HjJsgxN7LFXk0b+shQ1yqP7JSrAiW96g8i9X6LW1UV99I3FYfr09AC4i+fJ0ehsDkVVjS60vhKCnE+9L1dvp4usI1x8Hqr6G1g/5t5ALqM/4LUSxWABdtpjblsIxhZSalWgiv4WDltY1ePzs9mZKS0yk7jB8ROMVO78eqrlpHTVvV7aw8js+D738hhF81xrwSmAVh/S/k/anFln+sEe6PNHjMnY2Lbt93nURd6b6OdI7uLG4lol1gZf5/eCLGCD4hRuAAOAAOgAPgADgADoAD4AA4AA6AA+AAOJBoHIAAfME7Kb0+iNNFwT//+c/Gs+l///wQ/XTBQfrvc/fQ3334jZHPiRs3blB7ewc1NjaJdwDzFtDcVhcJoy246va9XkfbH7fCp7y53MZn2LBh1NbWJjCvb26jkot19Ld/+7eUW3rROM4UlhPXk7ZDnfVYM3ZW/ah9cFr244S1WxxGzc8U7+LmgY1fss1Ip36ykZrbr4jx/nHEPGpu66DqusvE6VDjcotpKDuxLI/U52GjxxIfP3wpTawyZGGJVxv+8PmJtOyzaUTX2gWW/I/vXr1CDU0tVHPpsminj1UISlEQ7HThR+9Hv7aqr4vRehu+tmpnVS+R82QMjUAREa/8ZfH3ZFk1PTU3U2wFLQTgwk3UphzcVh+bHSZ2+Xp79dprG72+fq3ajiTtxq5aR01H0q/Xtlax5Tjf+fs/0oA/3CvOnFYPx/tTF4C1a6/+dTYuVva72n0d6RztNSZduT6w8v5/9a4cb/iOeIMD4AA4AA6AA+AAOAAOgAPgADgADoAD4EA0OAABOA4C8JNPPknXrl1TNYmgNAtKvDqzpaWV6usb6OLFGiorqyRuq4uEToJrblYa9Uvybf+alDSUMnJ920Sr+f3S0kxbSKtlso3RR9pQYwvbfmmBLYvVNro93V+v126FT3lDuHlQmpubS6+//rrAva3jqlj5y6t/1UOKtFxP2g511gXgw4cPe+rHCRsnHOas3kHJYxfQ85MWUeqc1TRt2ddibGt3H6PFW78T6b+krxVnFn7HfvYl8ZaoG/YcpdS5a0KOzw2mobCJdXmkPr85YpQQf/X3ivLqQhaFP/5yj8Dz5s2bdIXf1c2rfy830iebvyVuq4/XJ9gkWW6/XFmZTenJgW2a5dazmamBPLmyTxd+fKKPvMcDK4xl/3p9zpf92fUjfZVbRsu+rfyR/STimeMwddO34nht4Tax4pfP/P5f/mMxmMt9AvB6aisMHPYxDN7eWcVYTQusxZbQvvgkp6cbK4iNepm8ZbQst9+a26jv31pav7aKjYyzjCPH2ypPjZ1uV5ap+TI9+/AGSvX7zn1InlhxUrZJTU2OaGWt9IfjY/X32B/+SFVvDKa2gwdNxSwE8/2ZX1rlcH8GYqv/YMNpTOkWMZTjlVuBW8VH8MPm3rfqT47d1y54NbqMbVe5ryOdo1U8unsaWOFLX3fnOMYHjoMD4AA4AA6AA+AAOAAOgAPgADgADoAD0ecABOA4CMCPP/44NTe3iNW9vC0lC3EsIvHBwi+Lwx0dPvG3oaGRamvrqLLyIhUXlxO31UVCQ5zV3gGs5+dmDCUWbX35STQ0wycGZ6X1oyT/O4RDtUkamiH6Z1tmcdjanu5rONdOwqfVpOD2QenAgQOptbVVbP18vrJWrPq99dZbqa6p1RAOzpdXEdez6scqTxeAebxW/bC4bNWPEz5OOPRJmU5Vlxro2LkyemHSIrrvL7PEGPLLqunzL/eLtDwfO1dKW749RW1t7TRu/npavmVfyPG5xdQKk3jlRerzoGGpQdvLSmKcPH1crATmFcF7ThdR1vF8+nz7Yfq3N2bRnW9MIG5rNW4p0LBYJkUamef0/k5VTLJLc38sWul21PrSJ9mn9CGQHxCVrNpZ1ZN5iXjmOLDIu+9smVjxK+Mnz7wVNG8D/e0Xd1Lb+TWmwyqGPkwCorwUVoX46d8aWsVN1pc4i22bTfWSjG2cQ205rNplrO22gFbrCZvaVt9WeWrspM/q2Nh/k11ldayaz3aCrv2clHZ1fqp9e0lzfKz+WOi9dvEiVY9621TM+bw6v9+UpZb3p/RPjluK2W7GJLfi9om2PhFZx0GOTc2X96GOiVpH9N9N7+tI52iJaU84A6vofwHqCbzBGMEbcAAcAAfAAXAAHAAHwAFwABwAB8ABcKBncwACcBwE4Mcee0yIupcvN1DF8ulU/ulIKpsygErfuktsScyrfpuamonLWfy9cKFarP4tKCghbquLhLpoK8vVVbnGQ+2hGSTy+6VRllwNnJthrAC2baPUYftqn072pC+RnJ2ET6sJzO2D0hEjRtDWrVuFEHu2vFoIwPfee68hGty4cZOWr91Aw1OtxTyrvq0E4OHDhwf1U3nJtwKRO5P9DHvrraDYqrg54XBPylT6at9x4XtTazs98+58Olfqe/cvX6t/fM0/Mqirr6cH//Ihncg5ZylWquNzi6naJt7pSH1+dcgw4sPy71o71e2YSiPnLqY/jV8khN8npi6jj7/cT1f2fiDaOY1fru4TwppYIRq8cpfbs1hn3Lsm4dAvMimrS416uuCniHXSJ5/wZF7taLS36MdoZ+GPLEvEs2MM/YGdnHmA+o99g9ryV5oObquPSRfmZLmab0pzfJRtv01lWlxMZUpc5XtofeUB8VnmGz5YxEbyTBUYrfKkDT6rftjlq3XUtGiv+G5wKjXT1q7ah5e0XWxZ6OU/FoA7Tp00bl/OHzJ/I20/dMby/lTH4cMocE9KzOR4+MwCsdpG+s4rfXXBXOBiG59AP9KGXX+yXNjT+OPL452p0b9lAAAgAElEQVQEus59HekcreLR3dPAqmd/Wevu/Mb4wG9wABwAB8ABcAAcAAfAAXAAHAAHwAFwoHM4AAE4DgLwI488Qvw+XxZ2y9PfoPIPXqKycQ9T6eBbxHbPd9xxB+lHYWEpnT1bQNxWFQU5rYqxaplPzA1s+yzLnARb2zbdUADetm0bDRgwgE6eyaP8ihohANc2tAjBgEXZwydzqH///rRhw4YgIchuQrISgNevX09PP/10yH4yMnyrq2Wc9LOTAHzg+1PUZ+B42rT7e+E/i7y7juQY4oea4FXm/F7pY6fPijZ2Y1Hzu+LD50h9fnHQmypspjSv1r9W/C1d2/8hNV2uo0v1jXSxpo4aTm6mtn3pxG1V/KzSYgUni0hCMLMTgXz5qmCrik52bdX+1PoyX21nSovtaK1XMNrVkzYT8RwyhteuU2t7hxCAX5n1MV08tZTa8zPEYRVDKyx53Gq+KR2mAGyFpWpXLw8VG+Yai5ZyJTK3t8rTx6L2o/Zvlxbt7fhsIViq9r2m7WIrBWBeBXxh4PN0tbBQrAjm/B3ZOVRYUml5f6pjYl8YHymcq/iqfupt5IpeXQBW25vuZTusbPKd+uYyUz+KDVOfWhxMbZT7X+2rs9KRztGd5Vci2gVWnfMlKBFjDZ8Qa3AAHAAHwAFwABwAB8ABcAAcAAfAAXAAHIgWByAAx0EAfuihhyg/v4iKikqF8Fs2+j4qHfJrKnnt50IUvnDhIlVUVIlVvyUl5cQrf1n8PXPmLHFbXRi0FYCFaJsktn1W2/jqW2/ZLMvU9/tyW70P9Vq2sdpSWu033LST8Gl1I3h5UPrJJ5+IbbX/Ov8zOppXRCXV9VRyoYbmfbaI+vbtS7fffgf97ne/o/z8/JCCHvtiJQDzuGfPnk39+vUjp37uueceYt/tcAqFw/7sk/TrZ8ZQU0ubSaxUL3i78abmZrpwoYo2bN9HT4+c5WpcXjC1ikk88iL1+fkU3zuiVfxY+GUMO65cpZbWduo4sYau7Z5CzWe2UvP3K+nqrslUnHucuK0+5srMdJLvA5VCEQtMalptI7bq9a8e9Yk0wcKsT4Cyfq+wtBUsUvE2z75VilzHTT9O9WQ/iXh2E8PGphbxDuD3F35Mt4+eRanz/krvL5xHT786ODiGmngmx6xiHJwOYC1Ef5sV1mo7aVc9O5XbxVBtrwqaMt8qz64fNd8uzXZ9ZcGcVNvI/iM528VWCsB837L4W/v+RHHwu4GLSivpXEGZ9f2pxVb113lMgbGaxVRlO/XM1MBW30KYlfey793fUmiWeNj1J8v5rPoXuA5wzY4TQe1sfFP76qx0pHN0Z/mViHaBFb74JSIv4RN4CQ6AA+AAOAAOgAPgADgADoAD4AA4AA4kNgcgAMdBAL7//vvp1CkWVfPFqt/SQUlU/Or/poLn/4WKi8uoqKiMeMVvQUExnTtXSHl55+n06bN0/PgZ4ra6QCgFWHV7Sing+lb0KtuGKu/wlfX7paUZW0Czbas2quAr6ugrgjOGGlvV6vZ0f71ehxI+9UnG64PSTZs20bPPPkt33XWXcTzz7LO0atUqIf7++Mc/FuLt+fPngwQhvW87AZjHvHLlSrHiWO3n6QEDaNGiRcTiL/fDovPRo0eDYszt3eAwdf5qGvnhUlWzNNJXr12jxsZGIf7mny+gMR8upjEfLQk5Jh6jV0y5jRQxJM/0FYgSO1WQUIVOWR7uORyf1b4GvPQK8XFdvJf7OvH7uln4bW1rp6bmVrrc0Ey1dQ10qegkXT7xFdUd20RFZ3Mo51yRaKfa4rSOR/A7RgP3qW8FoU8cYtySklMp1b+1q4qXsCsEpUBb1a5lv34BUvonBWi9Hy7n7WxFvtju1tofaScRz25jeHL5bdSet1AcWTvm04YvP6HHXhwUdG/o2Msxq/lqmstZiGMM+UhOT6fUzhCAxcpNf6xUrih9yy2jVX9knhyH8FcTQmWZOi41zeUqT4QNC07qbaTdcM92sWUB2O7ILywLcX8Gtk9mv4Rgb/oRhvk+k2NKTfWtsOYYy1XWsox/9OF0j/nqBewa7S0wVLHS2yV1wfvazRztNE4VYxUbL2lpX583pQ31Rxsyz83ZjW9u6si+3GAl6+Kc2F+8EB/EBxwAB8ABcAAcAAfAAXAAHAAHwAFwABwAB2LFAQjAcRCA77vvPiHmsqB74kSOEHdzcs4JQZjFXj5YHOa806fzRB2uywe39Sqghqpvt+1zqHaxKncjfKo3TDQflPLKX165e9tttwnxtqCgIEgUUvt2EoCd8GKfWfzlfp566ik6duxYUJzd4JBfUES3/3kEfXf8rCH8Xr9+nVpb2+hSXR2VV1TQ2XP5dPTYCXp93CyatWid43jk2MLB1O3Dbbt6dvnSp1DncHxWbfZ/fiC1tnUIwZdX+za3tBKvFr3c0CS2fK6uracLF2uptOKi2Fb2nF9cOplznritagvp+Hyou42hEIBzF1C7cnRGDNUVouBEZJxwG9vOvD8jnaN6OgfczNE6xiZR3ubHCjquug21XJYlK+9OluW+siTSxXVZ7nSWduWuD1Z13dSR7dxgJeviHNncAvyAHzgADoAD4AA4AA6AA+AAOAAOgAPgADgADnQXDoQUgHfu3Elej5MnT3Zr8cPrgzgW7nJycgxBj7cUloKu1zO3dRISwynLGJpESf3SKCs3N+q2w/FHb+NG+FRvSK/xUdtapXnlL78rmFfpvvjii47cDlcA5jH//+y9C7AcxXm3v1Uul+NyUokrropDJS6X8/cln7Hr00eKcGwXKP5s4882Jg7CwYQImcsxBHzBsi0CGIOMBRg4RkGBQBwQsgCBAZmbMCAuFrIBIQHiJnS4Cx0JCSGEhK4g3n+9M6d3emdnZmd2u3d3dp5TNZrenp6e2V8//c5s/9QzOvNXzV89zuGHH97UFnl1uPiKG+Vzh58k23fsCB73/OqrG2VszVp59rkX5PEnV8iSpcvknkWLZZ+DviP3/GFp5vcxerSjad7B7bRyafnmnFqt2zlnu86vTDo4mOW7cdNm0bS+51dn/Gp6zcsb5KWxdUH6medXy8pnXgzSyx8flWXLV4Rl2vjPJfbxSXd+o5G3DQMD+ImLgnbb/sRFokvQzo7bUGfKThifUUr7dta+edvWZ//sNEZVnYE8MTqusf3ZTmdpmVXObNNZ3E2P4tbHY0+dWp+1n3WM+DZTLwZwZ/08riuf0RMGYAAGYAAGYAAGYAAGYAAGYAAGYAAG8jOQywA2UwnfFpHdu9+WXW+9Jdt37pIt23bIa1u2yfrXtsjqV16T59ZsCMzizZs3yyCbwHkGLW0Ir7jiClmyZEnd0Pv0pz8tnSxxg7To5yefXChnfy165OSECd+RuX1q/j7yyCPyq1/9KpdJaTQv2j5mv6y1zvxV81cfwZ1VLm72F20bnfmr5m/So77zGsB6fl/65knyX3N/I6teWi3PPPecPLniKXnokeXyh/sekLvuWSRXXXejfGi/yZnfxf6e7WiaNQAezoQMGUx6LO75D1wfvKfWPDo37fGc9jnG0+2cs13Hvl/YXzpZ7LpI578oudSqk/bTfTs9F/vRv8py0iOXOz1GVffvdduq7lkxrqrtUuR754nRcY3tz3Y6aI/YY7PDR+mH7zxPu5ZEdWi5qTJ/bCzo92Hf1UeCR+9yTjuG+c5p17X4fiYORMcOj2nqSVrn0SppP/J6c+1Bd3SHARiAARiAARiAARiAARiAARiAARjoBwZaGsC33Xab8X/l7bffDt6HuevNyADeuHmrrNu4WV5a/5o8u2aDmPJqAj/wwAMdD6D3g0jxcyg6EHfXXXfJr3/967oBXNQUrGr5p556SvT9vDoDPd4GWZ+Ltk9WXUW3xc1+V21X1Ai/e/GD8r7/c1DmcuSPzsmtazuahoPb9n80CAfXTb5516X9jkV7QNxOF20HLd/OObdzHPbhYg4DMAADxRnIE6Pj14G0R0DHryv2++TjddhtZW/TGfrmuhTsH8zWjwzg1seI9k+7rumx9T3cOtvYPrZ9TknpPFol7UdecS7RDM1gAAZgAAZgAAZgAAZgAAZgAAZgAAYGhYGWBvBNN93UZAAfcMABkrQ8M/aKaHl7GRSh7O9RdCBu1apVMm/ePLn22mvlwQcflCf7dLatK7PSRT1qeKr5q4aq6mfr3ypdtH1a1Vdkuw+zv10jvMh5tyrbjqZpg9vRwLqZaRUfYNdZV2OFBseTzr+dc06qhzwu+DAAAzDgnoE8MdqYrvUZvA2zdK1rRzD7N5rBq+1lDN20a5GWsbfZ16akfUNTOeUYenzr8e5N9U6I/jNU8DSAqfMbjt2KrzxataqD7e4ZRlM0hQEYgAEYgAEYgAEYgAEYgAEYgAEY6GcGWhrAalrq39tvh49/fvOttwLzV2cD7969W97YvlPGXtkU5D29er08/vxa+c0di+S62+8NDM/4l28ezAvNnni5dj6Hg3Pu6ks7h3YG4tTEvOeeewJDUx/ly5KtgT72eeHChYXNX22zdtonra2L5rs2+zsxwouee1b5djS1B8Dtuu1Bds23y6Wl7f3zpts557x1U44LOwzAAAx0xkCeGG1fE+J629syzdmxyCjOrGNsicycNElmzo/M3NzHaGkANxrHeh523fHzin/Oo1V8Hz53xif6oR8MwAAMwAAMwAAMwAAMwAAMwAAMwEDZGWhpAF955ZWi7/41j3/e+WZoAJt3AOvjn1euWhcYwCtfWiePPjcmD65cJYsfe1Z037hA8QEv+3F+8bL9+pmBuP7u+L1uH5dmfydGuMv+046m8b5uzifMb/2ozLT9TT2t1u2cc6s62d7ffZ/2oX1goDwM5InRWdcBe1v8umIbwna5OB/xbfp4Zp2hq49o1rL29tbHyLquTajXac7Brtvkpa3zaJW2L/nl6RO0FW0FAzAAAzAAAzAAAzAAAzAAAzAAAzDgkoGWBvDs2bMD8/e73/2u7LHHHrmWE078sSxa/ozovvGTjQ94xT/Hy/fjZwbi+rsT0j7u26cdTc1guXl0Z8Og+vgge5g3U6ZOSH7ssz6GU8tMmDq/KZa0ig3tnHOrOtnuni00RVMYqCYDeWJ01j1ifFto+o5fM8avKYattGtJUx3BLOBotm7T9uBR08nHMOZx/Lqm52Cfm7mmxes255q0zqNV0n7kVbNv0e60OwzAAAzAAAzAAAzAAAzAAAzAAAzAgDLQ0gDWRxW/tXt3YPyeP3OmPLniKVn+6GOy5MGl8rt7F8tvb7tDrp9/g/xq7lVy0cX/LQdNOjgoe/fDTwePOY6DFh/wsj+b9NSpk2TC+Hve7EEzzbt+9QMyc1I0y0Lr10G3CZNmygOrr68bSUF+w0BdOKBn3usWbI89FjA4Vg6jiYG4/u48tI/79imjpmU853i85LN7ltEUTWGgPxggRudvB7TKrxX9G61gAAZgAAZgAAZgAAZgAAZgAAZgAAZgIGSgpQF8wQWzZNebbwWm7iPLH5NarSZLHlwmi3//B1l4591y080L5OpfXyeXzf6VXPCf/yXf/u4JQdmFy1aK7hsX2pi8M5eMBdvsR0CH26LH5MXLqtGrj+ULDF/LqDWmrl3eTus5JO0b5E2aVH8sn56Leexf/LztzwzE9XcAoX3ct08ZNS3jOdtxhrR7jtEUTWGgfxggRudvC7TKrxV9HK1gAAZgAAZgAAZgAAZgAAZgAAZgAAZgIGSgpQF87rnnyY6duwJT9777l8iPf3xq8EhWfYRdfDnwwH+Ufzvu20HZ2x5cIbpvXGhj8pp9zUxfLddk2lozeOvlp84fLxfO6A32mTRTloyNNexvzxxu2FfrHC8/f+okmTnffF4iMyeFj6GNn3P8MwNx/R1AaB/37VNGTct4zvFYw2f3LKMpmsJAfzBAjM7fDmiVXyv6N1rBAAzAAAzAAAzAAAzAAAzAAAzAAAzAQMhASwN4xs/OlDe27wxM3e9857vy6U9/Rk776c/kljvulht+u1Dm3XCrXHLVb+SUn88KDOEv7P/FoOwt9z8hum9c6LjJa2+PbwtN3OhdbHZZM1vXrHWbvX/avmPB+93U6J0vUwMjWI3fqTLfMobt4ySlGYjr7wBC+7hvnzJq2uk5n33+hdLOkhQzyHPPZB5Nz555oXSy5DkGZXrTtuheft07jdFVYgCtys97lXjlu8IrDMAADMAADMAADMAADMAADMAADPQHAy0N4NN+cppsemO7HHvc8fKRj3xE9ttvPxl7+RV5/Y3tsv61LfLcmg3y4FMvys33PS4HHvwN2XPPPWXSv0yRG37/qOi+8Ya2TdpW28Ky0SOh7fKBwTtpqkxV83YsfJy0XXfWvoFpHHv089Sp4eOl7WOkpV0PxD355JOBTkcffbTYix7fbEs7F/KbO5Lr9kHjNVJGTTs95zPOnSl5/3a9+aZs3rJVdB94ae6TvdLkZ+f+R1MTLr9ib9m26p6GRfP0722R4IkXm7e8Ibpvr86b4/YPQ7SFv7boNEZXqW3Qyh+HVeKI7wpHMAADMAADMAADMAADMAADMAADMFAtBloawP9+4kmy4fU35LmX1sq+++7X9Nhn83hle33B5b+Wa3/3iOi+caBskzbPtvijnCeMv/s3nMk7QcxnrSted+q+waOlo8c9h+Wiz/Hzin92ORB3wQUXyDe/+U2ZPn16sL7xxhtFFztPy8TPgc/pHdVl+6BzqHMZNe30nH9y5jl18/DRF9aKLml/u3apAfyG6D4wk943u63N6Wef19RkoQF8t2xbdbesfPS2YF03gN9+W3bs2CWvb35DdN9uny/H6x92aAv/bdFpjK5SG6GVfx6rxBPfFZ5gAAZgAAZgAAZgAAZgAAZgAAZgoBoMtDSAp37/B7L21ddl7JVNsmrdRnlu7QZ5evV6WfHiy/Loc2OybHSV3P/k87Lo0Wdk4bKVoo9+nn/vcrnqrmWi+w4iSK4G4n7xi1/Iv/zLv8g555wjp59+utx7773y8ssvy+rVq+X222+XU045JcjXMlp2ELX08Z1ctY+PcytrnWXUtNNzPnn6DNm0dbscc9Fv5Ip7HgmWb5w7L8izXcW33w5njW56fYvoPmVt40E87x+fcbboYv8FBvCLC2Xl8gWy//SLZNuLC8UYwLvfflu279gp2pa63yBqwneqxs1dGdq50xhdhu/o6hzRin7riiXqgSUYgAEYgAEYgAEYgAEYgAEYgAEYqA4DLQ3g44//dmD8Pr/2VXlm7BVZ+dI6eeKFtbL82Ubz986HVsqCB56U3yx+VK6++yGZc/sS0X0HESYXA3FPPPGEfP3rX5cZM2bI5s2bg+WBBx6QM844Q0477TS57rrrZMWKFfLwww/LSSedFJRNO6553LWZhT1hQv7ZzL7bp+jsahfnk6aTi7qrWkcZNe30nH906nTRRU1g86ezgM+89h7zMVjv3v22bNu+QzZu2hyUT2Mk3k+1v06dHz6+Pm2fbuUnndukmUtKH7///bQzGtpKPwQG8PO/lUt/c5Xsf/qFsu3539YN4Lfe2i1bt20P2lL3jeufpJPLNgzrT4/f8eP7ivXx4yiryoMdz1uda1w7PlfnxjJvW7cTo5PYdNkH8557t8u1o1W3z5Hj0cdhAAZgAAZgAAZgAAZgAAZgAAZgAAZgoL8YaGkADx/9LelkGcQGdzUQ96Mf/UhOPPHEwPxVI3iPPfaQiRMnBoumf/CDH8h9990nxx9/vGjZNC3jA/H6juMJk2bKkvF3I6ft5yM/fi4+jtGqTlft0+o4VdpeRk07PecTTjwl8bHPagC/uP61urH45NqH5OcLvycvrRsT3SeNi6J9o2j5tOOa/Kz64tvCz42P2Df12Ov4fva2fkj/4JTT6u1kEmoAr33yRvnb758v+/z7BbLtuZvrBrA+ynvLG9vk1Y2vi+4b/w7x7xsaotF76OPli36O1x/fP77dV6yPHyd+HvrZLmOnk8qS1183fv3SHu3E6DhrY/OnyoQJ7vpgv2gTP492tIrXwWf6IQzAAAzAAAzAAAzAAAzAAAzAAAzAAAxUi4GWBjBANAPhYiDuS1/6kuhy5513ysKFCwPz95JLLqkbDppWE3j27Nly4YUXBmW1fFJ7NA2Ijs2XqT2aBRw/l6Tz9Z3non18n2PZ6i+jpp2e87d/MM14hg1r81hozdy9e7csX/WgnHDNwXL6jcfJv52S/tSDon2jaPlWTGXVl7Qtj7mZtF+r8+jm9u+deLLoYv+dee7X5W9POF+W/OFqOfjsi2TlQ9cGBrC25fbtO2XT5jdk/YbXgv3i5xr/vvHP8fJFP7eqL749/rno8dLK56nXLmOn0+okv/leouqatBOj46zFPw+qpu1oNaha8L2IJTAAAzAAAzAAAzAAAzAAAzAAAzAAAzCQjwEM4DX5hLKBcjEQ9/nPfz6Y3bt27drgsc8689c+hqY175hjjpFrrrkmeAew7hMvo5/jA6D2Z5OeOnVSfZZMaOxMEPPIaPP4RFN25vyZMmlCuN1+DKy9n5lxY/bR+v/3/z5cDh/fT+ueMHV+87ktieqO6lgiMyc1n0/Sd82T56J98hynSmXKqGmn53zs96aKLkl/0y7/razbtFZuWHq1nH/rT+XEaw6XJ9bcLd//1WT53SMLc/VT5WdsLGTf9LNgNtukmfLA6utlakpfsvvy/KlRv9H+Zpg09Zo+/v3rm+szZcPzaP5PI6YOEx/ixwr7fvPx4+Xs43Q7ffwPpsmMG34fLN/6n1vlUz+5XL5+8nGyctnVsu3Z6+TS+bPl9Mt+GRjAO83s39del5fXvyq6b/x8TbybuSR8dHfQXpbuSd+9vs/MqfWYa9o70N6KiZNmzsz8zzv1uszxY//ZJ/n4zfHVtK3hw7Sx+b7x4yTlmzLnP5DMVqvrhYn/pm7Wxe9Fyq5ZOzHacNfQB60nniRzl9QHxmNejvsd7Semj9SPn9Cf0/pV0jkVbbt2tCp6DMpXrw/S5rQ5DMAADMAADMAADMAADMAADMAADAw2AxjAPTKA99tvP1m8eLGsWrVKzjzzTPnyl7/cZDZo3nHHHSdz5syRs846S3SfpA5ZH5AcNwXsx4KG2yYE72/Ufc3n+mBmYD6E75w028zjo8NBS3tb9G5KNT6Cd0IGBkS8fqucZVDEz7Nehz7C0TJRkr5jkTwGSt0HrTJq2uk5H338d5O83yDv5CtPl8kXHiC/uHWa3PLIJXLfM1fL0lX/IS++ukjOuP4Hcs3vrmzqq6Z/GdPNGGBhvj7CVA2J6FGmTf0l1tfsPmGXNSaEbTJGfT/qm2n7m3xTj4kVUX5kFtvHNdvNOmubKeN7rQb+3MWPy6KnVsnyVeuCtgveAfz0NbLt6Wtk7ePzZJ9/nym/v/zTsnXbDtn0+pZg9u/qNesD8z9+fuF3skxvq73ssvZ3N/uYGBeYxuP7mW1G4yB2Zzy9wa5Xj2fH+tTjJ8TXuHFt76tpc16GVWOA2cdPS0f7R6zVY30Gw/Fz4LP7ON5vmrYTo+Nsmn6VyV1SHxhnMf1+Z0Jk+ibdJ43fszT059TjNPeFom3RjlZFj0H5we9ztDFtDAMwAAMwAAMwAAMwAAMwAAMwAAPVYgADuEcG8NDQkOgyf/58ueeee2TfffeVq6++um4aaVrzzj33XDn99NODslo+qYM2DYhapoQ9SK/7hqZuZDJpns4aUwMiXrZhmzVLzZgCOvAa3yfrsz0LpqGO8brjhlXSd82Tx0Cp+yBWRk07Pecpx/xbogE8a8H58uN5x8uTa38rT6ydK8temiX3Pf8zueOp4+Tup38o1z7wH/LN/zi0qa/G+4bNspoIxmQz+fHy8c9azuyn+04YNw6T+nhQNjA8IiPCHCdtW2gAR+UTj5VQZ1I5+1jdTB/97e+JLvZfYACPXiXbxpfTL704mBX8+uY3ZMOrm2Ttug3ywktrg/3i5xpvA/s/yQQ6jrdjQ3vENLLrCPa3Zy9aZe142fifBdIN6CTtTT12fE3Ks7+rfY5p+XYZOx3okPN6YddN2n3c7ndN24nRNmshx9H9jOHa3F8E/VDvUxLuMex6jE71e6GgfFSvbq9vs/qo5tv1JB4npS+YY+Zdt6NV3ropV72+R5vT5jAAAzAAAzAAAzAAAzAAAzAAAzBQDQYwgHtkAGsH++Y3vymTJ0+WFStWyNlnny2TJk2SE044IVg0ffLJJ8vll18uX/3qV4OyaZ3SHoCMl4lviw+Yavn0gc3wsYmBOZwwIKr7NtXfcnC0cVDVPl+dzaYDtmY2nL2tSJqBUvfBq4yadnrOhx01LLq8/fbbsnv32/LWW2/Ji+tWyZT/OESWvfRrufGx78k5t0ySb138Rfne7C/Lb1ccLWfeeJB875LvyDMvPOPdALb7sm3W2vl2v4n31Vbb7Hoa0sFjq0NjOF5nWjn7WN1Mf/PY423vN0irAbx9dG7Doo+FnnLRDTL64lpZtXqdPPvCmOi+8XNt+r7jj/COx8iG9mgVE1MM4Pix9XP8+HaZVtonxdekvKzj2MdPSwf757xe2OdP2n3c7ndN24nRNnf6/ZRh858b7D6Q9N1t3uP12E88SKon/T4peiKCOWbDcVL6gimbd92OVnnrplz1+h5tTpvDAAzAAAzAAAzAAAzAAAzAAAzAQDUYwADukQH88MMPyyc/+Uk54ogjRNP33XefzJs3T84777zADP7v//7vwPy95JJL5MADDwzKarmkjhkfyLTLxLeFn+OPNgxNWbMtaTA1vs0cI7l+a9agZX6k1WHq0rU9mGvnF0kzUOo+eJVR007P+Z+nHCHbd+wMlq3bd8gbW7fJGfPOluuX/rf88r4j5WtnT5QfX/5T+eUtv5IDZ0yUwy/4gvzDt76Y2EeV33hfMUyH+doH8zwC2upb+rjRcfMwNCyMKdv4XuHG40T7m/ykczN91fxnDJ1ZmnysRvMjrZx9rG6mJw8fk2wAPzVbtr5yKvwAACAASURBVFuLmsInXblQ/u7k/5FjLrlJps6+Vb5x9L81tWW8DRt0z6tRQkw0Omv8MzO5k3SKH98uk0f7pPialJd2HDs/La3nFG6LXg1gztPex+Sxdh+vy6JpOzE6zpD9OY07Ww/De7ysbfqabaZfNm+L4qh9/DzHscsUSbejVZH6KVvdfkjb0/YwAAMwAAMwAAMwAAMwAAMwAAMwMLgMYAD3yADWTqWzfT/2sY/JoYceGszyPeeccwITWGf96uzfz3/+88G7gbWMlk3riGkDkFo+aVs4mBk+RtQ2G0zZqVPDmbjx2bj2fvVHK1pmhjk/nSmTtj2xjobHpqbPEDb1t1ozUOo+YJVR007P+cB//oa89voWeW3TFtH0ho2vy3cunipXPvQz+cYF/1e+c+GP5OnnXpJr77pFPn7sXnL+NZcE5dL4DPtX9Phe7SMHnX+jzJwUGWWBAWjNCM3sS+OzT4O+NmmqTJ0UNyWiYxkjw67PPs/4udlxQcuZ2XFJx7LrzCpnH69b6UOPOEp0eWv3bnnzzbdk1643JZgBvOJ/ZLu1aN5LY+vkuRfXyJV3LZULb1os//jNY5tibpZOad/dxNWZ4+9ob/psxb9JM2fK1ALvALZ1TD2+VX/9UdIJeY11NRr7Zpt97nZat9sc6OfEWJ9wvTB1s3Yft/td03ZidJw7/Y523EzkLoF3U0+e+x07Hpr9kvpz4yPYo3uZpHMq2jbtaFX0GJSvXh+kzWlzGIABGIABGIABGIABGIABGIABGBhsBjCAe2gAa+f69re/LX/zN38TPP5Z1zNmzJDp06c35GmZbnTE+MBmN47p4xgMlLoPWmXUtNNz3m//L0p8OfCMSXLGwiPkE8f9nez7/74QbP/Mlz4vn/rK/62X9cE0dbbH9NcnT5Gt23bI1m3b5Y2t22XLG1tDA/jJS2S7tagBrI99XvnsKnli5XOy/ImnRfdF9/Z0Rzd0y8NApzE6zzHSypTtfqeXWqVpSD79HAZgAAZgAAZgAAZgAAZgAAZgAAZgAAb6mwEM4B4bwNpBHnroocBo+Ou//muxF922aNGirpkQZRsQTQsuDJS6Dzpl1NTHOX/59H+SQ2d/Qb548kFd65dpnJPfmvOvTDo4mMG9cdNm0bTO4lazV9Pbn7goWDSteSufeTHIX/74qCxbviJIo3FrjdEIjdplwEeMznsuZbvf6aVWeTWlHLEABmAABmAABmAABmAABmAABmAABmAABvqLAQzgPjCA+6VTlG1ANE03BkrdB5kyaurjnP+/oybInt/+Ozno9MkYwG3EzrQ+6yt/3y/sL50svs6Let3HKDQtn6Y+YnReDsp2v9NLrfJqSrny9UHajDaDARiAARiAARiAARiAARiAARiAgcFmAAO4DRODgbj+7hS0j/v2KaOmZTxnLrju2UVTNIWB/mSAGJ2/XdAqv1b0d7SCARiAARiAARiAARiAARiAARiAARiAgZABDGAM4IGbychAqfsAX0ZNy3jOXJjcs4umaAoD/ckAMTp/u6BVfq3o72gFAzAAAzAAAzAAAzAAAzAAAzAAAzAAAyEDGMAYwBjAbTBQtQBSxsHnMp5z1bji+3IzBgPVZYAYnb/t0Sq/VsQUtIIBGIABGIABGIABGIABGIABGIABGICBkAEM4DbMPwbi+juA0D7u26eMmpbxnLkwuWcXTdEUBvqTAWJ0/nZBq/xa0d/RCgZgAAZgAAZgAAZgAAZgAAZgAAZgAAZCBjCAMYCZAdwGA1ULIGUcfC7jOVeNK74vN2MwUF0GiNH52x6t8mtFTEErGIABGIABGIABGIABGIABGIABGICBsjNw0X/9l+RZHn3ssUx/DwO4DfOPgbj+DiC0j/v2KaOmZTznsl+YOH/3fQ9N0XRQGSBG52cbrfJrNaj9he8FAzAAAzAAAzAAAzAAAzAAAzAAAzBQHQbymL9aBgO4DYO3VUdiIK6/Oxrt4759yqhpGc+5Vexhu3u20RRNYaA3DBCj8+uOVvm1oj+jFQzAAAzAAAzAAAzAAAzAAAzAAAzAQNkZUGM3z/Liiy8yA9h1YzMQ198BhPZx3z5l1LSM5+w6VlGf+76ApmgKA24YIEbn1xGt8mtF/0QrGIABGIABGIABGIABGIABGIABGIABGAgZ4BHQbcwQZiCuvwMI7eO+fcqoaRnPmQuTe3bRFE1hoD8ZIEbnbxe0yq8V/R2tYAAGYAAGYAAGYAAGYAAGYAAGYAAGBo2BWxYsEF2Kfi8MYAzgwtAUhazb5RkodR/gy6hpGc+5232F47nvK2iKpjCQjwFidD6dlCe0yq8V/Q+tYAAGYAAGYAAGYAAGYAAGYAAGYAAGBomBxYsXi3kn8F133VXIz/NmAI+NLZSRww+XKVOmBMvhh0+TuY+MSTxft48sHAtOOtw2IgvHonKHjyysf6Fw+zT51cN3NNStdZj6u9Gw/TgQt3Dk8LqORoOxhSNy+LS58vBq1atRV9MuRv/4/kZrbbN4fY+MRXlmWz+t09rnkbnT6jya79/A18KRhu3T5j5S/+7m+6mmZl9d22UM23adZj89dhqjY2OPyNxpYV9JK2PqMccw5xAvP/bIXJk23tfi+9jnldS+pnzSOk3TeNn4+el5av9Oym8+nxG5I2A1ihu6f/w7xo+Z9jnvOaftT/7g3Ci04s+0dbz/JO4X718Jfc7Up+t4HYbneL7pKw37ZsQbUy4pJmXVbZc35xKcp3Uskx/W03jtaO634bW9fj6BHlEfPnz82mO2sx6cftVpW/qM0fE+0Mh0I7Pme9h9Q/ujub7H6+rkumSOVXTtU6ui50J5+jAMwAAMwAAMwAAMwAAMwAAMwAAMwAAMdIeBZQ89VDd/jQl8//33N/lWae3h2QCOBtl0YE0HgkODpzk/Mn3tweZpMm2aVTYwldM/p31J1/n9OBAX6GuZ5fqdjanbPIgfaWi0ie+vn1V7MwCq5dTEtD+bffttnad9bE3Md7ONCmPK2mZHaOKGfOo+8TJmkNiup6FczDgyugVaj5vNdtpst9fhMaL2C9rNMlj0HEdGRhrayeyT1ZfsYySl82iq+5lj2f9xICk/WTtbW/0PJNH3TDqnVnl5z7lVPWzvzsXMp85xLuP8mWMn9R/dFt/flNd12j6mTHxf02ezroWmXjuWJJ2zqUuvn+Z4uo4f02yLG9wt84NrboFr8vh1Pn4+5jisy9+XXLahzxgd7wOmr8T7nfk+ra7vWi5ep9m3G2ufWnXj/DkGfR8GYAAGYAAGYAAGYAAGYAAGYAAGYAAGijGwYsUK+eX//E+TAax5ui2Pnt0zgMcHkuODb+GAmj3AbKenydyFc2XatLmis07jg2/xz3m+sIsy/TgQZ+uo39H+3JxuNtYCY2BcZ90/MI/n2trrLNXm/Vzo6bqOPO2j38+Y2aGx0vzdQrPE8Jj8/RvLhKblyEijUa4Dz9Pmzk01NIM6xs37yLTX44XHtvWJM9/YtmafhTJitWV9n4y+ZB8jKZ1HU92vfixr5nhavl3W/h5p5ZPOKysv7zln1cG2YhelftXLZs2cYzwvjAPa5xr7j5aPl43qSO5zZnvSvob17GthnniTXCbpmOZ87Hhl8oLywazdtHhjYuD4f8pIiSNpcdQ+DunB6E+u2tFnjI732bR+F/AfPIUj+x4gLNf5f0xqVzufWrV7TuxHf4YBGIABGIABGIABGIABGIABGIABGIABPwy8+OKLcvmcOU3mr5kFrCawlmmlf9cM4GB2Rf1xxNFAm8mPDN7YYPMjY7GZrNG+8QG+Vl/W1fZ+HYgz5qF+z2C2y7ipaAY+o1nWzY/ntAfvIyPEmBtjEhgHlqnoSksf9bRqn/h3STVFxh/NHDzCONUgUY3Cx29HPDYaSAtHlNnsgWNtu6ZHTiboHR0jnPHX0H/0HGNGcsCCNXPeMBKvp1U7tNLU7B/Wm8RX8/cPObO1iwyooudnjm+v856zvQ9pPxesXuuaxJPNn55fEAcS+k+wzepD9nfJ2seUix/b9Nnw0fzR9czkB9fCPPFGyyTEiOh8m/uhbtPjJD1uOik/PPd81+R4XDXfn/Vg9ikX7eozRuftd/o98twDBOVS4oALLVrV4VOrVsdmO30YBmAABmAABmAABmAABmAABmAABmAABrrLwJVXXZVq/hoTWMu0MoE9G8DNA9DhoJyVPz7grgClDTYH+cFAd6OJFB/g6xaE/ToQZ5u+xujL0jWulxoAOis2ydQIZ7E2vxM3Xkc/fM5qH9voNueaPfgbGjS5yliDw0Z/o2Uaq2F+9P7mwAQaWRi0wUjSO4iDY1j9x3r8szmmfi+bBfvYQTqhLxkt0tZZmtr72MdqlW8bcOF+GMC2ZqTdXVSTuLT5U63T+o9uS9q/1T6m/cJ9m/tsU759Lcw0gK2YlGkAR+ayORezNsfWd8Tb73SP54efmw3gID8WR4JYZ9VnDGXz7lVzbNbuuC67lnmvK+18T8Oy/meH8J29zRybevNc37VsWGd6vzL1+Vj71MrH+VIn/RwGYAAGYAAGYAAGYAAGYAAGYAAGYAAG2mfg0ccekzxLjw3g5oEyewAtPgAfbksepAvNycbH6Np1dROmfh2Ii8zNxhmoWbraupkB/IX6HtmF4QxTYyTa5oi9Tz+ms9rHGKz2eadxZA8KFy0T7DuyMHw/6MLmx5eb4wf6WqaJ5qvW9rs/TVldp55HzBjOGvBO6kv2MZLSWZra5bPPrzEeNOuLAWxrSbr9C2RcuyQum/mLTFq7/2hdiftn9Dn7+En7xutMvhY29pdgH8sYTqs3Xrd9LnY6fkyzzc4Pj5Hvmpx0Pkl55jis3fFdVi3zXlfa+X5p7CXlJ+XpMe0YEXy2/pNXO+fUyT4+terkvNiXfgwDMAADMAADMAADMAADMAADMAADMAAD/cuA5xnACQPYsQE0e4AtHIRLHmw2A3TTrPfQmry5sfeN+gaunwfiAnNvWuwdtIHmybraWhkDeZr17tlAY63Pmmlq79OP6bT2sVmLn3dgDFvf0Zgg5j3BWr5VGZvHupYjye+vNscPz6mxn4QGcGNevXys/9TzF47I4dYMQs03pr19XppvPtt9ydSTtk7TNF7e1B3vk/H88LP9Hmad3Y8BHNeTz24uni35y+g/2gbx/YO8FvuYtkvaN6nOeHxqFW+0jqCM9R9I9Fhz9SkOKXHCnFN4/Ojx9Wn5YT3J1w5zDDuOJJ3PyOHJscw+Jmk3nJdNx7zXlXa+l+Gz1bXI1J2nv6XVaerwufaplc/zpu5q9m3anXaHARiAARiAARiAARiAARiAARiAgf5goOcGsIJgBo3DdyImDzZruWC2pDWY3KvBuH4eiEsyFEOdbF0bZ7o1mZyWoaC6B4ZkzFzs5w6c1j76PczjIM3aNk2VQ5Ova1sX832zysR5VF5NHfFtpj5dx+sM3jm8cCR8bGWsLdLqMWavXa+ZvZ20T7wv2fslpdM0jZcNj9Wos2qQlG9mmWsd4XYM4LiefHZzoWzFX1b/ifhsNDJb7WPaLjx2475pdZproXksczw2mHhi6ta1XcY8OSDp+wb9MJhBHPVPE//C60ZCfov/PJQUR+zzSYuj9vmTdsN4GXXMe11p57tl97tm1vUYrdhNq7Od8yu6j0+tip4L5avbZ2l72h4GYAAGYAAGYAAGYAAGYAAGYAAGysWANwN4kEFgIK6/Iad93LdPGTUt4zkPctzku7nvl2iKpmVmgBidn1+0yq9VmfsE5047wwAMwAAMwAAMwAAMwAAMwAAMwAAMuGQAA3hNcaAYiCuumUtoW9VF+7hvnzJqWsZzbsU2292zjaZoCgO9YYAYnV93tMqvFf0ZrWAABmAABmAABmAABmAABmAABmAABmAgZAADuA0DGHgIIDAAAzAAAzAAAzAAAzAAAzAAAzAAAzAAAzAAAzAAAzAAAzAAAzAAA/3IAAYwBrD0I5icEwETBmAABmAABmAABmAABmAABmAABmAABmAABmAABmAABmAABmAABoozUPv5z38uLGgAAzAAAzAAAzAAAzAAAzAAAzAAAzAAAzAAAzAAAzAAAzAAAzAAAzAAA+VnoLZp0yZhQQMYgAEYgAEYgAEYgAEYgAEYgAEYgAEYgAEYgAEYgAEYgAEYgAEYgIGyMiDW36xZsyrtfwYG8NKlS6UKS1mB5bwJtjAAAzAAAzAAAzAAAzAAAzAAAzAAAzAAAzAAAzAAAzAAAzAAAzCQzoDl/woG8KZNgfm7a9cuGeRFDW46RXqnQBu0gQEYgAEYgAEYgAEYgAEYgAEYgAEYgAEYgAEYgAEYgAEYgAEYKCsDGMARu/UZwINs/up3wwCOGr2sHZfzpg1hAAZgAAZgAAZgAAZgAAZgAAZgAAZgAAZgAAZgAAZgAAZgAAaSGOi2AXzjjTcGk0/bXSd9B1d5pTGA16xZIzNnzpR//dd/lW9961vBomnN022tDGwMYIKBq05DPbAEAzAAAzAAAzAAAzAAAzAAAzAAAzAAAzAAAzAAAzAAAzAAA/3FAAZw1B6lMICfeeYZOfzww+XKK68MnHRj9mrH0jzdpmVMftIaAzhqdAISWsAADMAADMAADMAADMAADMAADMAADMAADMAADMAADMAADMAADAwSAxjAEc+ZBvDOnb+Tn+63n0ycOLG+HDnn2UyjNcl87SRv7dq1cuSRR8pdd92VelzdpmW0bNqxMICjRh+kzsx3oV1hAAZgAAZgAAZgAAZgAAZgAAZgAAZgAAZgAAZgAAZgAAZgAAa6bQD3M3M5DOAjZc6zOwNj1RjC+/30d6lGa5oB227+xRdfLNdee23L42kZLZt2HAxgOn4/d0TODT5hAAZgAAZgAAZgAAZgAAZgAAZgAAZgAAZgAAZgAAZgAAZgoH0GMIAj7QoZwGqu7nx2jhy530/ldztDUzjNcHWV/53vfEdef/31wNg95phj5KCDDmpYNE+PpWW0bNpxMYCjRid4oAUMwAAMwAAMwAAMwAAMwAAMwAAMwAAMwAAMwAAMwAAMwAAMwMAgMYABHPFc3ADe+azMOXI/+envQgP4dz+NHhHtY2bwySefXDd1H330UZk8eXLDonnG9LXLmjyzxgCOGn2QOjPfhXaFARiAARiAARiAARiAARiAARiAARiAARiAARiAARiAARiAARjAAI4Y6NgANgZr+Hjo6HHRJr/T9U9+8pO6wat1XXTRRXLccccFi6bt+uNl7W0YwFGjEwTRAgZgAAZgAAZgAAZgAAZgAAZgAAZgAAZgAAZgAAZgAAZgAAZgYJAYwACOeG7TAI6M3p2/+6lMnDgxWPbbL8q3zddO0j/+8Y9l8+bNdaN3/fr1ctpppwWLpk3dWkbLms/xNQZw1OiD1Jn5LrQrDMAADMAADMAADMAADMAADMAADMAADMAADMAADMAADMAADMAABnDEQHED2HoHsP0+4J3Bo6HdG8BXX3213H777Q3G7p133im62CavltGydp6dxgCOGp0giBYwAAMwAAMwAAMwAAMwAAMwAAMwAAMwAAMwAAMwAAMwAAMwAAODxIBtAF944YXy6quvyiB9vyLfpZABHD7mOXr/r87+3e/IOfLszp0SmsGhAWw/DjotbZuzWelXXnlFZsyYIWrgppXTbVpGy2aVKSIMZQl6MAADMAADMAADMAADMAADMAADMAADMAADMAADMAADMAADMAADMFAOBmwD+PLLL5eXXnoJAzjJODWGb9ojnsNZv/uFj38+8qfy0yPdG8B6XqtXr5azzjormPW7ZcuWusmraZ0JrNu0TNJ3MHnMAC5H5ySI0k4wAAMwAAMwAAMwAAMwAAMwAAMwAAMwAAMwAAMwAAMwAAMwAANFGbAN4GuuuUYef/xxDGBjlPbresOGDXL99dcHZu8vfvEL0UWNX83Tba3OGwOYQFE0UFAeZmAABmAABmAABmAABmAABmAABmAABmAABmAABmAABmAABmCgHAzYBvCyZcvk1ltvxQBuZaCWfTsGcDk6J0GUdoIBGIABGIABGIABGIABGIABGIABGIABGIABGIABGIABGIABGCjKgG0A79ixQ/Qx0LfddpusWLEieJJwld4JnPkO4LKbvvb5YwATKIoGCsrDDAzAAAzAAAzAAAzAAAzAAAzAAAzAAAzAAAzAAAzAAAzAAAyUgwHbANa0msA6E1gfB61m8IUXXiizZs0auGX27Nly1VVXyaJFi2T9+vXBrGcM4E3lgJbgQjvBAAzAAAzAAAzAAAzAAAzAAAzAAAzAAAzAAAzAAAzAAAzAAAzAQDIDcQO4Cp93794tW7ZskVWrVsldd90ll112maxbt07qBvDKlStlkBdmACd3BoIEusAADMAADMAADMAADMAADMAADMAADMAADMAADMAADMAADMAADJSdgSoYvq2+48KFC+Xuu++ODOB58+bJoC4qBgYwgavsgYvzh2EYgAEYgAEYgAEYgAEYgAEYgAEYgAEYgAEYgAEYgAEYgAEYSGaglTlahe0vvPCCXHHFFY0G8CB+cTW19Q8DOLkzECTQBQZgAAZgAAZgAAZgAAZgAAZgAAZgAAZgAAZgAAZgAAZgAAZgoOwMDKLPWfQ7bd68WS699NJmA7jsjRs/fwxgAlacCT7DBAzAAAzAAAzAAAzAAAzAAAzAAAzAAAzAAAzAAAzAAAzAAAwMFgNFzdJBLK/vBJ41axYGMJ17sDo37Ul7wgAMwAAMwAAMwAAMwAAMwAAMwAAMwAAMwAAMwAAMwAAMwED1GChu6C6Q4VpNatYyvKB4LT72ePa55+WVVzY0Va15ui3rDwN4U/XgJ+DR5jAAAzAAAzAAAzAAAzAAAzAAAzAAAzAAAzAAAzAAAzAAAzAAA4PGQJYpmrxNDeAhGRlN3tqrXDV4r7r613L5nCsaTGA1fzVPt61YsTL19DCAMYBl0Do334cLFgzAAAzAAAzAAAzAAAzAAAzAAAzAAAzAAAzAAAzAAAzAAAxUj4FURzR1Q38awK9s2CDzb7hJVo+NyZy5VwUmsJq/mtY83aZl0v4wgDGAMYBhAAZgAAZgAAZgAAZgAAZgAAZgAAZgAAZgAAZgAAZgAAZgAAZgoPQMpBmi6flJBvCojAzVZMhMC14wLLWhEQknCY+XXzAiQ+OPja6XSz9IW1s2bNggN9x4s4yNrZG5V84LFk1rnm7L+sMApjOXvjPzP3iq9z94aHPaHAZgAAZgAAZgAAZgAAZgAAZgAAZgAAZgAAZgAAZgAAZgIM5AlimavE0NXfsdwMMSvgJY8zVt1mbv8fLGEB5VI9jfI6TV6L3x5gUytmZNsGi6lfmrZ+rNAH7ttWtlSoNge8uMZa/1xGycN29e0CpLly7tyfHj8PGZgAQDMAADMAADMAADMAADMAADMAADMAADMAADMAADMAADMAADMAADbhkwNm3+tRq6KQauzvyt1WQ4dITHq2wuv2A4Xib/0VuV3LDhVbly3q9lbM3aYNG05rX682wAR6bvshl7S23vGbLste6bwBjAbjsPwQg9YQAGYAAGYAAGYAAGYAAGYAAGYAAGYAAGYAAGYAAGYAAGYAAG+o2BuDG6e/duyVreeutmObq2j5z31FtN5d66+ejAAD765mhbvPxbbz0l5+1TE7tM1vGKbFv/yisy7+prg0dA37zgt6KLPgJa83RbVl2ZBrC62nmXeAOHM4AjAzj+OV7e52cMYAKQT76oG75gAAZgAAZgAAZgAAZgAAZgAAZgAAZgAAZgAAZgAAZgAAZgoPcMxA3gN998S7KWXbtulqNq+8i5K95sKBfmHy03B9t1HW4P82uyz7lPBeV3rThX9qmF2+260tJZ52JvW7/+FZl3zfXy0uqxwPh9ZcMG0UVNYM3TbVrG3sdOZxrACmoeAzgJ6LjhG/987RTLXJ5ybfBoZlNmypS9pVabIte+9poklUs6XlYeBnDvO1xW+7CN9oEBGIABGIABGIABGIABGIABGIABGIABGIABGIABGIABGIABGOiUgbgBvGvXm5K17NypBrDlWdZq8vc/v1XO2acm+5yzItj3yXP2kdo+58qTO3dJWH4fOeqofeoe6lE37QrKmW3nPBmVi6ezzsXe9tzzL8j8G26SW269TV7Z8Gr9O2ha83TbypWj9Xx7X023NIBV6CwTOK0hjJlr3vub9ghou1yYrsneM5Y1vavXLpd2zLR8DGACRhob5MMGDMAADMAADMAADMAADMAADMAADMAADMAADMAADMAADMAADAwGA3EDeMeOXeJy2b79Jjmyto/8/PGdTuuNn+POnW/K008/G7zvN75N3wGs27RMfJv5nMsAVuiTTOCszmDM3Gi/cEav2ee1a6dYdYaPik4yeZPKmTryrjGAB6PT5m1vytHeMAADMAADMAADMAADMAADMAADMAADMAADMAADMAADMAADMFA9BuIG8LZtO8XlsnXrjXJEbR85+9EdTutNOsft23fJ9u3N5695ui1pH817441t+WYAmw4Smbm1phm6poxZJ5m59W3LZsje4494fu21ZTJj72QD+LWUcqaevGsM4Op18LxsUA42YAAGYAAGYAAGYAAGYAAGYAAGYAAGYAAGYAAGYAAGYAAGYGAwGIgbwFu37hCXyxtv3CBH1P5ezl6+3Wm9Ls9x3bpX5NJLL5WaQr106VIxRmkW5GoCZ2032zINYJ39u/cMWfbaaxKavCkGcI5y9nHstDkPXZvvpd/Rzic9GJ2ZdqQdYQAGYAAGYAAGYAAGYAAGYAAGYAAGYAAGYAAGYAAGYAAGYAAGfBvALo1aX3WtXPm0XHHFFcUM4LydJ82M1f3DWb/jL1Tee4pMSZsBHMwOzi5nH8dO2+eJAUyHt3kgDQ8wAAMwAAMwAAMwAAMwAAMwAAMwAAMwAAMwAAMwAAMwAAMwMHgMYADvkNtuu03uvvtuPwZwP3UaDODB68D9xBfnAl8wAAMwAAMwAAMwjbZlQAAAIABJREFUAAMwAAMwAAMwAAMwAAMwAAMwAAMwAAMw0HsGqmgAb9myVfSxzzrzV83fyy67TNatW4cBTIfsfYekDWgDGIABGIABGIABGIABGIABGIABGIABGIABGIABGIABGIABGICBThiIG8AbN26SP/zhvuB1sWqMXnjhhTJr1qyBW/Sdv/rYZ535q+avaljoHcCdiN6rfZkBTLDoFXscF/ZgAAZgAAZgAAZgAAZgAAZgAAZgAAZgAAZgAAZgAAZgAAZgoDsM2Abwjh07gtmwCxYskMcff1xeeuklefXVVwNztArtgQG8qTvQVQEmviMswQAMwAAMwAAMwAAMwAAMwAAMwAAMwAAMwAAMwAAMwAAMwAAM9IIB2wBetmyZqPnbi/Poh2NiAGMAVxb+fuiAnAMXQRiAARiAARiAARiAARiAARiAARiAARiAARiAARiAARiAARjonAHbAL7mmmuCmb9V1RUDGAMYAxgGYAAGYAAGYAAGYAAGYAAGYAAGYAAGYAAGYAAGYAAGYAAGYAAGSs2AbQBffvnlwWOfMYDnzQtegqzvzB20RRt86dKlpYa2qoDyvTv/Hy9oiIYwAAMwAAMwAAMwAAMwAAMwAAMwAAMwAAMwAAMwAAMwAAODzoBtAF944YWVeudvvG3rM4BtUQYxjQFMYIvDz2eYgAEYgAEYgAEYgAEYgAEYgAEYgAEYgAEYgAEYgAEYgAEYgIHBYMD2N2fNmlXpiaF1A3j6mefLIC8YwIPReQnCtCMMwAAMwAAMwAAMwAAMwAAMwAAMwAAMwAAMwAAMwAAMwAAMwECcAQzgiIkGA9gWpp/S8QYs+lmNbQzgqNGL6kd5tIMBGIABGIABGIABGIABGIABGIABGIABGIABGIABGIABGIABGOhnBmxvkxnAmzYF5qiapP361ylMGMAEpE4ZYn8YggEYgAEYgAEYgAEYgAEYgAEYgAEYgAEYgAEYgAEYgAEYgIH+ZcD2OTGAMYAr/QxwAlX/BirahraBARiAARiAARiAARiAARiAARiAARiAARiAARiAARiAARiAgXwMYABHOvEI6E2RGHQgtIABGIABGIABGIABGIABGIABGIABGIABGIABGIABGIABGIABGICB8jGAARy1WQ4DeIEM14ZkZNSWzUqPjshQ1naraLvJTjsZj4COGrxTLdkfLWEABmAABmAABmAABmAABmAABmAABmAABmAABmAABmAABmAABvqNAduH5BHQLR8B3cIAttX0lO4UIAxgglCnDLE/DMEADMAADMAADMAADMAADMAADMAADMAADMAADMAADMAADMBA/zJg25QYwCU3gKdMmdLyHb4YwP3bGQmUtA0MwAAMwAAMwAAMwAAMwAAMwAAMwAAMwAAMwAAMwAAMwAAMwECnDGAARwwlPwI6eKxzTWq1mgyNjGQ/AlrsGcLj6ZHhYN9w/7RnR9vNkJ1Oa3A1f82SVkbzMYCjBs/SiW3oBAMwAAMwAAMwAAMwAAMwAAMwAAMwAAMwAAMwAAMwAAMwAAMwUEYGbLeRGcBNM4DVxK3J8IJQptGRIallvuM3bgDXpGZ2XqBG8LCMV2XrXiidBJkxfu11UjnNwwAmUKWxQT5swAAMwAAMwAAMwAAMwAAMwAAMwAAMwAAMwAAMwAAMwAAMwED5GbDNRwzguAGss3+HRiSat2sbvLZ0Jm1vt9O6Pf7Z7FNsHe90cdM3/jleHgO4/J023qZ8pk1hAAZgAAZgAAZgAAZgAAZgAAZgAAZgAAZgAAZgAAZgAAZgAAYMA7b7iAFcYgPYNKiujQls55k0BjCd37DAGhZgAAZgAAZgAAZgAAZgAAY6YeDggw+Wr3zlK6lLJ3WzL2zCAAzAAAzAAAzAAAzAAAzAQPsMYABH2iW8A1hn7XbyCOghGalPH7ZnAOdJ200TpeOwq9kbz9PPafkYwFGDJ+lGHvrAAAzAAAzAAAzAAAzAAAzAQD4G/viP/1hqtVrqgo75dEQndIIBGIABGIABGIABGIABGHDNQOQsijADOD4DWNUJ3t0b/qAdGhmR4ULvAPZvABcFAgOYIFKUGcrDDAzAAAzAAAzAAAzAAAzAQBIDxgC+6qqrZP369U1L0j7kwRIMwAAMwAAMwAAMwAAMwAAM+GcAAzjSOGEGsC1Pf6Q77RQYwFGDd6ol+6MlDMAADMAADMAADMAADMBAlRkwBvA111yT+GSqSy+9VPbff3/5x3/8x8AcVq2mTp0a5J166qnBPl/60pfkq1/9qtxyyy3yyU9+UrTOL37xi/LYY48l1lllvfnuxBsYgAEYgAEYgAEYgAEYgIG8DNiuJjOAk2YA2wrV0+GjoRsfdTUsC+rb/SXyNmxaOQxggkMaG+TDBgzAAAzAAAzAAAzAAAzAQBEGjAGsJu/RRx/dsPznf/6nvPzyy/LRj340eET0D3/4Q5k3b16Q/vM//3MZHR0NDN53vetd8s53vlP+6I/+KDB+P/axjwVl/uqv/krWrl2LCbwJJoswSVl4gQEYgAEYgAEYgAEYgIGQAdupxADObQDbsnU33Sm4GMAEv04ZYn8YggEYgAEYgAEYgAEYgAEYUAaMAdz4n6PDVygddNBBgXl73333iZq873jHO+Qv/uIvAnNXHxltGNJtuv/IyEiQt2HDBtlzzz2DvIsuuqhezpRnDXswAAMwAAMwAAMwAAMwAAMw0JoB273EAMYA5sc1/7saBmAABmAABmAABmAABmAABmAgFwPGAD7xxBNFHwNtL/fee2+9jp/97GeBoatG75QpU+r5OmhjDGB9h7AZxDn++OOD8vGyZjvr1oM9aIRGMAADMAADMAADMAADMFBtBjCAo/YvxTuAly1bJu0u2tmZARw1OMEPLWAABmAABmAABmAABmAABmCgfQaMAZz2DmCj7Zlnnlk3gD//+c/XjV7dnmQAn3LKKUH5yZMnN5Q19bFuv83QDu1gAAZgAAZgAAZgAAZgoBoMYABH7YwBzP9yZ3ABBmAABmAABmAABmAABmAABmAgJwN5DOD7778/MHn1Pb/mEdDnnntuXWNjAM+ePbuep+8Uth8LzQBVNHCBFmgBAzAAAzAAAzAAAzAAAzCQhwEM4IgTDOCcP/LzgEWZCCy0QAsYgAEYgAEYgAEYgAEYgIFBZMAYwJ/85Cdl4sSJTcvtt98u/+t//a/AzNVZvTpTWI1dNX2XLl0aGL7GAP6zP/sz0TKHHXZYUEbrHh0drZvCg6gf34m4AAMwAAMwAAMwAAMwAAMw4IsBDOCILQxgDGAGF2AABmAABmAABmAABmAABmAABnIyYAxgNXWTlgMPPDDI33PPPeuaHnLIIfW8jRs31h8BfdZZZ9XT73//++Wmm26q7+NrQIR6owERtEALGIABGIABGIABGIABGBgsBjCAo/bEAM75I58gEEGDFmgBAzAAAzAAAzAAAzAAAzAAA+0zYGYAr1+/XjZs2MCsX36XY/zDAAzAAAzAAAzAAAzAAAw4YAADOPqdmsMAXiDDtSEZGbVls9KjIzKUtd0q2m5y2bJl0u6igxLTzzy//qgtBimixkcLtIABGIABGIABGIABGIABGICB7jNgG8Do33390RzNYQAGYAAGYAAGYAAGYGAwGbB9yFmzZlXaVO/cALbV9JRu1/zV/bQTYwAPZkcmQNOuMAADMAADMAADMAADMAADZWRAHyOtJrDOAC7j+XPO9DsYgAEYgAEYgAEYgAEYgIF+ZMC2KTGAN20KZseqSZr812IGcPJOTnMxgAkk/RhIOCe4hAEYgAEYgAEYgAEYgAEYgAEYgAEYgAEYgAEYgAEYgAEYgIH+YMA2JzGAkwzg4LHONanVajI0MpL9CGixDeLx9MhwsG+4f9qzo7UZxssv0MdIm+M1l8cA7o+OQwCjHWAABmAABmAABmAABmAABmAABmAABmAABmAABmAABmAABmAABvqRAQzgiMuER0CrKVuT4QWhTKMjQ1LLfMdv3ACuSc3svECN4GEZr8rWfTwdHqs2NCKB7ZvyPmEM4KjB+rFDcU60DwzAAAzAAAzAAAzAAAzAAAzAAAzAAAzAAAzAAAzAAAzAAAzAQC8ZsI1IZgDHZwCrCWsM2UAp2+C1pTNpe7ud1u3xz2Yfs27evmA4Mp9NKQxgAkYvAwbH7j/+7r//fnn00Udl69at8swzz9TXmvfGG2/I4sWL5aGHHpIlS5bIc889FywrVqwI1rpdY8rDDz8clF25cmV9f922ZcsWefzxx4N9ly9fLtu2bQs+67F0H61H859++ulgP93nzjvvDMrrvmvXrq3se9y0XTZs2BB8f9VLtdU20bXmq37aXqqd6mbaq6p9TPVSnYwOqo9+Hh0dDXRK4lh1UwZVx40bNwZrTe/YsSPQXbebRfm3GV61alXwWfnWuvV4WkYZ17ThXhlWlsvYLv2sqc289gFdVHvtH6r35s2bS6F5r+JvnFv9rNza7KqGqrOJMaqrYaIs+qb1u17prloqo8qqxpNBiBNo3Nv7Olj2rz8a+9dY44i5vnT7Pk6Pp/FYr2t6ndMYXfZrXL/FZaOxuSfW+/NB1ThN+yL5+rtCOSyyD2WLxSllUMcw0C2MvdpHVZNujgXpMTXu672x/v7Q4yv3mm9+f2ie2a5rXV588cWg3TRel22sqBf3E6ql6qjjFEZPvebpGIjqp7FYdddy2v66HoT43I9aq/5l5JY4Wez6Msh6GV9R1xjAfWUAj8rIEAbwIHc+vhuB2AcD69evz/wxpMaXfdzVq1c3fLa35U3rzWe8njVr1nRcb97jl7Fcq3Yq43dyec5Z+sQZ1uPG+XN5LoNSF5r6v+ZkaawcxdmFWzdtgu5udMyKdWjsX2PVH53964zG/jVuxXL8WqjluR4WbxdYLq5Z1nWObeXSk5iR3F79HBdsw3cQxor6WetBi2f9oHWrcxg0zfk+yTG2zLpgAEdt6uER0EMyUn+Nb/MMX1v8cIawvmd4fIfgEdDNj4xmBnDUYGXueJw77dgOA+eee64MDw+XdtHzb+d7d3MfNPbfN9EYjVvFMWKF/ziPxmis19ayx2ONJbAMy4PAMhzDMRz7vz9GYzRu9RvEbCcmE5OJF8QLEw+y1mWIFcoyCxrYHiQzgOMzgFWd4N29NanV1JwdkeFC7wAuagAPyfCwvmc4PJ55fbDdSBjAdFoCd3UZ0BuPXvy5Oq7W0+/8uvquRdvJ1XHROF15NE7XxtUWNHalZHo9aJyujastaOxKyex60DlbHxdb0diFitl1oHG2Pi62orELFbPrQONsfVxsRWMXKrauA51ba9RpCTTuVEGRww47TD7ykY+w9KkG2j55/7Q/9PsYJ+dXXQ/BbnubaQzgJAPYVshrutUM4fDgGMB0XLsDk64WD65utouGMlfHLcPNkavvisbpfRON07VxFdPRGI1bxSDicbpCrvoPGqdrrFvQOVsfF1vR2IWK2XWgcbY+LraisQsVs+tA42x9XGxFYxcqtq4DnVtr1GkJNO5UQQmM385roQZfCqg5n/dP+4OrMRzq8T+GU2WNbaYxgHMbwGrWhrN0zWzdWq35cc22uFE6ed9bBAO4yh2R706gz8OAq5vtKB7lS7k6bhlujlx913zKRqVcHReNI03jKTSOK+L+Mxq71zReIxrHFXH/GY3da5pUIzonqeI2D43d6plUGxonqeI2D43d6plUGxonqeI2D43d6plWGzqnKeMuH40717KIwdj50aihqAJF2kf7Q56xXMow5t9rBux+gAGc2wC2ZXOVxgDudWfg+ATkfmfA1c120ajl6rhluDly9V3ROD2eoHG6Nq5iEBqjcasYRDxOV8hV/0HjdI11Czpn6+NiKxq7UDG7DjTO1sfFVjR2oWJ2HWicrY+LrWjsQsXWdaBza406LYHGnSrIDODOFfRbAwaw/7EUV+Ne1JO/rexegwHcUwPYbor0NI+Azg83gQCtBo0BVzfb6REmeYur42o9/d4mrr5rspLpua6Oi8ZorH3MFU/paiZvcXVcOE7WV3PROF0bV1vQ2JWS2fWgc7Y+LraisQsVs+tA42x9XGxFYxcqZteBxtn6uNiKxi5UbF0HOrfWqNMSaNypghjAnSvotwYMYLyEfh+3buf87F6DAYwB3PfmTDuQsw/Be1AYcHWzbQf+PGlXx9V6+r0tXH3XPLraZVwdF41tVRvTaNyoh49PaOxD1cY60bhRDx+f0NiHqs11onOzJq5z0Ni1os31oXGzJq5z0Ni1os31oXGzJq5z0Ni1osn1oXOyLi5z0bhzNYsYjJ0fjRqKKlCkfbQ/9PsYJ+eHJ6IM2H8YwBjABK5NBAYuDv3LgKubbTvw50nPmTMnT7GWZcpwc4TG/vlHYzRuFSyIFekKEY/TtXG1BY1dKZldDzpn6+NiKxq7UDG7DjTO1sfFVjR2oWJ2HWicrY+LrWjsQsXWdaBza406LYHGnSpY7hnA27dvl6OOOkouuuiiJiHmz58fbHvzzTebtvVjxooVK+S8885rOjUMYP/jVfgO3dfYBh0DGAMYAxgDGAb6mIFeGWfPP/+8fa1oO42pky4dGqdr42oLGrtSMr0eNE7XxtUWNHalZHo9aJyujcst6OxSzeS60DhZF5e5aOxSzeS60DhZF5e5aOxSzeS60DhZF9e56Oxa0eb60LhZk6I5RQzGonX7Lr9lyxZ5xzveIX/6p38qu3fvbjjcXnvtJbVaTXbu3NmQ368f7rjjDvnc5z7XdHpF2qcMY5yYrd03W/tRcxt0DGAMYMy/Pjb/+jGAcE7dvZBgAPvXG43R2L4xSkqX4SYfjuE4iV07D45tNRrTDGw16uHrEzr7UjaqF40jLXyl0NiXslG9aBxp4SuFxr6UjepF40gLnyl09qluWDcad65xEYOx86O5rUEN4He9612BcXrrrbfWK3/66adl4sSJTQbw4sWLRWcGv/DCC/WymlDzWA1Y3Xb//ffXt61fv15uuOEGueWWW+pG8saNG2Xp0qX1MvZnTS9fvlwee+yxoD5TKO24ul3PW+vHAPY/ZoJn0D8am76hawxgDGAMYAxgGOhjBjB1/F880RiN7RujpDTGWZIqYR4DAunauNqCxq6UTK8HjdO1cbkFnV2qmVwXGifr4jIXjV2qmVwXGifr4jIXjV2qmVwXGifr4joXnV0r2lwfGjdrUjQnbgCf9tvnpPb9O/t20fMzf8YA/uUvfylTpkwx2XLGGWfIxRdf3GAAf+1rXwtM4RNOOEE+/OEPy7x584Ly+hjpCRMmyKGHHirHHnusfPSjH5VTTz1V9JHMH/rQh+S73/2uHHbYYUF669atTUatbdxq+hOf+ERQ37777hsYy2nH1UdTf+pTn5IDDjhAjjjiiKB+ZgD7H//DBO4PjeudFQNYagql/q+S6Weeb+tipRfIcG1IRkatrC4nly1bJu0u+v30u+l3pAP2RwekHWiHIgxgTvrnBY3RuNVlHQM4XSEGBNK1cbUFjV0pmV4PGqdr43ILOrtUM7kuNE7WxWUuGrtUM7kuNE7WxWUuGrtUM7kuNE7WxXUuOrtWtLk+NG7WpGhO3AAuun8vyxsD+PXXX294DLSasDob1zwCWmfY7r333vVTXb16tbz3ve8NDNqHH344MIzNRi27//77y+zZs0XNW/Ons4PXrFnT0gB+5zvfKXo++pd1XDWgP/vZz5rq5YILLuAR0H08AarIWDllW4/j1sHHAHZhAPs3iNs1f3U/7RAYwK07BYEDjfqVAcxJ/2yiMRrbN0ZJaQzgJFXCPAYE0rVxtQWNXSmZXg8ap2vjcgs6u1QzuS40TtbFZS4au1QzuS40TtbFZS4au1QzuS40TtbFdS46u1a0uT40btakaM4gGMD6nb/85S8Hj1PWxy/rrFr9Mwawzvr9wAc+EBi6aurqou8OXrVqVVBOH/v8wx/+UA455JD6TNyXX35Z/vZv/1be9773BbODb7vttqCsPeNXM+zPmv74xz8elNN/so6r4zjHHXdcvaw+OpoZwP7H//p1fL1q51UHHwMYA7hq8PN9CfRlYwBz0j+zaIzG9o1RUhoDOEmVMI8BgXRtXG1BY1dKpteDxunauNyCzi7VTK4LjZN1cZmLxi7VTK4LjZN1cZmLxi7VTK4LjZN1cZ2Lzq4Vba4PjZs1KZozKAbwnDlzgsdAn3LKKTJ37txABmMAn3TSSTJ58mTZsGFDw7Jz587ANN5jjz2CffQJpTpr156ZqzOEzznnHHn/+98vV155ZWD46gxj86fljXFrm8G6Peu4ag7b431Lliyp12Pq1nWR9inD2FDZxr05Xz9jsjbjvAM46RHQoyMyVKsF/4tlaGQk4xHQOvs3LKcBrza8INQ29/52U6SnmQHspyMQYNC1DAzYNyvpUcL9Fm7y3WsarxGN44q4/4zG7jWN14jGcUXcf0Zj95rGa0TjuCJ+PqOzH13tWtHYVsNPGo396GrXisa2Gn7SaOxHV7tWNLbV8JdGZ3/amprR2CjR/rqIwdj+UfzsaR4BrbXr+3n1sc46a1eNXf0zBvCiRYuCGcD6WGj9U6NXDV19D68asWoOmz+dCazb9D3C+v5f86fvCJ4xY4boDOP3vOc9ou8O1r9p06bVjdu4AZx1XN2m7xvW76B/ahYbIznIGP+nSPtgAOMllMFL0HO0/zCAmwzg0NSNvNwhqWW+Azj+COii+9vNkZzGACa4lCW4cJ7uWcUAdq9pnFM0RuPkq2+UW4abfDiG44jY5BQcJ+uiuQxspWvjcgs6u1QzuS40TtbFZS4au1QzuS40TtbFZS4au1QzuS40TtbFdS46u1a0uT40btakaE4Rg7Fo3b7L2wawHksf7ayPcTZ/xgDWz2eddVZg7OrjoXXG70033RQUW7lyZZB/4IEHysSJE+W0006Td7/73bJ+/XrZa6+95DOf+Yzsu+++wVpnEOvfwQcfLB/84AeD7VreGLdxAzjruLpt+vTpQT3mGKae4CDj/xRpnzL8po6PefLZ/1hRP2psM44BHDeAdfbu0IiM1lWKG7z1DeOJ2PbC+8fra/6MAVzNjtqPwYNz6j6LmDr+NUdjNG6+8jbmlOEmH47huJHa5k9w3KyJyWFgyyjhd43OfvXV2tEYjV3+XuPegnuLVj2Ke4t0hYjH6dq43ILOLtVMrguNk3UpklvEYCxSbz+W3b17dzBTOOnc1EzW7fE/nelrZhTb2zQvKd8uY9JZx9VZyFn1FGmfMlz3XN4LUpf/e0FfGpu+oWsMYAxg8QUa9ZY3SNB2/dN2DLz4bws0RmP7xigpXYabfDiG4yR27Tw4ttVoTDOw1aiHr0/o7EvZqF40jrTwlUJjX8pG9aJxpIWvFBr7UjaqF40jLXym0NmnumHdaNy5xkUMxs6PRg1FFSjSPmX4Tc2Yvv+xoTJobPcDDOC4ASxFH+EcmwGcub9dNi1tN0+YZgYwHbcMgYVz9MMppo4fXW1e0RiNm6+8jTlluMmHYzhupLb5Exw3a2JyGNgySvhdo7NffbV2NEZj+x630zT3FtxbtOpR3FukK0Q8TtfG5RZ0dqlmcl1onKxLkdwiBmOReinrRoEi7VOG616n93/s7//+rxsa270DA7jJABaRBcPBS8z1OfZDIyMynPkOYC1eC8ubFwen7p9m+tr5dvOEaQzgweh43ejcHGPwWGHgxX+bojEaN195G3PKcJMPx3DcSG3zJzhu1sTkMLBllPC7Rme/+mrtaIzGLn8Pcm/BvUWrHsW9RbpCxON0bVxuQWeXaibXhcbJuhTJLWIwFqmXsm4UKNI+ZbjuubwXpC7/94K+NLZ7BwZwkgFsK9RpWt8JXBuWBR3UgwFc3s7mqxNTb3WYYODFf1ujMRq3ukSX4SYfjuEYjlspkL6dga10bVxuQWeXaibXhcbJurjMRWOXaibXhcbJurjMRWOXaibXhcbJurjORWfXijbXh8bNmhTNKWIwFq2b8p0rUKR9yjA2hGfgf2yoDBrbPQMDOLcBrLN0x2f61tetjd1gdvDQiIzaqhdMYwDTccsQWDhHP5xi6vjR1eYVjdG41WW5DDf5cAzHcNxKgfTtDGyla+NyCzq7VDO5LjRO1sVlLhq7VDO5LjRO1sVlLhq7VDO5LjRO1sV1Ljq7VrS5PjRu1qRoThGDsWjdlO9cgSLtU4axIXu8k7T/caJ+1djuGRjAuQ1gW7as9KiMDNlGcWuTOKs23YYBXN3O2q9BhPPqHpOYOv61RmM0bnUdLsNNPhzDMRy3UiB9OwNb6dq43ILOLtVMrguNk3VxmYvGLtVMrguNk3VxmYvGLtVMrguNk3VxnYvOrhVtrg+NmzUpmlPEYCxaN+U7V6BI+5RhbIgxe/9jQ2XQ2O4ZGMDODWBbXjdpDGA6bhkCC+foh1NMHT+62ryiMRq3ulqX4SYfjuEYjlspkL6dga10bVxuQWeXaibXhcbJurjMRWOXaibXhcbJurjMRWOXaibXhcbJurjORWfXijbXh8bNmhTNKWIwFq27G+W3bNki06dPl4MOOkgOPvhgmTlzprz55pvBoVesWCEnnHCCk9PQus4777xcda1ZsyZXObtQWv1F2qcMY0P2eCdp/+NE/aqxzT4GMAaw9CuonFd1gxRtH7U9pk6khS8u0BiN7RujpHQZbvLhGI6T2LXz4NhWozHNwFajHr4+obMvZaN60TjSwlcKjX0pG9WLxpEWvlJo7EvZqF40jrTwmUJnn+qGdaNx5xoXMRg7P5r7Gvbdd1+ZMmWK3HTTTTJ//nz57Gc/GxjBeqQnnnhCjjvuOCcHveOOO+Rzn/tcrrre85735CpnF0qrv0j7lOE3ta+xU+r1P+bkUmObfQxgDGAM4E3l6sAugwF19X/bY+r4byM0RmP7xigpXYabfDiG4yR27Tw4ttVoTDOw1aiHr0/o7EvZqF40jrTwlUJjX8pG9aJxpIWvFBr7UjaqF40jLXxB3/qVAAAgAElEQVSm0NmnumHdaNy5xkUMxs6P5raGrVu3yjve8Y6GSnVG8Pve9z7ZvXu3bNy4URYtWhRs1/Ty5cvl5ZdfDoxiNYf1T/NuuOEG2bBhQ73c0qVLg7T+o/vp57hBq/VrnprO999/f738ww8/LLVaLdimZfRv8eLFQbkXXnihXs4kbr31Vrnlllua6jfbi7RPGX5TM9bvf2yoDBobvnWNAYwBjAGMAQwDfcwApo7/Czcao7F9Y5SULsNNPhzDcRK7dh4c22o0phnYatTD1yd09qVsVC8aR1r4SqGxL2WjetE40sJXCo19KRvVi8aRFj5T6OxT3bBuNO5c4yIGY+dHc1uDGqwf/OAHg1m+tmlrjqIGrZrB+qfpj3/84zJx4kQ54ogj5L3vfa/ob9Cvfe1rwbLHHnsEpnHc6DWfzVrr2r59u0yYMEEOPfRQOfbYY+WjH/2onHrqqcFx9BHUagAfddRRwaOotX49pj6K+sMf/rDMmzcvKKePqf7Upz4lBxxwQHA+H/rQhxJnGBdpnzL8pi6DOck5+h+/CjrB+D8YwCUwgDvtFNPPPD/4nzSd1sP+/jsnGqNxnAFMHf9MoDEa2zdGSeky3OTDMRwnsWvnwbGtRmOaga1GPXx9Qmdfykb1onGkha8UGvtSNqoXjSMtfKXQ2JeyUb1oHGnhM4XOPtUN60bjzjWOG4wbrj5XVh70l3276PnZfzqrVh8B/e53vztY1JQ1s3vVtLUN4He+852iM4T1Tw3aAw88sF6VGsk6U9c2enWj+WzWmqezfM8444z6vjqDd//9969/VgNY/zR/7733ruevXr06MJ7VuFYjWB9Xbf4uuOACDOA+ngAVHw/nc2djXIZ7XWMAYwAz+5PgBwN9zACmTmcXvDw3DGiMxvaNUVIa4yxJlTCPAYF0bVxtQWNXSqbXg8bp2rjcgs4u1UyuC42TdXGZi8Yu1UyuC42TdXGZi8Yu1UyuC42TdXGdi86uFW2uD42bNSmaEzeAi+7fL+XVVNVHMU+dOlX+5E/+RNRsjRvA73//++unq+8Gtt8PrO/31fK20auFzWezNhXosX74wx/KIYccIvHZu8YA1lm/H/jAB+qzjHU2sD6yetWqVcHsY/v4+ijqpHcMF2mfMowN5RkHpYz/cdBea2z6ka4xgFsawAtkuDYkI6O2bN1NdwoMM4AHv1N3ygj79y8jmJP+2waN0bjVVb0MN/lwDMdw3EqB9O0MbKVr43ILOrtUM7kuNE7WxWUuGrtUM7kuNE7WxWUuGrtUM7kuNE7WxXUuOrtWtLk+NG7WpGhOEYOxaN2+y99zzz2BCRs/js7Gve6665oMYH3Ms/nLMoA/8YlPmGLBLF5jDhuDVt/bq3XNnTs3eKqpzvS1Z/MaA/ikk06SyZMnB+8X1ncMm2Xnzp3BI6HtcZIlS5ZgAPfxBCi8CbdjWvUOhgEsNYVLn2GvJmnyHwYwHdBtB0RP9CzCgH2zkhyj/ORyk+9HV7tWNLbV8JNGYz+62rWisa2GnzQa+9HVrhWNbTX8pdHZn7amZjQ2Svhbo7E/bU3NaGyU8LdGY3/amprR2Cjhd43OfvXV2tG4c43LbAA/++yz8q53vSswe40Sjz32WPDY55UrV7ZlAOv+73nPe4L3/Gqd06ZNC4xZewawzuxVY9f86Uxge3axGsD6jt9FixYFM4A3btwYFFWPR8uZbfruYPNIajWLjcFs6tV1kfYpw+SAImPOlB1cj8JmnBnAGMA8/pf//QIDfcrAq888ETyyRG8wkpY5c+YEN+N6Q+56uffee3PXqeeRdH4mr59vKNDY/80OGqOxiU/EivZiNfE4vAZyzes8lmg8/sa3Tki9ZvvUWOMALMOyq3tC7i06jwet2gKN0Zj7t/bu24xuXPP8X/OqdG+hMfsHRx3Wk3u4qrCsGpsxLL1fPmPKJLn+0L3ry9ITJ8nTZx7ZsDxz8SmSZyliMNqmTb+kdfatPoJZTdv3vve9gcGqvxv0T01b+x3AeWYA634HH3yw6DuB99prLznttNOaDGA1l9XI1XcIT5w4MSij7yDWx1Dr32c+85ngfcQrVqyQs846Kyh7wAEHBLOGb7rppqCM/jN9+vTgOFp+3333TTWATezWdZnHLVrd37Hd//1dv2hc7wTMAE6ZATw6IkO1muj/JhkaGcnxCOhRGRkKy+s+wwvGJbbqaci3WyBHulNweAR0dTp3p6ywf3+xsvryM+Syw/bLESXcF9GbHhd/egPdz1ytveWy4IbexXctWkdVNH7giovR2PN/MkFj/7Ebjf1rzDXPv8Z6zbv8sH8oerlyVr4q1z3uLbrDsg7K9uKvKhwTk/1zjMZonCeG9fvv6V7eI6t+VYnJ6x+4XeZ/4+/zIOO8TFU01nEr7W/6d+2Mk2XD1efK63ddnbksv252UE7LZi1lN4ANVPpY5a1bt5qPHa+1Pl2y/nT2rjF94+V0lq/50zJp56blso5TpH36PSb38/gr5+b/vsfW2PQNXTMDuGkGsD7yOTJxR0eGpJb5DuDQ/B1qeklwYz0SmMHtvUvYbrx20hjA3e1g7bQR+9BGSQwwKOCfCwZp/Wvcy0GBqvxYRWM4tm/u09L9/mOVa55/jjGA/Wus93PcW/jXGY39a0xMRuO0+wk7n3sLW43GNL9DGvXw9akqOmMA+4/Jeg+nMW3XulWy8qC/dIpsEYPR6YGpLJcCRdqn3697SWPL5HUnfvSbzjb8GMBxA1iN2qERGa2r1OIdwIGxOyxm0m99t4T8BcORsVwvlyPRKUAYwNXs6J1yw/6954aBF/9twACif40xJ9E4x61O8GO7n687cOyfY655/jXGAPavscYx7i3864zG/jUmJqPxINy/wbF/jnt5j6yMYgDn6amdlamKxnoPp+aezvpde8F3OxMttncRgzG2Kx+7oECR9sEA9n9d6edxoTKdm911MIAxgPv68axl6licKxcB1wzwg9U/Uwwg+te4l4MCVfmxisZwbN/cp6X7/ccq1zz/HGMA+9dY7wW5t/CvMxr715iYjMZp9xN2PvcWthqNaX6HNOrh61NVdGYGsP+YrPdwGMC+emp/14sB3J3+5XrMnPqy283udRjAcQNYGh/d7PYR0GamsD2rOC0dNVOnQDMDOLtDdKov+6OvLwYYePHPFgOI/jXGnETj6I4mPdXvA4hw7J9jrnn+NcYA9q+x3hNyb+FfZzT2rzExGY3T79qiLf1+/wbH/jnu5T2ykogBHPVHX6mqaKz3cBrTzLt8Xep52GGHiZqMLP2pgbZP3r9+v+75Gp+mXv/XU9ca20xjADcZwCKyYFhqtVqwDI2MyHDmO4BVztA0NvsMm+dBB4+BDutpfI9wmulr50fN1CkAGMDl66Sdtjn7D0ab84PVfzv2cjC8Kj+kejkogMbRvYSvFBr7Ujaqtyoac80b7GueEl0Vlrm36A7L1x+6dxQou5iqCsfEZP8cozEa5wld/W429PK3XpXuLZgB7D9e6Diq9jd9/PPy62bn6Z7OynBv4UzK1IqqojF+QHdiRRl0tjsDBnCSAWwr1AfpTqHCAKbzd8oQ+/eGIQYF/OuuP1gvP+wfehLpq3ID2stBATT2jzYao7GrewSuef6veb00JrWnVCVe9FLnKmmMAew3ZhCT/eqr1040RuM8d5EYwNkqVeW6hwHsP15oXDYGsL4HuJt/VeGY6153OHb1+5x6yt1edgzDAM5tADfO8g1n+5pHOtuSuk932uEwgMvdYTttf/Yvb/tzc+S/7TCAu6Mxg7R+dcZk96uvXkfR2L/GXPP8a9xLY1J/IVVlcKuXOldJY+4t/MYMYrJfffXeAo3ROM/oIQZwtkpVue5hAPuPFxqXtb+tOvWf5MlFd2aD53hrVTjmutcdjvEB0FkZsP8wgHMbwLZs3U132nExgOn4nTLE/r1hiJsj/7pjAHdHYwZp/eqMOelXX70GorF/jbnm+de4l8ak/nqqyuBWL3VGY/+/06uiMTHZf0xGYzTOE7EwgLNVqkpMxgD2Hy/0Nx8GsF+due751Zexe/S1GbCvnhjAGMBiw0GaYAED/cMAN0f+2wIDuDsaYwD71Rlz0q++el1EY/8ac83zr3EvjUn9AVqVQdpe6ozG9lCHn3RVNCYm+4/JaIzGeaIUBnC2SlWJyRjA/uOF/ubT/vbcMXvL1sd/nw2e461V4ZjrXnc4ZlwfnZUB+w8DGAMYA3gTgYGLQ38ywM2R/3bBAO6OxhjAfnXGnPSrr14j0di/xlzz/GvcS2NSf4BWZXCrlzqjsT3U4SddFY2Jyf5jMhqjcZ4ohQGcrVJVYjIGsP94ob/5jAE8+tRoNniOt1aFY6573eGYMX50VgbsPwxgDGAMYAxgGOhTBrg58n/RxgDujsYYwH51xpz0qy8GsH99VWOuef517qUxqT9AqzK41Uud0dge6vCTrorGxGT/MRmN0ThPlMIAzlapKjEZA9h/vNDfI8YA3rVuVTZ4jrdWhWOue93hWFlmQQM7TGEAYwATFAiMMNCnDHBz5P+CjQHcHY0xgP3qjAHsV1/98YTG/jXmmudf414ak/oDtCqDW73UGY3toQ4/6apoTEz2H5PRGI3zRCkM4GyVqhKTMYD9xwsMYP8ac93zrzHGLxobBuyrJwYwBjDmX5+af6bDsq5u8ObmyH/bYwB3R2MMYL86Y0761Vevw2jsX2Ouef417qUxqT9AqzJI20ud0dge6vCTrorGxGT/MRmN0ThPlMIAzlapKjFZDeBf/ctns8XwtLUqGutvPmYA+43LXPf86ot/gL42A/YlAQMYAxgDGAMYBvqUAW6O/F+8MYC7ozEGsF+dMSf96osB7F9f1Zhrnn+de2lM6g/Qqgwg9lJnNLaHOvykq6IxMdl/TEZjNM4TpTCAs1WqSkzGAPYfL/T3iPa3lQf9pTz/6vZs8BxvrQrHXPe6w7FtApKuruZ2mMIAbmkAL5Dh2pCMdPf973YbdWzOTT/zfFm6dGnH9RA0qhs0aPvetD03R/51xwDujsYYwH51xgD2q69eA9HYv8Zc8/xr3EtjUn/cVGVwq5c6o3HDz2gvH6qiMTHZf0xGYzTOE6QwgLNVqkpMxgD2Hy/0Nx8GsF+due751Zexe/S1GbCvnhjAGMAYw306+9PutKSrGcS5OfLf7hjA3dEYA9ivzpiTfvXVazAa+9eYa55/jXtpTOoP0KoM0vZSZzS2hzr8pKuiMTHZf0xGYzTOE6UwgLNVqkpMxgD2Hy/0Nx8GsF+due751RfvAH1tBuyrJwYwBjAGMAYwDPQpA9wc+b94YwB3R2MMYL86Y0761RcD2L++qjHXPP8699KY1B+gVRmk7aXOaGwPdfhJV0VjYrL/mIzGaJwnSmEAZ6tUlZiMAew/XujvEWMAZ1PnfmtVONbr3gWTv+RewBw1VkVj2wAk3Z240a86290CAzjJAB4dkaFaTWq1mgyNjOR4BPSojAyF5XWf4QXjElv1NOTbLZAj3SlIPAK62h2+U37Yv3f8MCjgX3sM4O5ojAHsV2cMYL/66nUQjf1rzDXPv8a9NCb1J09VBl56qTMa5/hx3WGRqmhMTPYfk9EYjfOEIwzgbJWqEpMxgP3HC/3NhwHsV2e97mEA+9WYMXz0NQzYV08M4CYDWN/5G5m4oyNDUst8B3Bo/g41vSS4sR4JzOD23iVsGq7dNQYwnb9ddtivt+wwKOBffwzg7miMAexXZ8xJv/rqtRCN/WvMNc+/xr00JvUHaFUGaXupMxrbQx1+0lXRmJjsPyajMRrniVIYwNkqVSUmYwD7jxf6mw8D2K/Oet3DAParMeP46GsYsK+eGMBxA1iN2qERGa2rpEZuhnEbGLvDYib91ndLyF8wHBnL9XI5Eqbh2l1jANP522WH/XrLDoMC/vXHAO6OxhjAfnXGnPSrr14L0di/xlzz/GvcS2NSf/JUZZC2lzqjcY4f1x0WqYrGxGT/MRmN0ThPOMIAzlapKjEZA9h/vNDffD846jC5658/kQ2dh61V4VivexjA3WGZ8Xx0tkMVBjAGMO9/7dP3vxKsCdYMCvhnAAO4OxpjAPvVGXPSr74YwP71VY255vnXuZfGpP4ArcrgVi91RmN7qMNPuioaE5P9x2Q0RuM8UQoDOFulqsRkDGD/8UJ/j2AA+9VZr3sYwH41xktAX8OAffXEAI4bwNL46Ga3j4A2M4XtWcVp6aiZTMO1u2YGMJ2/XXbYr7fsMCjgX38M4O5ojAHsV2cMYL/66rUQjf1rzDXPv8a9NCb1l01VBml7qTMaR7+hfaWqojEx2X9MRmM0zhOnMICzVapKTMYA9h8v9DcfBrBfnfW6hwHsV2PG8dHXMGBfPTGAmwxgEVkwLLVaLViGRkayHwEdqBmaxmafYfM86OAx0GE9je8RTjN97fyomUzDtbvGAKbzt8sO+/WWHQYF/OuPAdwdjTGA/eqMOelXX70WorF/jbnm+de4l8ak/rKpyiBtL3VG4+g3tK9UVTQmJvuPyWiMxnniFAZwtkpVickYwP7jhf7mwwD2q7Ne9zCA/WrMOD76GgbsqycGcJIBbCvUB2nTcO2uMYDp/O2yw369ZYdBAf/6YwB3R2MMYL86Y0761VevhWjsX2Ouef417qUxqT+pqjJI20ud0dj/j/eqaExM9h+T0RiN80QsDOBslaoSkzGA/ccL/c2nBvBzx+ydDZ2HrVXhWK97GMDdYZnxfHS2QxUGcG4DuHGWbzjb1zzS2ZbUfbrTTosBTKfvlCH27w1DDAr41x0DuDsaYwD71Rlz0q++eg3UeAzHfnXmmudXX+W4l8ak/kKqyuBWL3VGY/e/xeM1VkVjYrL/mIzG3dEYs8Gvzr28R67SvQUGsF+O9T5ZNZ55+P/DAN7kT2uNF8Rkf/oydo+2NgP2bxgM4NwGsC1bd9N247WTxgAmALTDDfv0nhsGBfy3AQZwdzTGOPOrMwawX331etjLwS3MBv/33VXRuJfGpLYiOsOyq98XvWS5KhzzO6Q79xaXHbaf/8CQcIQqcYzZ4JflXt4jV+neAgPYL8f27z1mAPvTWuMFMdmfvq7us6lnMNrIvv3DAC6hATxlyhRJ6oxp+RjAg9Fxk9qcvMFuWwZe/LcvBnB3NMYA9qtzLwdeqjSACMf+OWYg3K/GvTTNqjRI20udqxKT0dhvrNDfmPwOQWN74DAt3e+PJ8Zs6A7HvbpHrtK9BQZw91jGAPanNTHZn7b4A2gbZ8C+d8MALqkBHDd79XM8zzQ8BjBBwLDAulwsMPDiv70wgLujca8GBaoyEK6xAo39sozGfvXV+xOuef417qVpVqVB2l7qXJXrHhr7jxfEZDS2Bw7T0hjAacpU56kXGisuP+wf0oXwvKUq1z0M4O7E5IWH7Cn3Hv8lz9Q2V18VjjVeMAPYP8uM/aOxMmD/YQCX2AA2hq8xf83neEfHAKbjx5ngczmYYODFfzthAHdHY8xJvzprrEBjNLZv8JPSZRikZQawX457aZopk1UZ3OqlzmicFP3c5lVFY36H+I3H+nscjbujMWaDX52VYwxgvxprvMAA9q+xsowB7Fdn1ZiY7FdjxvvR1zBg/wLCAC6hAawNaZu+Jm0aOL7GAKbzx5ngczmYYFDAfzthAHdHY8xJvzprrEBjNLZv8JPSGMBJqoR5VTF0emlMqtLonM6gqy1o7ErJ9HqqojG/Q/zeV+jvcTTujsaYDX51Vo4xgP1qrPECA9i/xsoyBrBfnVVjYrJfjRnvR1/DgP1rBgO4pAawNqYxftNm/poGxwCm8xsWWJeLBQYF/LcXBnB3NMac9Kuzxgo0RmP7Bj8pjQGcpEqYVxVDp5fXPFUandMZdLWlKhr38j8zVEVjfof4va/Q3+Vo3B2NMRv86qwcYwD71VjjBQawf42VZQxgvzqrxsRkvxoz7o++hgH79yUGcIkNYG3QVuavlsEApvObzs+6XCwwKOC/vXo5GF6lAUTMSb8sa6xAY/8a92pwq0qxgkdA++W4l9c8DGD7J7i/dFXiBQaw31ihvxn5HYLGeSJVGf5zGWaDX5Y1VvTqHrlK9xYYwH45Ntc9NYBXnfpPecKf0zJVuX/TeEFM9s8yY/9orAzYfxjALQ3gBTJcG5KRUVu27qY77bgYwHT8Thli/94wxMCLf917ORhepZt8zEm/LGusQGP/GvdqcKtKsQID2C/Hvbzm6a+nqrDcS52rojEGsN9Yob/9+B2CxnlGvTCA01WqSjzWWNGre+Qq3VtgAHcnJmMA+9VZ4wUGsF+NGb9HX8OAfYeCAYwBLAYM1gQJGOgvBhh48d8eDNL611g5xpz0qzMa+9VXr42qca8Gt6o0gIgB7JflXl7zqjRI20udqxIvMID9xgpz3SMm+9WZ33p+9TUcYzb41bmX98hVurcwBvDzr263x/S7kq7KvYWyjAHsP14Qk/1qzLg++hoG7AsEBjAGMAbwJoKDCQ6s+4sFBgX8tweDtP41Vo4xgP3qjMZ+9dVro2qMAexXZ655fvVVjnt5zavSIG0vda7KIC0GsP94QUxGY3vgMC3NDOA0Zarz1Ite3iNX6d4CA7g7MRkD2K/OGi8wgP1qzLg++hoG7DsUDOAkA3h0RIZqNanVajI0MpLjEdCjMjIUltd9hheMS2zV05Bvt0COtGm4dtc8AprO3y477Ndbdhh48a8/g7T+NVaOMYD96ozGfvXVa6FqjAHsV2eueX71VY57ec3TnzxVMSd7qXNVNMYA9h8viMlonGOoSjCA01WqSjzu5T1yle4tMIC7E5MxgP3qrPECA9ivxozjo69hwL5DwQBuMoD1nb+RiTs6MiS1zHcAh+bvUNNLghvrkcAMbu9dwqbh2l1jANP522WH/XrLDgMv/vVnkNa/xsoxBrBfndHYr756LVSNMYD96sw1z6++ynEvr3lVGqTtpc5VMRwwgP3HC2IyGtsDh2lpDOA0Zarzn556eY9cpXsLDODuxGQMYL86a7zAAParMeP46GsYsO9QMIAtA1iN0kFdli5dyqOeedQzDJSMAQZe/F+4GaT1r7FyjAHsV2c09qsvBrB/fY3GvG/Sr9a9vOZVaZC2lzpjANtDHX7SVdGY3yF+4zHXPf/6Go0xG/xqrbGiV/9Jskr3FsYAvvuZjX4ubhm1Vum6hwHsP14Qk/1qrNc+FjRQBuw/DOBxA9gWZRDTGMB0fi4A5WOAgRf/bcYgrX+NMSfROM99VRlmkPRqcKtKgy4YwH7jRS+veRoHqsJyL3Wuisa9NByqpDEx2W9M5reeX311/EM1xmzwq3Mv43GV7i0wgP1ybOLFgwf/jdw3/Vt5fr46LVOlewtisn+WGf9HY2XA/sMAHjeAB71zYADT+Qed8UH8fgwK+O+3DNL611g5ZgawX517OfBSpR+rGMD+OcZs8KtxL695+gO0KvGilzpXRWOue35jhf6u4ncIGtsDh2npMvwHPswGvyz3Mh5X6d6iXQP4+Ve3S6tFZxXHF93H5F21+Ml62uQlrS9bskaylon/dmZfz0xUljGA/ccLYrJfjQdxbJzv1B4z9r0bBjAGcF9fgOnk7XVydBsM3Rh48d+ODNL617iXgwIMhNu3fH7SaOxHV7vWKmmMAew3JvfymqdMV4XlXupcFY25t/AbK/S3JL9D0Ni+F0lLYwCnKVOda14v43GV7i3UAJ7/jb+XD57xe5n4n8vqi342S+37d0p8Mdt0H5OOr019U656sl6vydP1PudFx0wro/mtlr2On9nX48//P3vvF2pZft35XWiMhHCEwQ+yhRACxZIeFGMIqZGMcZwIYyIGP9go8ShmVI4nZYsYKwyxLQljhh67lAdjNDLGxC+edAhqSW1ZxLFwhKyBNEoY6ZbQIMv2CKfdCDwtibZKfjAGveyw7q1f3dW39r5/6p7PWfvs9blw++w659bpup/93eu3futT+1ZkWQHMrn3BWAHMMtYHyHdkIHcoCuAHAvjd7373tOVP7wC2AIwC4OPhZMHBC3+uHNLyjCuHAg7Cc8vHHMuY4ZrftRNjBTBbkyvXvMh0lyxXcu7C2N6CrRWxX3QfIuPciywdK4CXyPRZ8yrrcafeIgRw/Pu05++8zXf3LqfxZq906i0UwOzaF/VCAcwyduYv35GBXPkVwA8E8NNPPz1t9TNOuALYAjAKgI+HkwUHL/y5ckjLM64cCnTarPrjidksm2OWb/Qmrnk848o1L/YjXWpyJecujK3JfL2wJss4Dw6XjhXAS2T6rHmV9bhTbzEE8HLiuFc69RYKYHbti3qhAGYZO/OX78hAXhUUwEkAZzBbOQ6pHR8KYAvAKAA+Hk4WHLzw58ohLc+4cijQabOqAGazbI5ZvtGbuObxjCvXvNiPdKnJlZy7MLYm8/XCmizjq8zEFMDLlKzHy2x2+UoXzgrg/dRkBTDLOXoLBTDL2Jm/fEcG8lqrAD4ngAekrTwqgL3wt5Lljt+Hgxf++nVIyzN2SCvj3HguHR/CAFHJzmbZNY/lG31U5ZoX136XIW0l5y6M7S34emFNlvFSz5afP4T+TdnAZrmyHnfqLRTAbI6jT44sK4BZzsHYmswy7jg793uez1Tu1xTACuDJC2X+QpGLXKoz4OCFz2DlhtUhbW5HmGMZM1zzu8o402COOzH23wBm171KMRlXR5csV3Luwtj+ja0VsQdyHyLjq3Q1CuBlStbjZTa7fKULZwXwfmpyCOAXfvs9u4zold6rS46jt1AA81munmX7/1/HOc7FRwGsAFYAf2sdF6YF0vNwPgMOXvhMOECUcW6Klo4PYbjl3alslq0VLN9Y/1zz9sO4qlZEfe003KriLOOllXx3z3di7F/KYeuy6x7Ld/QWygaWc2WP3Km3UACzOR71QgHMco56YU1mGZ+fK/vrvrzz7kcBrABWACuAzcBKM+BQgF+oKzesnQaIDsLZLJtjlu8YCJhjlrNrHkOEdW8AACAASURBVMu3OsedhrTW5G1nuVP/pgBms+y6x/Id656ygeVcueZ16i0UwGyOR71QALOco15Yk1nGkWU/ZRAZyB8KYAWwhcHiaAZWmgGHAvyiXblh7TRAVJyxWTbHLN8xEDDHLGfXPJZvdY47DWmtydvOcqf+TQHMZtl1j+U71j1lA8u5cs3r1FsogNkcj3qhAGY5R72wJrOMI8t+yiAykD8UwApgC4PF0QysNAMOBfhFu3LD2mmAqDhjs2yOWb5jIGCOWc6ueSzf6hx3GtJak7ed5U79mwKYzbLrHst3rHvKBpZz5ZrXqbdQALM5HvVCAcxyjnphTWYZR5b9lEFkIH8ogAEBfP/+M9Pto6PpKH3efuZ+yQX49NNPn5zv4+Pjkv+/RceiYwYePwMOBR6f3VVzV7lh7TRAVJyxWTbHLN+oJzLeD2NlA8u5MsedhrSVnO0t8qiDOe7E2JrM12QZ84yVDTzjqr1ep95CAczmeOz3FMAs5+iRrcks46vOQv267Z+HvBNSAGMC+NZ0916N9M0XsQJ4+xd0Pt8eb+t8R3PkUIA9pw5pWb5Rk2Qs49x4Lh3fuXNn1X9RzRzvJ8eueSznyhx3GtJWcu4kJz/9U29eWlLQ5zsxtibzNVnGPGNlA89YAcwyjj21AphnHP2bApjlHIytySxjvYB8RwbyhkgBvCCA8927lx0PsOPx9A5gBfDg4aPFxww8XgaiOXIo8Hjsrpo5h7Qs3zgPMpZxbjyXjhXAS2SmSdmwzGZXr3Ri7JDWmnyV6+YQarICmM2y+xCW7+iR3euxnCPHygaesb0FyzjqhQKYZxz1QgHMcrYms3yvOgf163qch7znUwAvCOC4GC4Tv/H63EUzJ4Dv37833b11NN26e+/k99x/5vZ0dOvudO/+/enh1z9zd7r14MdGj6+be//rPOcdwD0u6utkwq89nEw4eOHPVTCu2rAqHHI7whzLmOGa31XGmQZz3Imxg3B23atc8+Lq6JRlews+ywpgnrE1WcaXdTaH8JdFFMB8jqvWvE69xfH/9X9Ornt8lhXAPGNrMsvYmb98RwZyD6cAvkAAB7CLJPAAev7x0X8D+Pb0zEPRG8fxbwSfPhe/9+HXDyF8L0Twbu4gVgB74Z/Pp78+nEwogPlzVTkMdxCe2xHmWMYM1/yuMs40mONOjJUN7LpXuebF1dEpy1XD8E6MHYTz9cKaLOPLOhsF8DKhTvW4as3r1FsogNl6HHPS6JP//U9+73T8u7++fGFDr3SqFwpgPsvO/WUcGcgfCuBLBHAAm5PAF11MD+/ovffovwF8cufv0dF0+5mz1+a+/pnbL/2ai/5/F72mAPaivygfvrbufCiA+fNTOQzv1ORXDQVknFs+5ljGDNf8rp0YKxvYda9yzYtMd8qy6x6fZQUwz9iaLOPcj8wdK4DnqJw+55q3zGaXr3ThrABm63HMRhXA+2GsAOY5O+uXcWQgfyiAryCAA1qWwJddSHNCd/yeqwjg8eOisyQev/+6jwpgL/rrZsavX09mFMD8uagchnfZrMrYHOfGc+n4EAaICh02y655LN/o7yrrcVz7rntLFXB3z3dirABma4Y1meU7arKSneUcOVY28IyreuROvYUCmM3xqMneAcxytiazfJ3nyzdnIO8wFcBXFMABcOnf/M1w43hJAJ8+v/wjoMe/+3v/5EdA5x8bffrjoPP75uPz///8awWwF3/Og8eHlQcHL/z5CsZVG9ZOQ1oZs1k2xyzfWDtlvB/GDsJZzpU57jSkreTcqbdQAPP1wpos4zw8nDs+hL/ApwDmc1y11+vUWyiA2RyP/Z4CmOUcPbI1mWXs3F++IwO5b1MAX0MAD4CXPZ7K2aOX3DX8n/3GH053bx1NQ/Leu3trOhr/5u/Jvwl8a7p9+9bD3zPu/s2id+n4oj+PAtgL/6J8+Nq68xHNkYMX9hw5pGX5Ro2RsYxz47l0fAgDxKrhVieh45rH1ovKetxpSFvJuVO9UADz9cKaLOOlvm08fwj9m7KBz3FVj9ypt1AAszkecwsFMMs5emRrMsvYOb98RwZGrxaPCmBAAA/QV33MYveqv+eqX6cA9sK/alb8uvVlJZojBy/seXFIy/KNuiJjGefGc+n4EAaIVcOtTkLHNY+tF5X1OK79Tlm2XvBZVgDzjK3JMl7q28bzh9C/KRv4HFeteZ16CwUwm+Mxt1AAs5xjL2JNZhk725fvyMDo1eJRAawAnkYwfLRImIF1ZSCaIwcv7DmpHIY7CM/tCHMsY4ZrflcZZxrMcSfGrnnbXfPi6uiU5apheCfGCmC+XliTZXxZZ6MAXibUqR5XrXmdegsFMFuPYxYasyEFMMtZAczydaYv35yB3KEogBXACuBvWSBygfB4PXlQAPPnQgEs49wULR0fwnCravDicGspNbt7vhNjZQNbkyvXvLgiOmXZmsxnWQHMM7Ymy/iybuYQemTvNuNzXLXmdeotFMBsjmMOGn2yApjlHIytySxjZ/ryHRnIPZwCeAUCeJwY4tEfAe2FT+TK99xPrqI5isFLbKznPp966qmTYWoMVHf9+eyzz175PePPMffnG8+tOS9jGD7+rOcfZXzzrMv45gwvu4ZkLOOxBhx6PXbNY7NcWSsio/YWp/2cvcXNcx5ZDgF8vm8bv5bxbhhbk2/O8aIeLnIsY55xyIZRG84/Wituzt/e4uYML6oT47UhgM9nePzaLN/8PESWQwAv1QwZ74bxEt/IsoxvznjUDB9lqQA+y8BRXBDHx8fTEKVbu0DG9xXf49a+N7+fsyDLYpssxlAgF+19Hcegdhcf0cStOZ9jw7qL7/W67yHj6xK7/tfL+PrMrvs7ZHxdYtf/+k6MYxBe8dGJsXfp8D2jvcV+GHsHMMvZfQjLN/ZHMt4PY+82YzlXrnnRM3bp4YYAtk/m8hxZ9g5gju9Y96zJLOM1z1/9s+333Of1wjuAFcCrljMWh/0WB3mvi7dDAf58VG5Yu2xWZWyOc+O5dOxfFlki02ew5Zq37VoRCXfdW77Od/VKJ8YKYLZmWJNZvrHvlvF+GCsbWM6Ve71OvYUCmM3xqMkhgF/8yG/uqi278vt06t+syXyWne3LODKQPxTASQDH3bJb/IwT7h3AXvwuAIeXAYcC/Dmr3LB2avKr7jiTcW75mGMZM1zzu3Zi7B3A7LpXueZFpjtl2XWPz7ICmGdsTZZx7kfmjg/hL/ApG/gcV615nXoLBTCbYwUwz3cwtibvh7UOQM65b1MAPxDAGcoWjxXAXvgW/8PLgAKYP2eVw3AH4fxqK2MZ72rts1bspx4rG1jOlTmOamRNtibvsiYrgPl6YU2W8WVVSwG8TMg1b5nNLl/pwlkBzNbj6E+iT/YOYJZzMFYAs4x31Wv7Pod/nvJaqwB+IICf/MAHpy1/KoAP/8K1+PY7h9EcOXhhz3vlMLzLZlXGbIbHZrXqb96b49xWM8edGLvmsfWish7H1dEpy9ZkPssKYJ6xNVnGl3U2CuBlQq55y2x2+UoXzgpgth6PPbUCmOUcexEFMMtYdyDfkYG81iqAkwD+2Mc+Nm3tM052iG0FsAVgFAAfDycL0Rw5eGHPV+UwvMtmVcZshqOmy1jGublfOj6EIa1rHpvlqBVV0ixy6bq3dHXu7vlOjKuy3ImxNZmvyTLmGSsbeMZVf+mpU2+hAGZzPPbUCmCWc+xFrMksY2f+8h0ZyDtMBbACeBrB8NEiYQbWlYFojhwKsOdEccbyjZoiYxnnxnPp+BDkZNVwS9mwlJrdPd+JcZU0i7PVibP1gl37oreoynKnHLsP4XMsY56xsoFnXLXmdeotFMBsjsfcQgHMco7+zZrMMnauL9+RgTwtUQArgBXA37I4jOLg47qyEM2RQwH2nCgnWb5RU2Qs49x4Lh0rgJfI9JJmrnlsvYh6XCXNIuGdxFnVMLwT46osd2JsTeZrsox5xsoGnnHVmtept1AAszkecwsFMMs59iLWZJaxc335jgzkCZMCWAGsAFYAm4GVZiCaI4cC7OKtnGT5jo1U1VCg05BWxmyWrRUs31ErXPNYzpHjKmnWaUhrvWBzPOpFVZY79RbWZDbLUStkzDNWNvCMq/YhnXoLBTCb49FbKIBZzrHuWZNZxpFlP2UQGcgfCuBzAvijH33f9Lajo+kofb7tfR892H8bOE62/wawF77F/zAz4FCAP28OaWWcm6KlY+9OXSLjHX3LZHb3irJhdyyX3qkT4yppFuw7ca4ahndiXJXlToyVk2yf7F6P5RszEGXDfhhXrXmdegsF8H6yrABmOVuTWb7O/uWbM5BnHwrgWQH8huldHzpc6fuxj33sobCOk60AtgDkAuDx4eTBoQB/roJx1Ya10wBRxmyWzTHLN9ZNGe+HsbKB5Rw5rpJmnYa0lZw79RZVWe7E2JrM12QZ84y924xnXLXX69RbKIDZHI/9ngKY5Rw9sjWZZezMX74jAwrgsywcBZTj4+MTSRri9PQOYAXwCIuPZ2GRhSz2nYFojhwKsLkLxlUb1k4DRBmb49x8zh17l/UcldPnOtUK1zy+VlRJs0hzpyxXcZbxci3d1SudGFuT+ZosY56xsoFnXLXX69RbKIDZHMesL2ZDCmCWswKY5bvvmbX/v3Wfz7z38Q7gKwjgj370Q9O73nA0veFdHzq5s/aj73vbdPSGd00f+uhHz4Tx+941veHBj40eX5fvxK06jpPtHcDrviAtmJ6fpQwogPlsKIBlnJuipWPl5BKZXkKnarilbFjO365e6cS4SkzGuZLzrhK7/D4yXmazq1c6MVZOsn2yez2Wb+yxlQ37YVzVI0dd71KTFcD7ybICmOVsTWb5Ls2Wfb4n97z3UQDPCuD8bwC/bXrfQ9Ebx/FvBJ8+d3bH8NGZEP5QiOD13EEcJ1sB3PNCt8Af/nl3KMCfw2BctWHtslmVsTnOjefSsZJ9iUyfwZZr3n5qhQJ425w79RZVWe7EWAHM1gvXPZavApjnOxhX7aeje+5SkxXAfJ6jJiuAWc7B2J/KwDLWBch3ZCBPmBTAswJ4XuCe3Pl7dDS97X1n/z7w3I+Mft/bXvo1VXf/xv83PhTAXvzj4vfxsLLgUIA/X8G4asPaZbMqY3OcG8+lYwXwEpk+gy3XvP3UiippFgnvtO5VcZbxci3d1SudGCuA2brsusfyjdlHMFY2sJwr93qdegsFMJvjUS9CAP+7P/jXu2oZrvw+nXoLazKfZWf/Mo4M5A8F8I4F8Phx0VkSK4C98Cy+ZuBxMuBQgM9N5Ya1U5OvZGezbI5ZvlG/ZbwfxsoGlnPkuEpMxga007pXxVnGedTBHHdibE3ma7KMecbKBp5x1ZrXqbdQALM5Hvs9BTDLOfYi1mSW8ePMnv092zwneSekAL6iAD6903f5R0CPf/f3oyc/AvrsR0RXyl/vAN7mBWxh7nNeozlyKMCeb6UOy3dspBTALGdzzPI1xzzfwdg1j2UdtcIhLct4ZLmKcyc5KWM2y+5DWL6jVrjusZwjx8oGnnFVPVYA5/E+d9ypt1AA8/XCmswyjv7CTxlEBvKHAnhWAOd/A/ho+o//6a9O73rD0TQk74fe9Yazf/P35N8EfsP0tre9YTo6Ov19a7n7VwHsBW/RP+wMOHjhz18wVk6ynGXM8o06L2MZ5+Z+6fgQfsy2g3A2y1ErHNKyjEdNruLcaUgrYzbLUS+syTJe6inG84fQWygb+BxX1ePIYZd1zzuA2RyP/k0BzHKO3sKazDLWA8h3ZGD0avGoAD4ngK97x+7cvwF83fcgvz5Osv8GsBf/uPh9PKwsOHjhz1cwVgCznGXM8o26LmMZ5+Z+6fgQhrTKBjbLUSsc0rKMR02u4txlEF6Z5U6MrclsvYgcy5hnrGzgGVetedHzdqnJIYA//47XL7X56PNdGEdNVgDz9cKazDJ27i/fkYG8MCiAFcD+aAB/PIIZWGkGHArwC3cwVgCznGXM8h2ywRyznCPHVcOtTkMXB+HbzXGnIa31gs3xWPesySznyLE1WcZ5eDh3fAh/uUzZwOe4qh536i0UwGyOR2+hAGY5R29hTWYZD/nno5xz36YAVgAr/1Yq/yzWFmsHL3wGgrHijOUsY5bv2KyaY5Zz5LhquKUAzlsX5rgT46ocdxrSWi/YejzWvaosd6oXCmA2y1ErZMwzVjbwjKvqcafeQgHM5nj0FgpglnOse9ZklrEuQb4jA3lyogC+oQAmf3zzLt47TrY/AtqLf1z8Ph5WFhwK8OcrGCvOWM4yZvlGXZfxfhhXDbeUDXnrwhx3YlyV4zhzcmbym99VxpkGc9yJsXKS7S/c67F8R4+sbGA5R47tLVjGkWUFMM84sqwAZjkHY2syy9i5v3xHBvJOSAGcBHAGs6VjBbAX/7j4fTysLDgU4M9XMFYAs5xlzPKNui7j/TCuGm4pG/iuvBPjqhzHWZSzWd7VXiTWvaosd8qxApjtLyLHMuYZKxt4xlX1uFNvoQBmczz21ApglnOse9ZklvGuem3f5/DPU955KoAVwP4IaH8EtBlYaQYcCvALbjBWALOcZczyHZtVc8xyjhxXDbeUDXnrwhx3YlyV405DWusFW4/HuleV5U71QjnJZjlqhYx5xsoGnnFVPe7UWyiA2RyP3kIBzHKOdc+azDJW3Mp3ZCBPThTACmDl30rl37hgfexbvB0K8Oc+GCvOWM4yZvnGGiHj/TCuGm4pG/LWhTnuxLgqx52GtFGTqzibZaZG5HftxFg5yfYXUStkzDNWNvCMq9a8Tr2FApjN8dhTK4BZzrHuWZNZxjoE+Y4M5P2LAlgBrABWAJuBlWbAoQC/cAdjBTDLWcYs37FZNccs58hx1XBL2ZC3LsxxJ8ZVOe40pLVesPV4rHtVWe5UL5STbJajVsiYZ6xs4BlX1eNOvYUCmM3x6C1CAP/dZz7CbDgueNdOvYU1mc/yEIA+9madS44CWAGs/Fup/LNQ9y7UowF1KMDmQDnJ8h05Vk6ynM0xy3fkuGq41Wkg4JrHZrlSTHYa0lZy7lQvrMl8vbAmyzgPD+eO79y5s+p5UtRjZQOf46p63Km3UACzOR77PQUwy9mazPKNHPspg5GB3LcpgBXAFgcLpBlYaQaiOXLwwi7ewVg5KePcGM0dH8JwyxzzOa4abnUSOq55281xpyFt9BbWi+1m2Zo81ynt9jkZ75bn3Lt1YqwA3m49jmx3ybICmM2xApjnOxhbk/fDekhAH/vyzv2fAlgBrPxbqfyzSPct0uPcK4D5DCiAZZyboqVjBfASmT5DF4XOfmqFApjlXJnjqCJdhrSVnGW8vF7t6pVOjK3JfE2WMc9Y2cAzrvpLT516CwUwm+OYwUX/5h3ALOdgbE1mGY95so9yznsfBbACWAGsADYDK81ANEcOBdhF2yEty3dspLw7leUcOZYxz7hquKVsyFsX5rgT46ocdxrS2luw9Xj0FlVZ7lQv3IewWXavx/IdtULZwHKuXPM69RYKYDbHo14ogFnOUS+sySzjyLKfMogM5A8FsALYwmBxNAMrzYBDAX7RrtywdhogKifZLJtjlu8YCCgbWM6ueSzf6hx3GtJak7ed5U79mwKYzbLrHst3rHvKBpZz5ZrXqbdQALM5HvVCAcxyjnphTWYZR5b9lEFkIH8ogBXAFgaLoxlYaQYcCvCLduWGtdMAUQHMZtkcs3zHQEABzHJ2zWP5Vue405DWmrztLHfq3xTAbJZd91i+Y91TNrCcK9e8Tr2FApjN8agXCmCWc9QLazLLOLLspwwiA/lDAawAtjBYHM3ASjPgUIBftCs3rJ0GiApgNsvmmOU7BgIKYJazax7LtzrHnYa01uRtZ7lT/6YAZrPsusfyHeuesoHlXLnmdeotFMBsjke9UACznKNeWJNZxpFlP2UQGcgfCmAFsIXB4mgGVpoBhwL8ol25Ye00QFQAs1k2xyzfMRBQALOcXfNYvtU57jSktSZvO8ud+jcFMJtl1z2W71j3lA0s58o1r1NvoQBmczzqhQKY5Rz1wprMMo4s+ymDyED+UAArgC0MFkczsNIMOBTgF+3KDWunAaICmM2yOWb5joGAApjl7JrH8q3OcachrTV521nu1L8pgNksu+6xfMe6p2xgOVeueZ16CwUwm+NRLxTALOeoF9ZklnFk2U8ZRAbyhwJYAWxhsDiagZVmwKEAv2hXblg7DRAVwGyWzTHLdwwEFMAsZ9c8lm91jjsNaa3J285yp/5NAcxm2XWP5TvWPWUDy7lyzevUWyiA2RyPeqEAZjlHvbAms4wjy37KIDKQPxTACmALg8XRDKw0Aw4F+EW7csPaaYCoAGazbI5ZvmMgoABmObvmsXyrc9xpSGtN3naWO/VvCmA2y657LN+x7ikbWM6Va16n3kIBzOZ41AsFMMs56oU1mWUcWfZTBpGB/KEAVgBbGCyOZmClGXAowC/alRvWTgNEBTCbZXPM8h0DAQUwy9k1j+VbneNOQ1pr8raz3Kl/UwCzWXbdY/mOdU/ZwHKuXPM69RYKYDbHo14ogFnOUS+sySzjyLKfMogM5A8FsALYwmBxNAMrzYBDAX7RrtywdhogKoDZLJtjlu8YCCiAWc6ueSzf6hx3GtJak7ed5U79mwKYzbLrHst3rHvKBpZz5ZrXqbdQALM5HvVCAcxyjnphTWYZR5b9lEFkIH8ogBXAFgaLoxlYaQYcCvCLduWGtdMAUQHMZtkcs3zHQEABzHJ2zWP5Vue405DWmrztLHfq3xTAbJZd91i+Y91TNrCcK9e8Tr2FApjN8agXCmCWc9QLazLLOLLspwwiA/lDAawAtjBYHM3ASjPgUIBftCs3rJ0GiApgNsvmmOU7BgIKYJazax7LtzrHnYa01uRtZ7lT/6YAZrPsusfyHeuesoHlXLnmdeotFMBsjke9UACznKNeWJNZxpFlP2UQGcgfCmAFsIXB4mgGVpoBhwL8ol25Ye00QFQAs1k2xyzfMRBQALOcXfNYvtU57jSktSZvO8ud+jcFMJtl1z2W71j3lA0s58o1r1NvoQBmczzqhQKY5Rz1wprMMo4s+ymDyED+UAArgC0MFkczsNIMOBTgF+3KDWunAaLijM2yOWb5joGAOWY5u+axfKtz3GlIa03edpY79W8KYDbLrnss37HuKRtYzpVrXqfeQgHM5njUCwUwyznqhTWZZRxZ9lMGkYH8oQBWAFsYLI5mYKUZcCjAL9qVG9ZOA0TFGZtlc8zyHQMBc8xyds1j+VbnuNOQ1pq87Sx36t8UwGyWXfdYvmPdUzawnCvXvE69hQKYzfGoFwpglnPUC2syyziy7KcMIgP5QwGsALYwWBzNwEoz4FCAX7QrN6ydBoiKMzbL5pjlOwYC5pjl7JrH8q3OcachrTV521nu1L8pgNksu+6xfMe6p2xgOVeueZ16CwUwm+NRLxTALOeoF9ZklnFk2U8ZRAbyhwJYAWxhsDiagZVmwKEAv2hXblg7DRAVZ2yWzTHLdwwEzDHL2TWP5Vud405DWmvytrPcqX9TALNZdt1j+Y51T9nAcq5c8zr1FgpgNsejXoQA/vP/+0+zN9nLcafewprMZzny7KcMcvFSACuALQoWRjOw0gw4FOAX7MoNa6cmX3HGZtkcs3zHQMAcs5xd81i+1TnuNKS1Jm87y536NwUwm2XXPZbvWPeUDSznyjWvU2+hAGZzPOqFApjlHPXCmswyjiz7KYPIQP5QACuALQwWRzOw0gw4FOAX7coNa6cBouKMzbI5ZvmOgYA5Zjm75rF8q3PcaUhrTd52ljv1bwpgNsuueyzfse4pG1jOlWtep95CAczmeNQLBTDLOeqFNZllHFn2UwaRgfyhAFYAWxgsjmZgpRlwKMAv2pUb1k4DRMUZm2VzzPIdAwFzzHJ2zWP5Vue405DWmrztLHfq3xTAbJZd91i+Y91TNrCcK9e8Tr2FApjN8agXCmCWc9QLazLLOLLspwwiA/lDAawAtjBYHM3ASjPgUIBftCs3rJ0GiIozNsvmmOU7BgLmmOXsmsfyrc5xpyGtNXnbWe7UvymA2Sy77rF8x7qnbGA5V655nXoLBTCb41EvFMAs56gX1mSWcWTZTxlEBvKHAlgBbGGwOJqBlWbAoQC/aFduWDsNEBVnbJbNMct3DATMMcvZNY/lW53jTkNaa/K2s9ypf1MAs1l23WP5jnVP2cByrlzzOvUWCmA2x6NeKIBZzlEvrMks48iynzKIDOQPBbAC2MJgcTQDK82AQwF+0a7csHYaICrO2CybY5bvGAiYY5azax7LtzrHnYa01uRtZ7lT/6YAZrPsusfyHeuesoHlXLnmdeotFMBsjke9UACznKNeWJNZxpFlP2UQGcgfCmAFsIXB4mgGVpoBhwL8ol25Ye00QFScsVk2xyzfMRAwxyxn1zyWb3WOOw1prcnbznKn/k0BzGbZdY/lO9Y9ZQPLuXLN69RbKIDZHI96oQBmOUe9sCazjCPLfsogMpA/FMAKYAuDxdEMrDQDDgX4Rbtyw9ppgKg4Y7Nsjlm+YyBgjlnOrnks3+ocdxrSWpO3neVO/ZsCmM2y6x7Ld6x7ygaWc+Wa16m3UACzOR71QgHMco56YU1mGUeW/ZRBZCB/KIAVwBYGi6MZWGkGHArwi3blhrXTAFFxxmbZHLN8x0DAHLOc85r3+5/7D9PRP//Tg/v8j/7H/2PVPVVlreg0pK3kbG+RRx3McSfGQwBbk5n1L697TFqX37VTjpUNTH6HYKhc8yLhXbKsAGZzPPZ7CmCWc9QLazLLeNRmH+Wcu0AFsAJ41YMqC5YFq3MGHArw+a/csHbZrMrYHOfGc+n4zp07q+5HzPF+cjxkw+t+/bPTX//tPyzFZefPW493jnT2DeU8i2WnT8p4pzhn36wTY2syu/a512P5xhwhGCsbWM6VPXIU6S41WQHM5njUCwUwy9mazPLtciigkAAAIABJREFUPD/3e380W3kjowBWAK964OoF/OgFLJM+TBwK8Oe6csPaZbMqY3OcG8+lYwXwEpk+g62x5sWdZj/yO/eWgQCvWI8BqDNvKecZKDt+SsY7Bjrzdp0YhwC2JnN93Fj3ZmKGP9UpxwpgLsMxm6rc68WF0iXLCmA2xyPLCmCWc9QLazLLWGcg35GB3EwqgBXACuCV/vjfccH62Ld4OxTgz33lhrXLZlXG5jg3nkvHCuAlMn0GW2PNC9lw+8N/vgwEeMV6DECdeUs5z0DZ8VMy3jHQmbfrxHgIYGsy08uNdW8mZvhTnXKsbGDyO+ZUlXu9uFC6ZFkBzOY48hxZVgCznIOxNZllPGqzj3LOzaQCWAGsAFYAm4GVZsChAL9gV25Yu2xWZWyOc+O5dKwAXiLTZ7A11rx/8SfPTfG5zw/r8X5oy5nnLGMZ72rgZ03eT/82fsw2n9yX/h861QplA5vlyr1epLpLlhXAbI4VwDzfwdiavB/Wu+oHfZ/DPV+581MAK4CVfyuVfxbZwy2yuzp3Y/CSi/a+jrtspCo3rDLm0yxjGe+yHn/6p97MA535P3TKcQzC406zuAt4nx+dGFflOM6nnPlUy1jGu1z3rMnsftS9Hss3roVgrGxgOVfupzv1FgpgNsejXngHMMs56sXH33mLb9Zm/g9deuRd9YG+D3st7INvvgwUwApgBbAC2AysNAMOBfgFt3LD2qUBlbE5zo3n0rF3AC+R6SXNlA1svaisx5Fw173l63xXr8h4VySX36cTY2syX5ODccVHpxwrgPkc+5fLWMYhChTAPOPokxXALOdgrABmGe9DLPr/OIxzmPtLBbACWPm3UvlnQT2Mgkqep2iOHAqwOagchncavFQNBWScWz7mWMYM1/yunRgrG7a75kWmO2XZdW+7We6UY2syn2P3ejxjBTDPuGrN69RbKIDZHMdcTwG8H8YKYJ4zOaf2vQ/n/OWZkgJYAawAVgCbgZVmQAHML6wKYBnnpmjp2LtTl8godJbJ7O6VbrLhR37n3vRv/uqbuwN4hXfqxNghreveFS6JyXVvmVKnehFy0prM1Qz3ehzbMaAOxgpglnPlfjoqdZearABmc6wA5vkOxgrg/bAe66CPfXnn3YwCWAGs/Fup/LNI9y3S49yPoUAM4eY+n3rqqZMNT2x6dv357LPPXvk9488x9+cbz43vZ42PY8M6/qznH2V88+tQxjdneNm1I2MZjzXg0OtxyIbvfc+Hp3/87l99ZF2xHt8855W1IjJqb3Haz5nlw85ypxxbk2+e1Yt6uKjJwfj8/mP82lpxc/7BOATwYHr+Uca7YRx/uew82/FrknGn3mII4MH1/CPJudO6Fz8C+pd/9p/O5lnGu6kXIYDP53f8WsY3Z3xR3+FrvfgqgM/O91GE//j4eHryAx/MXDZ1HN9bfI9e6GcnXhayOIQMjKFARUGKzdQuPqKRWzPrMQzfxfd63feQ8XWJXf/rZXx9Ztf9HTK+LrHrf30nxjEIf92vf3b667/9h+uDusHv6MQ4hrRVH3LmyctYxrvqu8c+xJrM7ZsHYz61j/4fOtUK7wDmMhz1pnI/HcnukuUhgB+9mvlnujCOLIcA/vs/+ywP9dz/oRNj7wBma/Ku+kDf5/DPUy4z3gGsAF61nLHgHH7B8Rw+/jl0KPD47K6au8oNa6cmv0o4yDi3fMyxjBmu+V07MVYAs+te5ZoXme6UZde97Wa5U46tyXyOg3HFR6ccK4D5HFeteZ16i49/5A+mz7/j9RXlolX/pgDm64UCmGV81VmoX7f985AXDAWwAlgB7I+ANgMrzYACmF+QK4fhnQYvVUMBGeeWjzmWMcM1v2snxsoGdt2rXPMi052y7Lq33Sx3yrE1mc+xAphnrADmGVeteZ16ixDAIScrPjqtewpgvl4ogFnGil35jgzk9UIBrABW/q1U/o0L1se+xVsBzJ/7ymF4p41U1VBAxrnlY45lzHDN79qJsbKBXfcq17zIdKcsu+5tN8udcmxN5nOsAOYZK4B5xlVrXqfeQgHM5jjmrtEnK4BZzsFYAcwy1iHId2Qgz5QUwApgBbAC2AysNAPRHDkUYBfvymF4pwFi1VBAxrnlY45lzHDN79qJsbJhu2teZLpTll33tpvlTjm2JvM5dq/HM1YA84yr1rxOvYUCmM2xApjnOxgrgPfDekhAH/vyzjMlBbACWPm3Uvlnke5bpMe5VwDzGVAAyzg3RUvHd+7cWfVaaY7N8VJ28/OHkOMYhB/98z/Nf+y9HHcSOg5prRdXuagOoV5UZblTvbAms/XCvR7LN/bUwVgBzHKu3IfEetalJiuA2RyPeuEdwCznqBcKYJbxmCf7KOe851MAK4BXPdS2YFmwOmfAoQCf/8oNa5fNqozNcW48l46VDUtk+gy2xpqnAOZqRmU9joS77i1f57t6Rca7Irn8Pp0YK4C5ehx73LHuLaeNe6VTjhXAfI6r/kJOXCFdsqwAZnM8arICmOUc654CmGXceYbu9/7SbOUuUgGsAFYAewewGVhpBhwKvHTxIhbzymF4l82qjM1xbjyXjhXAS2T6DLbGmqcA5mpGZT2OhLvuLV/nu3pFxrsiufw+nRgrgLl6PGRDMK746JRjBTCfYwUwyzjqhQKYZxx9sgKY5RyMFcAsY2Ju6nse5jnL/aUCWAGs/Fup/LPAHmaB3eV5G8PwXLT3ddxpKFC1YZUxn2YZy3hXNblSnHXKsbKB7X0qcxzVqFOW7S22m+VOObYm8zlWAPOMFcA846o1r1NvoQBmcxx7xuiTFcAs52CsAGYZ72r+4fsc/nnK00AFsAJYAawANgMrzUA0Rw4F2EW3chjeaYBYNRSQcW75mGMZM1zzu3ZirGzY7poXme6UZde97Wa5U46tyXyO3evxjBXAPOOqNa9Tb6EAZnOsAOb5BuMX/vj3FcArnT8rfPdzDeyTc54pKYAVwMo/i68ZWGkGFMD8AqwAlnFuipaO/fHES2QUOstkdveKsmF3LJfeqRNjh7Sue0vXQX7edS/TeOlxp3qhAGbrhXs9lu8QOgpglnPlfjqqc5earABmczzqhXcAs5wVwCzffcpF/1/rP5d5B6MAVgAr/1Yq/yym6y+m9DlyKMBnoHLD2mWzKmNznBvPpWNlwxKZPoOtqBUxpH3dr392GQb0ivUYAnvubeV8DgjwSxkDUM+9ZSfG1mS2h3Ovx/KNvfroLc5dxnv5Zada4V8u47OsAOYZR71QALOcFcAsX3pG7fsf1vnLzY4CWAGsAFYAm4GVZsChAL+4BuOqDatDgdyOMMcyZrjmd5VxpsEcd2KsbGDXvco1L66OTlm2t9huljvl2JrM59gfAc0zjhxXfHSqFVVrXqfeQgHM1orxF0YUwCxnBTDLV0Er35yB3PsogBXAyr+Vyr980Xrcs4grgPnzXjkMdyiQ2xHmWMYM1/yuMs40mONOjJUN7LpXuebF1dEpy1XDcBkzdTi/ayfG1mS+JiuAecYKYJ5x1ZrXqbdQALM5jplr9MkKYJazApjlqzuQb85A3r8ogBXACmAFsBlYaQYUwPziXTkM7zRArBoKyDi3fMyxjBmu+V07MVY2sOte5ZoXme6UZde97Wa5U46tyXyOFcA8YwUwz7hqzevUWyiA2RwrgHm+wVgBvB/OWQJ63Jd5nikpgBXAyr+Vyj+LdN8iPc69ApjPQOUwvNMAsWooIOPc8jHHMma45nftxFjZwK57lWteZLpTll33tpvlTjm2JvM5VgDzjBXAPOOqNa9Tb6EAZnMcM7jok70DmOWsAGb5jlmyj3KODOQPBbACWAGsADYDK82AAphftCuH4Z0GiFVDARnnlo85ljHDNb9rJ8bKBnbdq1zzItOdsuy6t90sd8qxNZnPsQKYZ6wA5hlXrXmdeoshgL/99a/mbcJejjutewpgtl4ogFm+il/55gzkBUIBrABW/q1U/uWL1uOeRVwBzJ/3ymF4p41U1VBAxrnlY45lzHDN79qJsbKBXfcq17zIdKcsu+5tN8udcmxN5nOsAOYZK4B5xlVrXqfeQgHM5jhmrtEnK4BZzgpglq/uQL45A3mmpABWACuAFcBmYKUZUADzi3flMLzTALFqKCDj3PIxxzJmuOZ37cT47rveMf3I79zL3/5ejjsxrqrHcSLlzMdZxjLOg5+bHEePbE1m9yLu9Vi+kf9grABmOVfupzv1FgpgNsejXiiAWc4KYJbvTfo+f+/2zk3eFSmAFcDKv5XKP4vv9orvdc+pQwE+A5UbVoe0uR1hjmXMcM3vKuNMgznuxFjZwK57lWteXB2dslwl2mXM1OH8rp0YW5P5muwdwDxjBTDPuGrN69RbKIDZHMesLvpkBTDLWQHM8r3uzNmv3/b5yPsXBbACWAGsADYDK82AAphfjCuH4Z0GiFVDARnnlo85ljHDNb9rJ8bKBnbdq1zzItOdsuy6t90sd8qxNZnPsQKYZ6wA5hlXrXmdeoshgP/+zz6btwl7Oe607imA2XqhAGb5KnTlmzOQFwgFsAJY+bdS+ZcvWo97FnEFMH/eK4fhnTZSVUMBGeeWjzmWMcM1v2snxsoGdt2rXPMi052y7Lq33Sx3yrE1mc+xAphnrADmGVeteZ16i8cVwN/++lenq3yGWM5fF78en//fp//g4fF47nEe/+XP/OSq58/RJyuA2XqhAGb56g7kmzOQZ0oKYAXwqhfgHFyPLWTdMqAA5jNfOQzvNECsGgrIOLd8zLGMGa75XTsxVjaw617lmheZ7pRl173tZrlTjq3JfI4VwDxjBTDPuGrN69RbDAH8wm+/Z/rqr/3E9NzP3zr5jOP4DHE5Psdr8etxPB7H149fx2M8N953vJ4fv/LLb7/w9fy143ju/T7+zlurnj8rgNlaEfNcBTDPuNvc3O93OVN5pqQAVgCvegH2Ql6+kGWzfTYKYP4cVw7DOw0Qq4YCMs4tH3MsY4ZrftdOjJUN7LpXueZFpjtl2XVvu1nulGNrMp9jBTDPWAHMM65a8zr1FiGAP/+O17/kLt34/uOuXfqj07oX0vwrf/kVGukj79+FsQKYrcd6AvnmDORCowBWACuA/RHQZmClGVAA84t35TC8S5MvY3OcG8+l4zt37qx6LTLH+8mxsoHlXJnjuPZd95Yq4O6el/HuWC69UyfG1mS+JiuAecYKYJ6xAphlHAP9EMBVnDutewpgNssKYJZvln8eyzrvZRTACuBVD1wtWBaszhmIQa1DAfYaqByGd9pIuVk1x7n5nDtWAM9ROX2uU61QNmy3VkSaO2XZdW+7We6UY2syn2P3ejxjBTDP+A//yT9abmThV7rUZAUwm+OYO8ZsSAHMclYAs3w7z8/93h/NVl5+FcAKYAXwSu/+tHg9Wry6MVEA8xlQAMs4N0VLx8rJJTIKnWUyu3uly2Ar6rGyga3JlWteXBGdsqwA3m6WO+XYmsznWAHMM1YA84wVwCzjmIMpgHnG0ScrgFnOCmCWb7eZud/vxXnKEykFsAJYAawANgMrzUA0oA4FLl7QbrrgVw7DOw0QHYSb49x8zh0r2eeonD7XqVYoG7ZbKyLNnbLsurfdLHfKsTWZz7F7PZ6xAphnrABmGSuAeb7BWAHMc1YA84xvOiP192/nHOUJkwJYAaz8W6n8s+hup+g+7rlUAPMZUADLODdFS8fKySUyCp1lMrt7RdmwO5ZL79SJcZWYDPZyXkrg7p6X8e5YLr1TJ8YKYLZPdq/H8o09eDBWALOcg7ECmGUcWfYOYJ5xZNk7gFnOCmCW7+POnv192zwveS+jAFYAK4AVwGZgpRlwKMAvwsG4ahjeaYAoYzbL5pjlOwaI5pjlHDlWNvCMq3IcG1DXvbwNZ45lzHDN79qJsTWZr8neAcwzVgDzjBXALGMFMM937PcUwCxrBTDLV5Er35yBvH9RACuAlX8rlX/5ovW4ZxFXAPPnXXEm49wULR17B/ASGYXOMpndvdJJNrzvZ25Ptz/857uDd8V36sRYAey6d5XLwnVvmVKnemFNZuuFez2Wb8xQgrECmOUcjBXALOPI8r/93/+X6ePvvLW8OIGvdFr3FMBslhXALF/dgXxzBvKyoABWACuAFcBmYKUZcCjAL97BuGoY3mkjJWM2y+aY5TsGiOaY5Rw5VjbwjKtyHBtQ1728DWeOZcxwze/aibE1ma/J3gHMM1YA84wVwCxjBTDPd+z3FMAsawUwyzfLP49lnfcvCmAFsPJvpfLPYm2xVgDzGVCcyTg3RUvH3gm1RKaX0KkabikblvO3q1c6MVYAu+5d5bpx3Vum1KleKIDZeuFej+U7hI4CmOUcOa7qkaNSd6nJ3gHM5njUCwUwy1kBzPLVI8g3ZyDvZhTACmAFsALYDKw0Aw4F+MVbASzj3BQtHTsIXyLTZ+hSOdzqMtgKxsoGtiZXrnlRRTpluUq0y3h5vdrVK50YW5P5muwdwDxjBTDPWAHMMo6BvgKYZxx9sgKY5awAZvlm+eexrPPeRwGsAFb+rVT+Wawt1tGAOhRgc1A5DO80QHQQbo5z8zl3fAiSvWq41alWKBu2Wyviuu+UZde97Wa5U46tyXyO3evxjBXAPOOqHrlTb6EAZnMc81cFMM9YAcwz1iXIeGQgz90UwApgBbAC2AysNAMKYH7hVgDLODdFS8eHICeVDWyWo1ZUDbeUDUtX5u6e78S4qlbE2ZLz7jK79E4yXiKzu+c7MVYA872FAphnrADmGVf1yFHZu9RkBTCbYwUwzzcYK4D3w3kIQB978867HwWwAlj5t1L5Z6HuXajj/CuA+QwogGWcm6Kl40MQwFWDly5DFwXwfmqFsoHlXLnmdRrSVnLuVJOr/jJDJ8bWZL4mK4B5xgpgnnHVPqRTb6EAZnM85m/+CGiWswKY5atHkG/OQJ5vKoAVwApgBbAZWGkGYoDoUIBdwB3SsnzHRsohLcs5clw1eOk0CJcxn2NlA8+4qh53GtLaW7A5trfg+Q7G1mSWtXs9lu/IsQKY5Vy5D+nUWyiA2RyPeqEAZjkrgFm+kWM/ZTAyoAA+y8JRQDk+Pp6e/MAHM5dNHcf3Ft/jCICPZwGQhSzWnAGHAnw+HdLK+CoLvncAL1NSAC+z2dUrnRgrG9ia7JCW5Tt6SnsLnrOM98PYmsxyjhz7l315xgpgnnHVX5KMXrtLn6wAZnMcPVzUZAUwy1kBzPIdexEf5RwZyB/eAZwEcIjSrX4qgL34XQAOLwMOBfhz5gBRxrkpWjpWAC+R6TN0iVpRNdzqMtgKxsoGtiZX5jiqSKcsV91pLePl9WpXr3RibE3ma7ICmGesAOYZV/XInXoLBTCb45iXRp+sAGY5K4BZvs795ZszkPc+CuAHAjhD2eKxAtgikIuAx4eRh2hAHQqw5yoYO6SV8WXrvgJ4mVCnQXjVcKsTY2UDX4+rchxVpFOW7S34LMuYZ2xN5hm71+MZK4B5xvYWLOOY3ymAecYKYJ6xAphn7LxfxiMDeYqnAH4ggAecrT4qgC0AW832lr8vBTB/3SqAZZyboqVjBfASmV5Cp2q41UmaKRvYmhxrXlWOo4p0yrJyks+yjHnG1mSesQKYZ6wA5hnbW7CMY+alAOYZK4B5xgpgnvGWZ+R+b9fLT57iKYAVwP7bwP4j6WZgpRlQAF9vcXucZkABvB/GVUOBTrJBxmyWK8VZpxwrG7abYwVw3oJzx53qhQKYrxfWZJ6xAphnrADmGVftQzr1FgpgNscxS1IA84wVwDzjx5mL+nu2eV7yjlMB/EAAv/vd7562/OkdwNu8mC3S2z6vCmD+/CqA98O4aijQaRAuYzbLCmCW7xi6KBtYzpU57jSktbdgczzqhQKY5Rw5tibzjBXAPGMFMM+4ah/SqbdQALM5Hr2F/wYwy1kBzPLVEcg3Z0ABfJaHowATcvTpp5/e7GeccAXw2UnPF4PHcllzBmLw4lCAzahDWpZvXF/BuGoooADOLR9zLGOGa37XToyVDWxNrqzHkelOWVZO8lmWMc/Ymswzdq/HM1YA84yr9nqdegsFMJvjMbdQALOcFcAs3zXPt/2z7f/c55mSdwAnAZzBbOU4xHZ8KID3f6FZ3GR+0wwogPkMKYD3w7hqKNBJNsiYzXKlOOuUY2XDdnMc+5FOWVZO8lmWMc/YmswzVgDzjBXAPOOqfUin3kIBzOY4Znex31MAs5wVwCzfm86g/f3bOj8nQvDBfxTA5wTw1sKuAN7Wxbu1fPr9XJxPBfDFfHaRHwXwfhhXDQU6yQYZs1lWALN8o54H41/47/6H6V/8yXN5r7KXY2vFXjC3EsDWZLZm2L+xfK3JPN/BWAHMso5aoQDmGVetedG9dOnhFMBsjkdNVgCznBXALN/IsZ8yGBnIO3wFsALY4mCBNAMrzUBsWB0KsIu3A0SW79hIVQ0FugwEIscyZrMsY5bvqBUKYJZzZY47DWkrOXda97wDmK8X1mSesXs9nrECmGdctQ/p1FsogNkcj72IApjlrABm+Q7x56OcIwP5QwGsAFb+rVT+WbAt2DFAdCjA5iAYO0DkGVcNBToNwmVsjnODP3d8586dVfd8UY+VDdvNcWTSmjx3Ze72uU6M7d/4emFN5hm71+MZK4B5xlX7kE69hQKYzXHMX2MvogBmOSuAWb56BPnmDORdpgJYAbzqYWAOrscWsm4ZUADzmQ/GVRvWTkNaGbNZNscs31h7ZLwfxsoGlnNljjsNaSs5d+otFMB8vbAm84wVwDxjBTDPuGqv16m3UACzOR77vRDA3/76V7M32ctxl/5NAcznuNvc3O93OVO5eCmAFcAKYO8ANgMrzUAMEB0KLC9mu1joHdKyfMdGqmoo0GUjZY7NcW7ul469A3iJjHemLpPZ7SvW5N3ynHu3TowVwOzaF72FAphn7F6PZ6wA5hlX7fViHeyy7imA2RyPuYUCmOWsAGb57mJG6nts5xzlvaICWAGs/Fup/LPobqfoPu65VADzGVCcyTg3RUvHhyDOqgYvXYYu1or91AplA8u5MsedhrSVnDvVZAUwXy+syTxjBTDPWAHMM67ah3TqLRTAbI5jZhf9mwKY5awAZvk+7uzZ37fN85LnmwpgQADfv//MdPvoaDpKn7efuV8iWp9++umT8318fFzy/7eIbLOIeF73c16jAXUowLJ2SMvyjVohYxnnxnPpWMm+RKbPnQ1RK5QNbL2orMeR8E5ysmoY3omxApivF9ZknrF7PZ6xAphnXLXmdeotFMBsjsfcQgHMclYAs3yd1cs3ZyBPmBTAmAC+Nd29dyp97z9zezo6uj09c3//ElgB7MWfL36PDysPMah1KMCes8pheKchbdVQQMa55WOOZcxwze/aibGyYbtrXmS6U5Zd9/gsK4B5xtZknrF7PZ6xAphnXLXmdeotFMBsjmNWGrMhBTDLWQHM8nXmL9+cgTxTUgAvCOB89+5lxxluHJ/eAZwE8MkdwWe/Pv/15K8VwF78ZL58bzZfCmCWb+RXASzj3BQtHXt36hIZhc4ymd290kmaKRvYmly55sUV0SnLVcPwTowVwHy9sCbzjBXAPGMFMM+4as3r1FsogNkcj9mQApjlrABm+Tqjl2/OQJ5IKYAXBHAAu0z8xusZ7Dh+RADHHcC37k73HtwBfP/e3enWwx8PfXpn8P3796a7t85+bPSufmS0AtiLf+TSx8PLggKYP2eVw/BOQ9qqoYCMc8vHHMuY4ZrftRNjZQO77lWueZHpTll23eOzrADmGVuTecYKYJ6xAphnXLXmdeotFMBsjmNeGn2yApjlrABm+Tr3l2/OQJ4pKYAvEMAB7SIJnKHm40f+DeDbzzwUxXNy+Nbde9PJj4lOX5ff7ybHCmAv/pvkx99bmx8FMM+/chjuIDy3I8yxjBmu+V1lnGkwx50YKxvYda9yzYuro1OWq4bhnRgrgPl6YU3mGSuAecYKYJ5x1ZrXqbdQALM5jtmnAphnrADmGTvHl/HIQJ5OKYAvEcABbU4CD5hzj1nynt7te/bv/7707t8Hd/zefmYaz4cMnnvPx31OAeyF/7jZ8ffVZ0cBzJ+DymF4pyFt1VBAxrnlY45lzHDN79qJsbKBXfcq17zIdKcsu+7xWVYA84ytyTxjBTDPWAHMM65a8zr1FgpgNscx/1QA84wVwDxjZ/kyHhnIMyUF8BUEcIDLEniAXHrMAji+5t7dW9MQu+eF8Pn3iK+N/5c/AtoL9nw2/HW/TCiA+XNeOQx3EJ7bEeZYxgzX/K4yzjSY406MlQ3sule55sXV0SnLVcPwTowVwHy9sCbzjBXAPGMFMM+4as3r1FsogNkcx7xVAcwzVgDzjHUHMh4ZyNMpBfAVBXDACzE7IF70eF4A51+fHh89FMJz7zOE8aO/79Z09979KT8/9/vzc94B7IWf8+DxYeVBAcyfr8pheKchbdVQQMa55WOOZcxwze/aibGygV33Kte8yHSnLLvu8VlWAPOMrck8YwUwz1gBzDOuWvM69RYKYDbHMStVAPOMFcA8Y+f+Mh4ZyDMlBfA1BPAAeNnjnKA9ubP31t3p3v37D3/c88O7iuNHQD9zO91lfPojo/P7LB1f9mdRAHvhX5YRX19vRhTA/LmpHIY7CM/tCHMsY4ZrflcZZxrMcSfGygZ23atc8+Lq6JTlqmF4J8YKYL5eWJN5xgpgnrECmGdcteZ16i0UwGyOYy6qAOYZK4B5xs74ZTwykKdTCmBAAA/Qa3hUAHvhryGH/hkeL4cK4Mfjdp28VQ7DOw1pq4YCMs4tH3MsY4ZrftdOjJUN7LpXueZFpjtl2XWPz7ICmGdsTeYZK4B5xgpgnnHVmtept1AAszmOGZICmGesAOYZX2ce6tdu+3zkmZICWAF8pR9rbVHYdlHw/K7z/CqA+fNSOQx3EJ7bEeZYxgzX/K4yzjSY406MlQ3sule55sXV0SnLVcMhd8DgAAAgAElEQVTwTowVwHy9sCbzjBXAPGMFMM+4as3r1FsogNkcx0xUAcwzVgDzjJ3vy3hkIE+nFMAKYAXwtywOozj4uK4sDAF8586dae7zqaeeOhmmxrBv15/PPvvsld8z/hxzf77x3JpzNYbh4896/lHGN78mZHxzhpddQzKW8VgDDr0eh2z4T3/hX82uKdbjm+e8slZERu0tTvs5s7ybLIcAPt+3jV/LeDeMrck353hRDxc1OQTwyO35R3N8c/7BOATwebbj1zLeDeMQwIPp+UeScafeYgjg83zHr0nOnfq3f/+T3zv9T//sp2fzLOOb14shgEduzz/K+OaML+o7fK0XXwXw2fk+ivAfHx9P40clb+1iGN9XfI9b+978fs6CLIttshhDgVy093Ucm6ldfERDt+Z8jmH4Lr7X676HjK9L7PpfL+PrM7vu75DxdYld/+s7MfZuM7afqVzzIvmdslx1N1QnxiGAKz46MbYm8zXZO4B5xt4BzDOuWvM69RZDALvucXmOPjkE8Le//tW9Y+7SWwwBvHfAjfYha56/+mfj6tcc23ydeQewAnjVcmYuwD6334Ih7zreCmCefeUwvEuTL2NznBvPpWP/ssgSmV7STNnA1ovKehwJd91bvs539Uonxgpgvl5Yk3nGCmCesQKYZ6wAZhnHTE4BzDOOPlkBzHJWALN8nd/LN2cg7y8VwApgBbA/AtoMrDQD0YA6FGAX8MpheKchbdVQQMa55WOOZcxwze/aibGygV/zPv+O1+d47fW4U5Zd9/gsK4B5xtZknrF7PZ6xAphnXLXmRRPTpbdQALM5DmmiAOYZK4B5xlkAetybd97oK4CTAI4fl7zFzzjh/gjo3he9Rf8wz78CmD9vCmAZ56Zo6di7U5fI9Bm6WCv2UyuUDSznyLECmGU8BohVw/Aug/DIsgKYzXIwtibzjBXAPGMFMM+4as2LHUqXdU8BzOZ49G/eAcxyVgCzfJ39yzdnIE/xFMAPBHCGssVjBbBFIBcBjw8jDzF4cSjAnqtgXLVh7bJZlTGb4ajnMpbxVXrXQ/iLDCEbfv9z/+Eq385Ov6ZTPVYAWy+ucvEcQr1QALNZjt7Cmswzdq/HM1YA84yr9tOxnnXp4RTAbI7HnloBzHJWALN8nfXLN2cg7/kUwA8E8JMf+OC05U8FsEUgFwGPDyMPMXhxKMCeK8UZyzdqjYxlnBvPpeNDkA1Vw60ugy1lw35qhQJ4P5ytFyznqBcKYJ6xAphn7F6PZ6wA5hlXrXkK4KWd1W6f77QXUQCz9UIBzPJ11i/fnIG8EiiAkwDOYLZ0HGJbAWwRyEXA48PIQwy3HAqw50o5yfKNWiNjGV+lp1IAL1PqNHRRNrD1IuqxAphl7LrH8x2MFcAs66gX1mSesXs9nrECmGesAGYZx7rnHcA841j3FMAsZwUwyzdqhZ8yGBnIEyYFsALY4mCBNAMrzUA0oA4F2MU7GFdtWDtJHRmb49x8zh0rgOeonD7XqVYoG/haoQBmGceGO3qLKs6d6oUCmM1y5NiazDN2r8czVgDzjKv2etEpd1n3FMBsjkf/pgBmOSuAWb5D/Pko58hA/lAAK4CVfyuVfxZsC7YCmM+AAljGuSlaOlZOLpHpM3SxVuynVigbWM6R4yoxGVWky5C2knMnxgpgvl5Yk3nGCmCesQKYZ6wAZhnHbFABzDOO/k0BzHJWALN89QjyzRnIUzwFsAJYAawANgMrzUA0oA4F2AU8GFdtWDsNaWVsjnPzOXesZJ+jcvpcp1qhbOBrhQKYZRybbgXwfhgrgFnOkWNrMs/YvR7PWAHMM67a60Wn3KVPVgCzOR79mwKY5RwC+H/96f9ieeMLvtKlVmQB6DGb57XzzZeTAvgRAfzJ6c7R0XSUPu98MiO74PgrvzW99eit02995YKvKXjJfwO49wW/9oLkn285nwrgZTa7yo0CWMZXWZaVk8uUumykrBX7qRXKBpZz5FgBzDKO/qSSc6earABmsxw5tibzjBXAPGMFMM9YAcwyjt5CAcwzjnVPAcxyVgCzfHc1J/V9tnGe8hRPATwrgK8qcUMWX/VrM/arHu/m/RXA27hwLcD9zmM0oA4F2PMejKs2rJ2GtDI2x5d1Pkr2ZUKdaoWyga8VCmCWcfTr0VtUce5ULxTAbJYjx9ZknrF7PZ6xAphnXLXXi+65y7qnAGZzPPo3BTDLWQHM8tUbyDdnIE+YFMAKYH/870p//G++aD3uWcQVwPx5VwDLODdFS8fKySUyfYYu1or91AplA8s5clwlJqOKdBnSVnLuxFgBzNcLazLPWAHMM1YA84ztLVjGMQ9UAPOMo39TALOcFcAsX92BfHMG8hRPAXxlAfyV6bfeevajof/7Pz73o6JPfk50vmP3wfEn48dCn/6++JKv/NZbH/546bemnxX9yTtn73308L3OP5dP3dWPvQPYApALgMeHk4doQB0KsOcrGFf9jeVOQ1oZm+PLuhYl+zKhTrVC2cDXCoe0LOPosxXA+2GsAGY5R46tyTxj93o8YwUwz9jegmUcvYUCmGcc654CmOWsAGb5Ou+Xb85AnjApgGcFcBKvR3emk38C+JN3plMxm/Fl4RvP51/H8dF09Nbfmk7+SeD4/UdH00Ppe/LrB++d3/KR97j5j5hWAFsAcgHw+HDyEA2oQwH2fAVj5aSMX7IMz/xCOTkD5cFTneSktYKvFcoGnrFDWpZx9NnRW1Rx7lSTFcBsliPH1mSesXs9nrECmGdctebFdqTLuqcAZnM8+jcFMMtZAczydd4v35yBPMVTAM8K4Bnp+pXTO3kfCtwTiln4xhP51/n4/Gszv34giEMSHz38d4XPv8fJ//Ta/1EAWwByAfD4cPKgAObPlQJYxldZVBXAy5S6DF2sFfupFcoGlnPk2CEtyzj67ErOnWqyApjNcuTYmswzVgDzjBXAPGN7C5Zx9BYKYJ5xrHsKYJazApjl67xfvjkDeYqnAL6qAH5AbfwI55Of0vwS4RtfkIVtPj7/2rlfn8jlcTdw/KjpIaDPv8eDP8Q1HxTAFoBcADw+nDxEA+pQgD1fwdi7+mR82bKqAF4m1Ek2VA23OjFWNvD1uCrHUUU6ZbmKcyfGCmC+XliTecbu9XjGCmCecdWa16m3UACzOY45qQKYZ6wA5hk785fxyECe4imArymAA15I4NM7gc8L2vzrfBy/64Jfx92/40dFn8jgJQGc32PpOJ/e02MFsBf/uPh9PKwsKID586UAlvGjq+ajzyiAH2UynukkG6qGW50YKxvYmhxrXlWOo2Z0ynIV506MFcB8vbAm84wVwDxjBTDPuGrN69RbKIDZHMesVAHMM1YA84yd+8t4ZGDM7OJRATwrgPO/Afzg3+19yY9oHnfrTtMn7zz42pNbgi+Ssvm1QJ9/HXf9Pnift96Z7jy8A/iq75/fK5/e02MFsBf/uPh9PKwsKID586UAlvGjq+ajzyiAH2UynukkG6qGW50YKxvYmqwAZvmOPruSc6d6oQBm8xw5tibzjBXAPGMFMM+4qkeO/UiXdU8BzOY4erhY9+JHQP/13/7D2Oru7bFLjhXAfI7HfsRHWecCpgB+RABnPNs4VgB70Vv4DzMD0YA6FGDPXTD2R0DL+LLVXgG8TKjLZjVqRdVwqxNjZQNfj6tyHFWkU5arOHdirADm64U1mWfsXo9nrADmGVeteZ16CwUwm2MFMM83GCuA98NZByDnyED+UAArgCcLg4XBDKwzAwpg/rwogGWcm6KlYwXwEhmFzjKZ3b3SSegoG9iaXPkXGeKK6JTlqmF4J8YKYL5eWJN5xgpgnrECmGdcteZ16i0UwGyOYyYafbJ3ALOcFcAsX2f78s0ZyBMpBbACWAH8LQtELhAerycPCmD+XCiAZZyboqVjBfASGYXOMpndvdJJ6Cgb2JqsAGb5jh66knOneqEAZvMcObYm84wVwDxjBTDPWAHMMo7+QgHMM451TwHMclYAs3zHXsRHOUcG8ocCWAGsAFYAm4GVZiAaUIcC7MIdjP0R0DLOjdHcsQJ4jsrpc51kQ9VwqxNjZQNfj6tyHBWjU5arOHdirADm64U1mWfsXo9nrADmGVeteZ16CwUwm+OQJQpgnrECmGes/JXxyECe4imAFcDKv5XKv3HB+ti3eCuA+XOvAJZxboqWjhXAS2QUOstkdvdKJ6GjbGBrcqx5DmlZxtG3V3LuVC8UwGyWI8fWZJ6xAphnrADmGdtbsIyjt1AA84xj3fMOYJazApjlqz+Qb85AnkgpgBXACmAFsBlYaQaiAXUowC7gwdg7gGWcG6O540MQwFWDl06yQcZ8rVA28Iyrchy11Xoxt8Ls9rlOjBXAfL2wJvOM3evxjBXAPGN7C5axApjnG4wVwDxnBTDPOAtAj3vzzrtMBbACWPm3Uvlnoe5dqEcD6lCAzYECmOU7cqxkZzlHjqsGL51kg4z5HCsbeMZVOVYA5y04d9ypJiuA+XphTeYZu9fjGSuAecb2Fizj2FN7BzDPWAHMM1YA84x1CTIeGcg7TgWwAlgBrAA2AyvNQDSgDgXYxVsBzPJVAPN8B+OqwUsn2SBjNs9Rj5UNPOOqHCuA8xacO+5UkxXAfL2wJvOM3evxjBXAPGN7C5Zx7PcUwDxjBTDPWAHMMx7yz0dZ5x2nAlgBrPxbqfyzWFusFcB8BhTAMs5N0dKxPwJ6iYw/0nWZzO5e6SR0lA1sTY41zyEtyzj690rOneqFApjNcuTYmswzVgDzjBXAPGN7C5Zx9BYKYJ5xrHv+G8AsZwUwy1ePIN+cgTyRUgArgBXACmAzsNIMRAPqUIBdwIOxP55YxrkxmjtWAM9ROX2uk2yoGm51Yqxs4OtxVY6jYnTKchXnTowVwHy9sCbzjJWTMl7usk9fcR9yMaEu654CmK0V4y/wKYBZzgpglm+Wfx7LOq+eCmAFsPJvpfLPYm2xVgDzGQjGDmlZzkp2lu/YrJpjlrO1guU7cqxsYDlX5jg2oF2GtJWcOzFWAPP1wprMM1YAyzgPaOeOFcBzVM6e67LuKYDZWjH2IgpglrMCmOWrR5BvzsDZSjlNCmAFsAJYAWwGVpqBGCB6BzC7gDukZfmOjZR3WbOczTHLd+RYyc5yjhwrG3jGVTmODWiXIa01mc3xqMkKYJazNZnlO3KsAGY5R45lzDO2t2AZR71QAPOMo14ogFnOCmCWb9QKP2UwMqAAPsvCUUA5Pj6envzABzOXTR3H9xbf4wiAj2cBkIUs1pyBaEAVwGxGg3HVhrXTIFwBbI4va6y8u2GZUKdaoQDebq2IhHfKsr0Fn2UFMM/YmswzVk7KeLkDPH3FHvliQl16CwUwWytiLqgA5hkrgHnGa55x+2fb7/nPq6d3ACuAFcP+DRkzsNIMKID5xVEBvB/GCmCWszlm+Y6BgEKH5Rw5VjbwjKtyHBvQLkNaazKb41GTFcAsZ2syy3fkWAHMco4cy5hnbG/BMo56oQDmGUe98A5glrMCmOUbtcJPGYwMKIDPsuAdwBYHi6MZWG0GogH1DuCzgj0WsV0+BuOqDWunQbgC2Bzn5nPu2Lsb5qicPtepViiAt1srIs2dsmxvwWdZAcwztibzjJWTMl7uAE9fsUe+mFCX3kIBzNaKmDEpgHnGCmCe8S7npb7XYZ+vvHp6B7B3AK9WflloDrvQeP5ufv4UwDdneFkOFcD7YawAZjmbY5Zv1BEZ74exsoHlXJnj2IB2GdJWcu7EWAHM1wtrMs9YASzjPKCdO1YAz1E5e67LuqcAZmvF2O95BzDLWQHM8r1s/unrvfifrZTTpABWACuAvQPWDKw0AzFA/Pg7b+WavbfjLhsph7R8AyRjGV+lcDncWqbUqR4rG9h6UVmPI+GdsuwdwHyWFcA8Y2syz1gBLOPlDvD0FXvkiwl16S0UwGytUADzfIOxAng/nBW9co4M5A8FsAJY+bdS+WfBtmArgPkMVA7Du2xWZWyOc+O5dOxwa4lML2mmbGDrRWU9joS77i1f57t6pRNjBTBfL6zJPGMFsIwvq//2yBcT6rLuKYDZWhHz1+iTvQOY5awAZvnqEeSbM5BXTwWwAlgBrAA2AyvNQDSg3gHMLuCVw/Aum1UZsxkem1XvNmM5m2OW78hxyIZ/81ffzHuVvRxbj/eCWQG8B8ydsqwAZutyrHvWZJ6xAljGly0NCuCLCXVZ9xTAbK0YexEFMMtZAczyzfLPY1nn1VMBrABW/q1U/lmsLdYxeFEAszlQ6rB8x0ZKOclyNscsX3PM8x2MlQ0s68paERvQLkPaSs6dGCuA+XphTeYZK4BlnAe0c8cK4DkqZ891WfcUwGytGHsRBTDLWQHM8o0c+ymDkYGzldJ/A/gooBwfH09PfuCDmcumjuN7i+9xBMBHi4EZOIwMxABRAcyeK4e0LN+oNTKW8VWaKodby5S6DLaiVigb2HpRWY8j4Z2y7F984rOsAOYZW5N5xgpgGS93gKev2CNfTKhLb6EAZmvFmFsogFnOCmCWr7N++eYM5NXTO4AVwIph/4aMGVhpBmJQqwBmF/DKYXiXzaqM2QyPzaqygeVsjlm+I8fKBpZzZY5jA+q6l7fhzHEnxgpgvl5Yk1nGMQh3r8cyjnVPyc4zrtqHdOotFMBsjsdeRAHMclYAs3yz/PNY1nm3qQBWACv/Vir/LNYW69iwOhRgc1A5DO80pK0aCsg4t3zMsYwZrvldOzFWNmx3zYtMd8qy6x6fZQUwz9iazDJWALN8h9BRALOcK/fTnXoLBTCb41EvFMAsZwUwy1ePIN+cgTxTUgArgBXACmAzsNIMKID5xbtyw+ogPLcjzLGMGa75XWWcaTDHnRgrG9h1r3LNi6ujU5YVwHyWFcA8Y2syy1gBzPIdQkcBzHK2t2D5jmG+ApjnHFlWALOcFcAs31EvfJRzZCB/KIAVwMq/lco/C7YFOxpQ7wBmc1C5YXUQntsR5ljGDNf8rjLONJjjToyVDdtd8+Lq6JRlBTCfZQUwz9iazDJWALN8Y54Sez0FMMu5cj/dqbdQALM5HvVCAcxyVgCzfPUI8s0ZyNMpBbACWAGsADYDK82AAphfvCs3rA7CczvCHMuY4ZrfVcaZBnPcibGygV33Kte8uDo6ZVkBzGdZAcwztiazjBXALN8hdBTALGd7C5bvGOYrgHnOkWUFMMtZAczyHfXCRzlHBvKHAlgBrPxbqfyzYFuwowH1DmA2B5UbVgfhuR1hjmXMcM3vKuNMgznuxFjZsN01L66OTllWAPNZVgDzjK3JLGMFMMs35imx11MAs5wr99OdegsFMJvjUS8UwCxnBTDLV48g35yBPJ1SACuAFcAKYDOw0gwogPnFu3LD6iA8tyPMsYwZrvldZZxpMMedGCsb2HWvcs2Lq6NTlhXAfJYVwDxjazLLWAHM8h1CRwHMcra3YPmOYb4CmOccWVYAs5wVwCzfUS98lHNkIH8ogBXAyr+Vyj8LtgU7GlDvAGZzULlhdRCe2xHmWMYM1/yuMs40mONOjJUN213z4urolGUFMJ9lBTDP2JrMMlYAs3xjnhJ7PQUwy7lyP92pt1AAszke9UIBzHJWALN89QjyzRnI0ykFsAJYAawANgMrzYACmF+8KzesDsJzO8Icy5jhmt9VxpkGc9yJsbKBXfcq17y4OjplWQHMZ1kBzDO2JrOMFcAs3yF0FMAsZ3sLlu8Y5iuAec6RZQUwy1kBzPId9cJHOUcG8ocCWAGs/Fup/LNgW7CjAfUOYDYHlRtWB+G5HWGOZcxwze8q40yDOe7EWNmw3TUvro5OWVYA81lWAPOMrcksYwUwyzfmKbHXUwCznCv30516CwUwm+NRLxTALGcFMMtXjyDfnIE8nVIAK4AVwApgM7DSDCiA+cW7csPqIDy3I8yxjBmu+V1lnGkwx50YKxvYda9yzYuro1OWFcB8lhXAPGNrMstYAczyHUJHAcxytrdg+Y5hvgKY5xxZDgFc8dGlR1YA8zkeNcNHWedapgBWACv/Vir/LNYW62hAvQOYzUHlhrVLky9jNsOxVshYxrm5Xzq+c+fOqnu+yLGygc1yZa2IXLruLV2du3u+E2MFMF8vrMksYwUwy3f0yApglrO9Bct3zAUVwDznyLICmOWsAGb5jnrho5wjA/lDAawAXvUw0KJl0eqcgWhAFcDsNVC5Ye00pPVOKHOcm8+540OQk+aYz7GygWdcleO47l335qrfbp/rxFgBzNcLazLLWAHM8o05Quz1FMAs58r9dKfeQgHM5njUCwUwy1kBzPLtPD/3e380W3mXqQBWACuAvQPYDKw0AwrgRxewXS/qlRvWTkPaKuEg49zyMccyZrjmd+3EWNnArnuVa15kulOWXff4LCuAecbWZJaxApjlO4SOApjlbG/B8h3zDwUwzzmyrABmOSuAWb6jXvgo58hA/lAAK4CVfyuVfxZsC3Y0oN4BzOagcsPqIDy3I8yxjBmu+V1lnGkwx50YKxu2u+bF1dEpywpgPssKYJ6xNZllrABm+cY8JfZ6CmCWc+V+ulNvoQBmczzqhQKY5awAZvnqEeSbM5CnUwpgBbACWAFsBlaaAQUwv3hXblgdhOd2hDmWMcM1v6uMMw3muBNjZQO77lWueXF1dMqyApjPsgKYZ2xNZhkrgFm+Q+gogFnO9hYs3zHMVwDznCPLCmCWswKY5TvqhY9yjgzkDwWwAlj5t1L5Z8G2YEcD6h3AbA4qN6wOwnM7whzLmOGa31XGmQZz3ImxsmG7a15cHZ2yrADms6wA5hlbk1nGCmCWb8xTYq+nAGY5V+6nO/UWCmA2x6NeKIBZzgpglq8eQb45A3k6pQBWACuAFcBmYKUZUADzi3flhtVBeG5HmGMZM1zzu8o402COOzFWNrDrXuWaF1dHpywrgPksK4B5xtZklrECmOU7hI4CmOVsb8HyHcN8BTDPObKsAGY5K4BZvqNe+CjnyED+UAArgJV/K5V/FmwLdjSg3gHM5qByw+ogPLcjzLGMGa75XWWcaTDHnRgrG7a75sXV0SnLCmA+ywpgnrE1mWWsAGb5xjwl9noKYJZz5X66U2+hAGZzPOqFApjlrABm+eoR5JszkKdTCmAFsAJYAWwGVpoBBTC/eFduWB2E53aEOZYxwzW/q4wzDea4E2NlA7vuVa55cXV0yrICmM+yAphnbE1mGSuAWb5D6CiAWc72FizfMcxXAPOcI8sKYJazApjlO+qFj3KODOQPBbACWPm3UvlnwbZgRwPqHcBsDio3rA7CczvCHMuY4ZrfVcaZBnPcibGyYbtrXlwdnbKsAOazrADmGVuTWcYKYJZvzFNir6cAZjlX7qc79RYKYDbHo14ogFnOCmCWrx5BvjkDeTqlAFYAK4AVwGZgpRlQAPOLd+WG1UF4bkeYYxkzXPO7yjjTYI47MVY2sOte5ZoXV0enLCuA+SwrgHnG1mSWsQKY5TuEjgKY5WxvwfIdw3wFMM85sqwAZjkrgFm+o174KOfIQP5QACuAlX8rlX8WbAt2NKDeAczmoHLD6iA8tyPMsYwZrvldZZxpMMedGCsbtrvmxdXRKcsKYD7LCmCesTWZZawAZvnGPCX2egpglnPlfrpTb6EAZnM86oUCmOWsAGb56hHkmzOQp1MKYAWwAlgBbAZWmoEhgO/cuTPNfT711FMnw9QYqO7689lnn73ye8afY+7PN57LC9DajseGdfxZzz/K+OYNlIxvzvCy60bGMh5rwKHX45AN//jdvzq7pliPb57zyloRGbW3OO3nzPJushwC+HzfNn4t490wtibfnONFPdwQwCO35x/N8c35x7oXAvg82/FrGe+G8Wf+m/+khHGn3mII4JHd849meTdZDgF8nu34tYxvzngI4MH0/KOMb874or7D13rxVQCfne+jCP/x8fH05Ac+mLls6ji+t/gevdDPTrwsZHEIGYgNq3cAs1kdw/CKoh8b1l18RNO85jzLmM1wnHsZy/gqteQQaoV3m7FZrqwVkVHXvatcqTf7mk6MvQOYrxfWZJbxEMA3u+of73d3qhXeAczmOHqLEMBVH12yPARwBecujCPL3gHM1oshgM0xy3nN80H/bPs79/k68w5gBfCqxYGFYX+FQdbrYx0NqAKYPS+Vw/BOGyl/FKY5zs3n3PEhyElzzOdY2cAzrspxXPeue3PVb7fPdWKsAObrhTWZZawAZvnGfCP2egpglnMwVgCzjCPLCmCecWRZAcxyVgCzfJ3ryzdnIO8yFcAKYAXwSn/8b75oPe5ZxKMBVQCz5z4YVw3DOw1pZWyOc/M5d6wAnqNy+lynWqFs2G6tiDR3yrLrHp9lBTDP2JrMMlYAs3xjhhJ7PQUwyzkYK4BZxiPLzoZYzpFlBTDLWAHM8tUdyDdnIE+YFMAKYAWwAtgMrDQD0YDa5LMLeDB2SCvj3BjNHSsn56icPqfQWWazq1c6MVY2bLcex/XQKcv2FnyWFcA8Y2syy1gBzPId0kwBzHJWALN8xzDf2RDPORgrgFnOCmCW76gXPso5MpA/FMAKYOXfSuWfBduCbZPPZyAYO6RlOcuY5RtrhYxlnJv7peND+IsMygY2y5W1InKpAF66Onf3fCfGCmC+XliTWcYKYJbv6JEVwCzn6C28A5hlPLLszQEs58iyAphlrABm+eoR5JszkHeYCmAFsAJYAWwGVpqBaEBt8tkFvHIY3mlIq2Tnc1w1eOmUYxnzOVY28Iyr6rECOG/BueNONVkBzNcLazLLWAHM8h3STAHMclYAs3zHMN/ZEM85GCuAWc4KYJbvqBc+yjkykD8UwApg5d9K5Z8F24Jtk89nIBhXDcM7DWllzGY5cqyclHFu8OeOvQN4jsrpc9bjZTa7fEXOu6Q5/16dGCuA+XVPAcwyVgCzfGOeEj2yApjlXLkPiZWw07rnzQF8lhXALGMFMMtXjwBKsAkAACAASURBVCDfnIG8W1QAK4AVwApgM7DSDMRmyiafXcCDsXJSxrkxmjs+BHGmAOZzLGOesbKBZ1y15nUb0lZx7jQIVwDz9cKazDJWALN8FcA838G4qkfu1ls4G2IzHbMhBTDLWAHM8s3yz2NZ59mmAlgBrPxbqfyzWFusFcB8BhTAMs5N0dKxAniJTK+/dV813OokdJQNbE2uXPOiinTKsgKYz7ICmGdsTWYZK4BZvkNOegcwyzl6i6oeuVtvoQDms6wAZhkrgFm+egT55gzkKZ4CWAGsAFYAm4GVZkABzC/elcNwB+G5HWGOOzGuGrzImMluftdOjJUN7LpXueZFpjtlWQHMZ1kBzDO2JrOMFcAsXwUwz3cwrtqHdOstFMBspqNPVgCzjBXALN8s/zyWdZ4pKYAVwMq/lco/i7XFWgHMZ6ByGO4gPLcjzHEnxlWDFxkz2c3v2omxsoFd9yrXvMh0pywrgPksK4B5xtZklrECmOU75KR3ALOco7eo2od06y0UwHyWFcAsYwUwy1ePIN+cgTxTUgArgBXACmAzsNIMKID5xbtyGO4gPLcjzHEnxlWDFxkz2c3v2omxsoFd9yrXvMh0pywrgPksK4B5xtZklrECmOWrAOb5DsZV+5BuvYUCmM109MkKYJaxApjlm+Wfx7LOMyUFsAJY+bdS+WextlgrgPkMVA7DHYTndoQ57sS4avAiYya7+V07MVY2sOte5ZoXme6UZQUwn2UFMM/YmswyVgCzfIec9A5glnP0FlX7kG69hQKYz7ICmGWsAGb56hHkmzOQZ0oKYAWwAlgBbAZWmgEFML94Vw7DHYTndoQ57sS4avAiYya7+V07MVY2sOte5ZoXme6UZQUwn2UFMM/YmswyVgCzfBXAPN/BuGof0q23UACzmY4+WQHMMlYAs3yz/PNY1nmmpABWACv/Vir/LNYWawUwn4HKYXinQXjVUEDGueVjjmXMcM3v2onxednw7a9/dfr7P/ss/vncvf9niv9X/oz/7/j1+DOMX+fH8Vo8/suf+clV99WVa15kulOWFcBsDxdZVgDzjNdWk0ddHnU31+JxPF47hJqsAGYzPOSkdwCznKMeV+31uvUWCmA+ywpglrECmOWrR5BvzkCeKSmAFcCrHlTl4HpsIeuWgdhM2eSzua8chncahFcNBWScWz7mWMYM1/yunRiHbPjrv/2H6cWP/Ob0wm+/Z/rqr/3EXj6/8stv38n/J9bsNfcqlWteZLpTlhXAfP+mAOYZW5NZxgpglm+sx7HuKYBZzsG4aq/XrbdwNsRnWQHMMlYAs3zXvA/1z7b/c59nSgpgBfCqB1UWiP0XCJmvh3lspmzy2fNROQzvNAivGgrIOLd8zLGMGa75XTsxDtnw7/7gX0/P/fytjAA/7sS4SkzGSZQzHuVWjP/wn/wjHujM/6FTjq3J7D5EAczyjbmGAng/jKv2et16C2dDbJ6jXiiAWcYKYJav83z55gzkbYwCWAGsAPZHQJuBlWZAAcwv3grg/TCuGgp0GtLKmM1y1AoZ84yHbIg7gPf50alWKIDZHA/hUMW5U5YVwGyWY92zJrOMFcAs31GPvQOY5VzZIyuA99Mtd+otFMBsvVAAs3yz/PNY1nmFUAArgJV/K5V/FmuLdWym/FuebA6CsUNanrHiTMa5+Zw7vnPnzqr7kcrhVqehS8iG//fJn5v+7jMfmYsJ9lwnxlVrXpw8OWMRfvjGnRgrgPnewprMMlYAs3wVwDzfwbhqr9ett3A2xGY69nsKYJaxApjlq0eQb87Aww3iNE0KYAXwqgeuObgeW8i6ZUABzGdeAbwfxlVDgU6DcBmzWVYAs3xjfQ/GygaWc+Wa121IWyXaO617CmC+XliTWcYKYJbv6C28A5jlXNkjd+stFMB8lhXALGMFMMu328zc7/fiPCmAz/gcRViOj4+nJz/wwcxlU8fxvcX36IVxduJlIYtDyEBspmzy2axWDsM7DWmVk3yOZSzjy5rXQ7jLOmTDs7/w9unv/+yzl307O329Uz2uEpNxwuS809jOvlknxgpgft2zJrOMFcAs39jvx15PAcxyVgCzfMfcytkQzzkYK4BZzgpglu+oFz7KOTKQP7wDWAGsGPZHQJuBlWbAJp9ftINx1TC805BWOclmOXIsYxnnBn/u+FAEcGT521//6ty3gD3XqR5XrXlx8uSMRfjhG3dirADm170QwNZkjrMCmGM7ht/RIyuAWc6V+5BuvYU3B/BZVgCzjBXALN+x9vkoZwXwSzPgHcArFV8Wq5cGVR49ecRmyiafPffBuGoY3mlIq5zkcyxjGT80QAsHCuAFMIrJZTA7fqXTumdvwddkBTDPWAHMMlYAs3xjhqIA3g/jqn1ItCmdegtnQ2yeo14ogFnGCmCWr+5AvjkDeSvvHcDeAezdn0pwM7DSDCiA+cVbAbwfxlVDgU4DARmzWY5aIWOesbKBZ1wlJrsNaas4d1r3FMB8vbAms4wVwCxfBTDPdzCu6pG79RYKYDbTCmCWb9QLBTDPOAtAj3vzVgCfnX/vAF6p+LJInYVUFn1ZKID5c68A3g/jqqFAp0G4jNksK4BZvtHrBOOQDRV/875TragSk92GtFWcO2VZAczWZWsyyzfWPQUwzzhy7I+AZjlX9sjdegsFMJ/lin1Ipxx/499+avr0T705e6m9HXfpkXUIbJ04JL754vIOYO8A9u5PJbgZWGkGYjNlk88u3sHYIS3PWDkp49x8zh0fwo8nNsd8jhXAPOOqwVZc910GL/YWbI7HXxhRALOcI8fWZJaxApjlO2qFApjlHLWiqkfu1ls4G+KzXNUnd+mRFcBshg9JTvpn5bOQ524KYAWw8m+l8s9iyBfDtTOOzZRNPpsDh7Qs37jGKocCXTZSMjbHublfOj4Eya5sYLMctaJqsNVtSOtfLuOzrADmGVuTWcYKYJbv2IcogFnOlfuQbr2FsyE+y1V9cpe5hQKYzfDaZ9z++fZ7/vNcSAGsAFYAK4DNwEozEJspm3x2gQzGDml5xlV/K7zLRqpy8CLj3FYzx50YKxv4elw12Oo2pLW34LOsAOYZW5NZxgpglq8CmOc7GFft9br1Fs6G2EzHnrqqT+6y31MAsxlWsMo3ZyBPpxTACmDl30rlX75oPe5ZxBXA/HlXAO+HcdVQoMtGSgFsjnNzv3R8CHcA/8/v+q+n537+1tK3gD3fqVZUDbbi5HXirABm63KsewpgnrE1mWWsAGb5xgwlasXdd70D6x8ueuNOa17VXq9bb6EAZmtG1IuqPrlLvVAAsxnWHcg3ZyD3KApgBbACWAFsBlaagWhAbfLZBTwYO6TlGVcNBbpspCLHMjbHucGfO1YAz1E5fa5TragabAVpOS9ncFevdGKsAObXPQUwy1gBzPJVAPN8B+OqfUi33sLZEJtpBTDLN+qFAphnnAWgx7155/2lAlgBrPxbqfyzUPcu1HH+FcB8BhTA+2FcNRToNAiXMZtlJTvLd6x5ygaWc+Vgq9uQtkq0d1r3FMB8vbAms4wVwCzf0Vt4BzDLubJH7tZbKID5LNu/sYwVwCxfPYJ8cwYUwGd5OAowx8fH05Mf+GDmsqnj+N7ie8wh8PgsBLKQxVozEJspm3w2n8HYO4B5xspJGV/WWB3C3anmmM+xsoFnXDXYihrQSU5Wce7EWAHM1wtrMstYAczyjT1+7PUUwCxnBTDLd8yqnA3xnIOx/RvLWQHM8h31wkc5Rwbyh3cAK4AVw94BbAbADHzzm9+cfuVXfmV64xvfOH3qU5+aPvvZz05/8id/ciXmNvn8oh2MFcAs52CsOJNxbj7njhXAc1ROn+skdP63//a/9N8ABnuSysFWpLlTlh0g8uueAphnbE1mGSuAWb4x/Ix1TwHMcq7c63XrLbw5gM+y/RvLWAHM8lX8yjdnIE+YFMAK4CuJqBwgjy0oZuBqGfibv/mb6ejoaHrVq1518hgC+MMf/vDJ8Xvf+95Lr73YTNnkX43142YyGCuAecYKYBnn5nPuWAE8R+X0uU7SLGTDV3/tJ5ZhQK90Ylw12IpTJ2cowOltOzFWAPO9hTWZZawAZvnG/lABvB/GVXu9br2FsyE2z5V/maFL/6YAZjP8uHNRf982z0vaIk4KYAXwpRLKQrDNQuB55c/r933f902/+Iu/eHKNvfnNbz65Azi4f/zjH5+eeOKJS689BTB/jhTA+2FcNRTospFys2qOc3O/dHwIkl3ZwGY5aoUCmGUcfV4l507rngKYzXLk2JrMMlYAs3xHPfYOYJZz5T5EAbzU9e/2+U69hXMLtl4ogFm+zvnlmzOQVwIFsAL4UgmVw+OxxcQMXD0Dr3jFK6bnnnvuEQEcDF/2spdNzz///IXXX2ym/FueV+f9ONkMxt4BzDN2IyXj3HzOHR+CnDTHfI6VDTxjBTDLOHqR6C2qOHca0iqA2SxHjq3JLGMFMMt31GMFMMs5akVVjxx7ik7rnrOh7Wa5S44VwGyGH2cm6u/Z7jnJczcFsAL4QgFlIdhuIfDc8uf2la985fTlL3/5EQEc/y5w/Gjo+BHRF52H2EzZ5LPnKRgrgHnGVUOBLhupysGLjHNbzRx3Yqxs4OtxlZjsNqSt4typXiiA+XphTWYZK4BZvrHPjh5ZAcxyrtyHdOstnA1tN8td+jcFMJvhi+bLvtaPfZ5OKYAVwBcKKAtEvwLhOd/dOf/Zn/3ZKSTwX/3VX03jR0CH9H3LW94yvfa1r7302ovNlE3+7s7HXLaDsQKYZ6wAlnFuPueOvQN4jsrpc10GAlGPlQ18ragSk5HmTlmu4tyJsQKYrxfWZJaxApjlG3u/6C0UwCznYFy15nXrLZwN8Vl2bsEyVgCzfOdmnj7Xl3meMCmAkwB+8gMfnLb6eXx8fKlssij0LQqee+7c//AP//DJ3b5xx2/8SOjx+I1vfOPSazI2Uzb53LmJ3AdjBTDP2I2UjHPzOXesAJ6jcvpcJ6GjbOBrhUNalvHoLao4d6oXCmA2y9EjW5NZxgpglu+oxwpglrMCmOU7ZnXOhnjOwdi5BctZAczyHfXCRzlHBvKHAviBAM5QtnisAPbidwGoy0D8GOjPfOYz06c//enpC1/4wqXid5wrm3z+nAVjBTDL2Y0UyzfqhYxlfJXe9VAk+wu//Z6rfDs7/ZpO0qxKTMYJk/NOYzv7Zp0YK4DZtW/0FtZkjrMCmGOb99MKYJZz1Ap7C5bx2O95cwDLeax7sw0W/GSX/k0BzGZ4rH0+yjkykD8UwA8E8NYvDgWwF//WM76W7+9LX/rSdNXPy/7M0YDa5LPXbjBWAPOM/Zu0Ms7N59zxocjJuT87/VyXgcAYuigbuHoRjB3ScnxHX1fJuVO9UACzWbYms3yjXiiAecaRYwUwy7lyzYsevNO652yIz7JzC5axApjlO/YiPso5MpA/FMAK4CvfjWgBsYCYgcsz8LrXve7hj3yOH/c8Pl/2spdNL3/5yx/+Oo4v4xmbKZv8y5lfxvGi14OxAphn7EZKxrn5nDtWAM9ROX2u02AraoUCmKsXDmk5trnXqOTcqV4ogNk8R46tySxjBTDLN+py5FgBzHKuXPOiU+607jkb4rPs3IJlrABm+eb9iMeyzhMmBfADAfzud7972vKndwB74Vv895OBF198cRqfv/d7vze98pWvnP7yL//yoex94YUXpre//e3TO9/5zofPLZ2b2EzZ5LPnLRgrgHnGbqRknJvPueNDEMBVd052GmwpG/haUZXjbkPaKs6d6oUCmK8X1mSWsQKY5Rt7bAXwfhhXrXndegtnQ2yeo144t2AZK4BZvkuzZZ/vyT3P3RTADwTw008/PW31M064ArjnxW6Rrz3v3/Vd3zXFv/87dx6eeOKJ6Wtf+9rsa+PrFcD8+VMA74exGymWc+S4avDSSTbImM+xsoFnXJXjbkPaKs6darICmK8X1mSWsQKY5Rt76uiRvQOY5Vy5D+nWWyiA+Sw7t2AZK4BZvmOW7KOcIwP5QwGcBHAGs5XjkNrxoQD24ncB2H8GXvGKV0xf+cpXZiVvCODnn39+9rVxrmIzZZPPnrdg7B3APGM3UjxjZYOML+tdD+Eua2XDdnMc+ewkJ63JfJYVwDxjazLLWAHM8o09tQJ4P4yr1rxuvYWzITbPUS+cW7CMFcAs3zFL9lHOkYH8oQA+J4C3dpEogL3ot5bpQ/p+fuiHfmh64xvf+BLR+41vfGP68R//8elVr3rVhfI3vk8FMH/9KoD3w9iNFMs5clw1eFHo5LaaOe7EWNmw3VoRV0enLFuT+SwrgHnG1mSWsQKY5Tv2094BzHKu3Id06y0UwHyWnVuwjBXALN9Dmpf7Z+WzkKdTCmAF8KUSyouSvyhlvF3Gr3/966ejo6PpO7/zO08+4zh+NHSI4MvOuwKYz4UCeD+M3UixnCsHLwqd3FYzx50YKxu2Wyu6DWkVwHyWFcA8Y2syy1gBzPKNvXb0yApglnPlPqRbb6EA5rPs3IJlrABm+V42Y/b1XvzzdEoBrAC+VEJZIHoVCM/37s/3l770penTn/709KlPfWr64he/eOVrLjZTNvm7Px8548HYHwHNM3YjxTNWNsg4N/hzx/4I6Dkqp891kuxVtSJIy3k5g7t6pRNjBTC/7imAWcYKYJZv7PkUwPthbG+xH87OhljOUS+cW7CMFcAs3zzr9FjWeX+pAFYAX1lGWTwsHmbgehkI8XvR52U8FcDX430Zz7nXFcD7YexGiuUcOa4avHSSDTLmc6xs4BlX5VgBnLfg3HGnmqwA5uuFNZllrABm+cbeL3pk7wBmOVfuQ7r1FgpgPsvOLVjGCmCW79zM0+f6Ms87TgWwAlgB/K2+xcCFgD33r371q09+/HP82Ofzn/FjoC/jH5spm3z2HAVj7wDmGbuR4hlXSZ1OskHG+8nxC7/9nrxX2cuxOd4LZu8A3gPmTllWAFuTL7uk1v6TLxTAbIZjr60A3g/jqh45akCndc/ZEJvnqBfOLVjGCmCW72UzZl/vxT/3yQpgBfClEsoC0atAeL53d75ffPHF6fznc889N/3oj/7o9P73v//Sa08BvLtzsZRrBfB+GLuRYjlHjqsGL52GLjLeT45f/Mhv5r3KXo7N8V4wtxrSWi/4eqEA5hlHjq3JHGcFMMd27P2iR/YOYJZz5T4kupdOPZwCmM+ycwuWsQKY5TvWPh/lHBnIHwpgQADfv//MdPsld/zdmu7eu3+p7CEu0KeffvrkfB8fH5f8/4nvyfe0kB16Br7xjW+c3BF82fcRmymbfDbvwdg7gHnGbqR4xsoGGecGf+547XdCjQGisoHL8mA8l499PNdpSGtN5nIc/XNkWQHMM1YAs4wVwCzfUSsUwCxnewuW75gZBWdnQyzrYOzcgmWsAGb5jnrho5wjA/lDAYwJ4DPpe+/ureno1t3p3v39S2AFsBe9hX+dGYgfCR13A190fmzy+XMXjBXALGc3UizfqCHBWNnAcpYxyzfnWAHMsa7McWxAFcB5G84cd2KsAOZqhTWZZTv2fwpgnnOsewpglrO9Bct31IvgrABmWQdjBTDLWAHM8h31wkc5RwbyhwJ4QQCf//c6L/r1+Qvr9A7gMwF8/tfnv578tQLYi57Ml+99cb6+8IUvTHOfP/ZjPza97GUvu1D+Blub/Iv57iJ/wVgBzHJ2I8XyHbVCAcxyjhzLeD+MFcAc58ocxwa0k5y0XnA5HuueAphnHDm2JnOcFcAc27FPjHVPAcxytrdg+eYsK4BZ1pFlBTDLWAHM8h31wkc5RwbyhwJ4QQAHqIuk73ht7qI6L3zzr8fx7du3pqOj29Mz9+9P9+/dnW49/JHRt6ePffPz091bR9PtZ87uGL7/zO3HuotYAexFP5dRn9tPLl796lfP1pFXvvKV0yc+8QkF8Lf2cx4uynvlhrXTINyNFJt1c8zyjRoi4/0xVjZwrCtzrADOW3DuuFNvoQDmakVe96zJHGcFMMd27P9i3VMAs5ztLVi+OcsKYJZ1ZNm5BctYAczyHfXCRzlHBvKHAvgCARywhuide1y6oIbkHf/ub/4R0KevHU237t47kT/nvzZEb7x2InxvP/NQED1z+6VCeOn/ff55BbAX/flM+Ov9ZeLFF1+czn9eh380oDb57Pmq3LB2GtK6kTLHufmcOz6Uf5927s9OP9epVni32XZrRVwn3bJM14a59+/EWAG8n3qhAOY4K4A5tmPPHXs9BTDLuXI/3a23cDbEZ9m5BctYAczyHWufj3KODOQPBfAlAjiAXUf+xtcPyXv2+07v9D17Lf146Jfc/Xt0+v+6/cyD93hwh/D9Z6bbj/lvCCuAvegjd37WMHjTm940ffnLX36E//PPPz898cQT09e+9rVHXsvnSgHMn7fKDWunIa0bKTbL5pjlG3VZxvtjrGzgWFfmuNuQ1h8BzeV41GQFMM/Yv5TDMlYAs3xHrVAAs5ztLVi+Yz4UnBXALOtg7NyCZawAZvmOeuGjnCMD+UMBfAUBHNDOZO7RhcImvvb8Xb35wjv/2umPfz4TxPlr487huBt4PObXrnqsAPaiv2pW/LrdZOWP//iPp7e85S0nn1E3xnF+/P7v//6TmhJ3B1/E3SZ/N+fkMsYOaVnObqRYvpHvYGyOWc4yZvnmHCuAOdaVOVYA5y04d9zpL5cpgLlaYU1m2Y69iQKY5xzrngKY5WxvwfId9SI4K4BZ1sFYAcwyVgCzfEe98FHOkYH8oQC+ogAOcCFzrnIRnZe8+fecf+3012c/EvolXxt3B9+6Pd2+dSaI8+9fOs7voQD2os958Hg/efiBH/iB6bWvfe1JzYjH85+vf/3rp9/4jd+4tJ7Y5PPnq3LD2mlI60aKzbI5ZvnG2inj/TFWAHOsK3McG9BO655/KYfL8ajJCmCesXcAs4wVwCzfUSsUwCxnewuW75jhBWcFMMs6GDu3YBkrgFm+o174KOfIQP5QAF9DAF/1Aspi9vzvmXvt9C7gBz/++ehoOnrwb//ev39vunvr7NfxXvn3Lx3n/6cC2Is+58Hj/ebhB3/wB2d/BPRVz4NNPn++KjesnQbhbqTYLJtjlm/UbBnvj7ECmGNdmWMFcN6Cc8edegsFMFcr8rpnTeY4K4A5tmO/HeueApjlbG/B8s1ZVgCzrCPLzi1Yxgpglu+oFz7KOTKQPxTAgABe04WmAPaiX1Me/bNcL4/RgNrkX4/ZdTNWuWHtNKT1TihznJvPueM7d+5c+lMRrnt97/LrrRVshuNcDcbKBo71YDx3De7jOdc9nnInxgpgrlZYk1m2oz9RAPOcY91TALOc7S1YvqNeBGdnQyzrYKwAZhkrgFm+o174KOfIQP5QACuAVz1wtWhZtA4tA5/73Oem+Iw/9zheerzse7PJ5/NfuWHtNKRVALNZNscs36jVMt4fYwUwx7oyx7EBdd3L23DmuBNjBTBXK/K6Z03mOCuAObZjnx3rngKY5WxvwfLNWVYAs6wjywpglrECmOU76oWPco4M5A8FsAJYAfwtC4OLw+4yEP++7+te97qT6+o1r3nN9MQTT8x+fsd3fMel1140oDb5uzs3czmv3LB2GtIqgM1xbj7njr0DeI7K6XPdaoWygasXlWtepLlblpevau6VTowVwFytiJ551AtrMsdZAcyxHfu+yLECmOU8agW3sl38zp3WPWdDfJYVwCxjBTDLd6x9Pso5MpA/FMAK4EsllIXDwmEGajIQm6lo8kOMzH0+9dRTJ8PU2PTs+vPZZ5+98nvGn2PuzzeeW3N+xoZ1/FnPP8r45tmX8c0ZXnYNyVjGYw3YQj3+V+/6r2bXFOvxzXNeWSsio/YWp/2cWd5NlkMAn+/bxq9lvBvG8Rf4rMk3Z7nUxw0BPHJ7/tEc35x9rHshgM+zHb+W8W4YR60YTM8/koy79RbOhm6e16V6HM9HvQgBfD7D49dklrv0yEMAD6bnH2XMZvyi/Pva9tgrgM/O6VEE/Pj4eBr/Vu7WAj++r/get/a9+f2cBVkW62HxhS98Ybrq52XnLRpQ/5Yne27HMDwvjPs6jg3rLj6iab4sS5Wvy5jNcJxbGcv4KrXkUGrF333mI1f5dnb6NdbjneJcfDM5L6LZ2QudGHsHMLv2jd7CmsxxHgJ4ZwXgGm/UqVZ4BzCX4ep9SES+U5adDfFZ9g5glvEQwNdYrnb2pV1qReXsz/83e/1cl2++eLwDWAG8anFw3XD79esqNh3PR/z456Ojo0s/40dDX8YnBi82+Wymx3ArL4z7Ou7SgMqYzXDUERnL+Cp1SwG8TMl6vMxml6/IeZc059+rE2MFMLv2jd5CAcxxVgBzbMc+O3KsAGY5j1oxvyrxz3Za937/p/9zHujM/6ETYwUwWy8UwCzfsfb5KOfIQP5QACcBHHfLbvEzTrh3AHvxuwDsJwMvvvjidNXPy85JbKYUwOx5q9ywdtpI+W8Am+PcfM4dH4qcnPuz0891qxXKBq5eVK55cZ10yzJdG+bevxNjBTBXK2KPMuqFNZnjrADm2I59duRYAcxyHrVibk3ax3Od1j0FMJ9lBTDLWAHM8h1rn49yjgzkDwXwAwGcoWzxWAHsxe8CUJOBr33ta9N73/ve6U1vetP0xje+cfq5n/u56fnnn7/07t84X7GZUgCz561yw9pps6oANseX9VYK4GVC3WqFsoGrF5VrXiS8W5aXr2rulU6MP/+O13MgL3jnToyjf7MmczVZAcyxHbOPWPcUwCxnewuWb86yAphlHVlWALOMFcAs31EvfJRzZCB/KIAfCOAnP/DBacufCmAvfheA/Wfgi1/84smPgv7u7/7u6c1vfvPJ5/d8z/ecPPdHf/RHl0rgaEAVwOx5q9ywdhsg5uZjX8cy5knLWMa76i9GPVY2cOveYMyndv7/YL2Y57LLZzsxVgBztSLq+qgX1mSObCabsgAAIABJREFUswKYYzt6k8ixApjlPGrFLtey67xXp3VPAcxnWQHMMg4B7E9wYRmP9c9HOee1VAGcBHAGs6XjENsKYC98i//+M/Ca17zm5O7f8+x/93d/d3r5y1+uAP7W/s/J+XNRuWHttFn1DmA26+aY5Rt1Q8b7Y6xs4FhX5jj2Vq57/A6zE2MFMFcr8rpnTeY4K4A5tmPPF+ueApjlbG/B8s1ZVgCzrCPLCmCWsQKY5TvqhY9yjgzkDwWwAvhSCWXhsHCYgcfLQEjeF154YfYai9eee+652dcG72hAvQP48dgPhpc9Vm5YOw1pFcDmODefc8f+COg5KqfPdasVygauXlSueZHmbllevqq5VzoxVgBztSL651EvrMkcZwUwx3bsASPHCmCW86gV3Mp28Tt3WvcUwHyWFcAsYwUwy3esfT7KOTKQPxTACuALBZRFw6JhBh4/A3EH8NyPeg4pfHR0dOm1F5spBfDj879Kdis3rJ02qwpgc5ybz7ljBfAcldPnutUKZQNXLyrXvEhztywvX9XcK50YK4C5WhE99KgX1mSOswKYYzv2gZFjBTDLedQKbmW7+J07rXsKYD7LCmCWsQKY5TvWPh/lHBnIHwpgBfClEsrCYeEwA4+XgWefffZE9L7//e+f/uIv/uLk8xOf+MTJj3/+pV/6pelzn/vcw885xrGZUgA/Hvs5nnPPVW5YO21WFcDmODefc8cK4Dkqp891qxXKhv+fvfcL0TU963QXBEFCxpMcREMIgcA+kARkb4iO+6T1TBERHY2abLsdYxmdbBJGGRCDNGuCy4PMsCS6k0Eh2mETW6LiSEvY6BLt3TMYS8FNJ8SY6UgfJCYkYg6aQE6+zW/13F1Pf/Vn/anvep636r4+KL531equWnV9v7qf+76v9dbi6sXKMy9p7pbl87+rud/pxFgBzNWK9MxVL6zJHGcFMMe25r7kWAHMcq5awZ1sF3/kTueeApjPsgKYZawAZvnW2eeznJOB8aEAVgArgDfw75BanK9ncX7ta197VwDnbt+L3l7xilec+X2YYUoBzGZj5cDaaVhVAJvjsfk861oBfBaVF9/XrVYoG7h6sfLMS5q7Zfn872rudzoxVgBztSKzadULazLHWQHMsa39SnKsAGY5V63gTraLP3Knc08BzGdZAcwyVgCzfOvs81nOycD4UAArgM8UTxYLi4UZWJ+BDFMKYPZ1WDmwdhpWFcDmeGw+z7pWAJ9F5cX3dasVygauXqw885Lmblk+/7ua+51OjBXAXK3IHFj1wprMcVYAc2xrl5EcK4BZzlUruJPt4o/c6dxTAPNZVgCzjBXALN86+3yWczIwPhTACmAFsHcAmwEwA3fu3Nl953d+5+47vuM7XvaW993rUM4wpQBmD+6VA2unYVUBbI7H5vOsawXwWVRefF+3WqFs4OrFyjMvae6W5fO/q7nf6cRYAczViswoVS+syRxnBTDHtubs5FgBzHKuWsGdbBd/5E7nngKYz7ICmGWsAGb51tnns5yTgfGhAFYA31NCWTgsHGbg4TLwAz/wA3d/9HN+FPTrX//6l7294Q1vuOf3XoYpBfDDsb/fzK4cWDsNqwpgczw2n2ddK4DPovLi+7rVCmUDVy9WnnlJc7csn/9dzf1OJ8YKYK5WpI+uemFN5jgrgDm2NQsmxwpglnPVis995Wvc4XbBR+507imA+SwrgFnGCmCWb519Pss5GRgfCmAF8D0llIXDwmEGHi4Dr3zlK3e/93u/99DfYxmmFMAPx/5+M1sD63gwzrruNKwqgOfkeMXixRzzFaMbY2UDVy9Wnnn5TumWZb46nP4MnRgrgLlakT666oU1meOsAObY1iyYHCuAWc5VK1bMId16CwUwn2UFMMtYAczyrbPPZzknA+NDAawAfmg5ZUGxoJiBizPwTd/0TbtPf/rTD/09lmFKAXwx48tmsAbW8WCcdd1pSasAnpPjFYsXc8xXjG6MlQ1cvVh55uU7pVuW+epw+jN0YqwA5mpF+uuqF9ZkjrMCmGNbM2JyrABmOVetWDGHdOstFMB8lu0tWMYKYJZvnX0+yzkZGB8KYAXwQ8spC4oFxQxcnIEPfehDu0ceeWT35S9/+aG+zzJMKYAvZnzZDNbAOh6Ms647LWkVwHNyvGLxYo75itGNsbKBqxcrz7x8p3TLMl8dTn+GToxd0nK1Iv111QtrMsdZAcyxrRkxOVYAs5yrVqyYQ7r1FgpgPsv2FixjBTDLt84+n+WcDIwPBbAC+KHElMXEYmIG7p2Bf/qnf7r7bwDfuHFjlx8HPb696lWvuuf3Xoap33n7d401e9p1pwWicvLeWb7M93stBaaFd/hE3XK8YvHSjfEQr2mX3RgrG7iavLIe5xumW5anFYnhE3Vi7JKWqxXp+6peWJM5zgpgjm3NLsmxApjlXLVixRzSrbdQAPNZtrdgGSuAWb519vks52RgfCiAFcD3lFAWDguHGXi4DLzuda/bvfrVr9499dRTu6effvrU2724ZphSAD8c+3uxrd+vgXU8GGddd1rSKtnn5HjF4qVbjmXMZbnqsbKBZzzrnNv/PN3qxf7XP+PXnRi7pOVqRfpkazLLN4wVwDzj5FgBzHKuWrGiR8652uncUwDzWba3YBkrgFm+tef0Wc7JwPhQACuAFcD/YmHwcGAy8I3f+I27T37ykw/9PZZhSgHMvDaV+RpYx4Nx1nWnYVUBPCfHKxYv3XIsYy7LVY8VwDzjWefc/ufpVi/2v/4Zv+7E2CUtVyvSJ1uTWb5hrADmGSfHCmCWc9WKFT1yztVO554CmM+yvQXLWAHM8q09p89yTgbGhwJYAfzQcsqCYkExAxdn4PWvf/3uj//4jx/6eyzDlAL4YsaXzWANrOPBOOu607CqAJ6T4xWLl245ljGX5arHLzz7zKwy/NLn6Zbjl77wyRdy5oF3YuySlqvH6a+tySzfMFYA84yTYwUwy7lqxYoeOadqp3NPAcxn2d6CZawAZvledj/q/3+9Xp9x8lQAK4AfWk5ZGK5XYfD1PPzrmbt/8+//vve979194hOfOPV2L+YZphTAh39dRu41sI4H46zrTsOqAnhOjlcsXrrlWMZclqseK4B5xrPOuf3P061e7H/9M37dibFLWq5WpFe2JrN8w1gBzDNOjhXALOeqFSt65Jyrnc49BTCfZXsLlrECmOU77jq9lvU4eyqAFcAKYH8EtBmAMvDa1772rgCOBN5/e8UrXnFP7hmmFMDsoV0D63gwzrruNKwqgOfkeMXipVuOZcxlueqxAphnPOuc2/883erF/tc/49edGLuk5WqFAphlW0tZBTDPOb2FApjlXP3bih4552qnc08BzGfZ3oJlrABm+VZ/4bOck4HxoQBWAN9TQlk4LBxmYE0GMkwpgFn2NbCOB+Os607DqgJ4To5XLF665VjGXJarHiuAecazzrn9z9OtXux//TN+3YmxS1quVmT2syazfMNYAcwzTo4VwCznqhUreuScq53OPQUwn2V7C5axApjl6+5evmMGxtlTAawAVgBDd3+O33ReW4THDHzwgx/cveY1r7nn916GKQUwm50aWMeDcdZ1p2FVATwnxysWL91yLGMuy1WPFcA841nn3P7n6VYv9r/+Gb/uxNglLVcrMrdYk1m+YawA5hknxwpglnPVihU9cs7VTueeApjPsr0Fy1gBzPId985ey3qcPRXACuB7SiiLhkXDDFw+A5/+9Kd33//93//Sj4J+wxvecM/vvQxTCuDLs78ovzWwjgfjrOtOw6oCeE6OVyxeuuVYxlyWqx4rgHnGs865/c/TrV7sf/0zft2JsUtarlakd7Yms3zDWAHMM06OFcAs56oVK3rknKudzj0FMJ9lewuWsQKY5XvR7tPf68d+nD0VwArge0ooi0S/IuFrfrjX/GMf+9juda973Uvi9+d+7ud2zz333H1932WYUgAf7rU4K9c1sI4H46zrTsNqBPCKpYCM+TTLWMZn1daHeV/VYwUwd+4V469/8Xk+uGd8hm714gwE+Ls6MXZJy9WK1PCqF9ZkjrMCmGNbfUhyrABmOVetWDHr5VDtdO4pgPks21uwjBXALN86+3yWczIwPhTACuD7ElEWD4uHGbj/DPzjP/7j7qd/+qd33/AN33BX/H7rt37r7rd+67d293PX78g5w5QC+P65j+zu97oG1vFgnHXdaVhVAM/J8YrFiznmK0Y3xsoGrl7UmacA5hin/yjOfHU4/Rk61QuXtHNybE3mOCuAObY1C6YeK4BZznXmrZhDcgp2OvcUwHyW7S1Yxgpglm+dfT7LORkYHwpgBbAC2H8D2AwcMAOPPPLIXen7zd/8zbv8W79f+tKX7vK9c+eOAviAnA/V0NTAOh6Ms647DasKYLYBrRyvWLyYY75idGOsbODqRdUKBTDHOP1Jcearw+nP0KleuKSdk2NrMsdZAcyxrVkx9VgBzHKuM2/FHJJTsNO5pwDms2xvwTJWALN86+zzWc7JwPhQACuAlX8blFIW66tbrN/4xjfuXvnKV+4ee+yx3Sc/+cmXvr8UwNt8TWtgHQ/GWdedhlUFMJv/yvGKxYs55itGN8bKBq5eVK1QAHOM08MXZ746nP4MneqFS9o5ObYmc5wVwBzb2qekHiuAWc515q2YQ3IKdjr3FMB8lu0tWMYKYJZvnX0+yzkZGB8KYAXwS4LKAmGBMAOHycBTTz21e/3rX3/3TuBXv/rVu8cff3yX9/kjoA/D95A5rYF1PBhnXXcaVhXAbPYrxysWL+aYrxjdGCsbuHpRtUIBzDFOj1Kc+epw+jN0qhcuaefk2JrMcVYAc2xrXkw9VgCznOvMWzGH5BTsdO4pgPks21uwjBXALN86+3yWczIwPhTA9yGA//O/vnFX5Bz9yYDuT47uvu/GjaPd+O7hv9jM5c1bt3fHx8eKXu/0NQOTM5B/C/jnf/7nd6961av+Z724sfvd3/3d+34dMkz5bwCzB3cNrCsKdqdhVQE8J8crFi/mmK8e3RgrG7h6UWeeAphjnGG7OPPV4fRn6FQvXNLOybE1meOsAObY1vI79VgBzHKuM2/FHJJTsNO5pwDms2xvwTJWALN86+zzWc7JwPhQAN+XAD5f8v7nf33+742gV14rgP3Gt/ivz8Df/u3f7t70pje9JIK/7du+7Z4i+K/+7/+iAIalfQ2sK2p0p2FVAczWoMrxisWLOearRzfGygauXlStUABzjNNzr+TcqV64pJ2TY2syx1kBzLGt/UfqsQKY5Vxn3oo5JF14p3NPAcxn2d6CZawAZvnW2eeznJOB8aEAVgDfU0JZOCwcZuBwGfjSl760+8AHPrB7zWtec8/vPQXw4bifl+EaWMeDcdZ1p2FVAcxmuXK8YvFijvmK0Y2xsoGrF1UrFMAc4/QbKzl3qhcuaefk2JrMcVYAc2xr9ks9VgCznOvMWzGHpAvvdO4pgPks21uwjBXALN86+3yWczIwPhTACuB7SigLh4XDDKzJgAKY514D63gwzrruNKwqgNksV45XLF7MMV8xujFWNnD1omqFAphjnJ55JedO9cIl7ZwcW5M5zgpgjm3tL1KPFcAs5zrzVswh6cI7nXsKYD7L9hYsYwUwy7fOPp/lnAyMDwWwAlgBDP+IWQuvhfdhM6AA5rNTA+t4MM667jSsKoDZLFeOVyxezDFfMboxVjZw9aJqhQKYY5yebyXnTvXCJe2cHFuTOc4KYI5tzd+pxwpglnOdeSvmkHThnc49BTCfZXsLlrECmOVbZ5/Pck4GxocCWAGsAFYAm4GNZkABzB/aNbCOB+Os607DqgKYzXLleMXixRzzFaMbY2UDVy+qViiAOcYZtldy7lQvXNLOybE1meOsAObY1vI79VgBzHKuM2/FHJIuvNO5pwDms2xvwTJWALN86+zzWc7JwPhQACuAlX8blX8WbAu2ApjPQA2s48E467rTsKoAZrNcOV6xeDHHfMXoxljZwNWLqhUKYI5x+veVnDvVC5e0c3JsTeY4K4A5trVLST1WALOc68xbMYekC+907imA+SzbW7CMFcAs3zr7fJZzMjA+FMAKYAWwAtgMbDQDCmD+0K6BdTwYZ113GlYVwGyWK8crFi/mmK8Y3RgrG7h6UbVCAcwxzrC9knOneuGSdk6OrckcZwUwx7aW36nHCmCW88ozL114p3NPAcxn2d6CZawAZvnW2eeznJOB8aEAVgAr/zYq/yzYFuw0R3/6o28aa/a0606DVOTkikc3xspJrqbV4kXGMr6olh0dHW2656scKxv4HCuAOcbp3yvLKzh36i1c0s7JsTWZ46wA5tjWLiX1WAHMcl555qXv7XTuKYD5LNtbsIwVwCzfOvt8lnMyMD4UwPclgG/sbty4sTv6kwHdnxzdfd+NG0e78d3Df7GZy5u3bu+Oj483vfSzOFmczMDpDCiATzM5dE5qYF1RsDsNq94BzGa5cqwA5jjLmGNbdb0YKxs41sV4hZjMOdvt3FvBuRNjl7RcrUhdrnphTeY4K4A5tmNvoQBmOVetWHHmdestFMB8lu0tWMYKYJZvnX0+yzkZGB8K4PsQwCOwq3itAPYb3+J/NTOgAOZftxpYV9T2TktaBTCb5cqxApjjLGOObfUoxVjZwLEuxi5pOcbJ80rOnXoLl7RzcmxN5jgrgDm2Y2+hAGY5rzzzMsN3OvcUwHyW7S1Yxgpglm+dfT7LORkYHwpgBbB3BvsjoM3ARjOgAOYP7RpYx4Nx1nWnYVUBzGa5cqwA5jjLmGNbA2oxVjZwrIuxAphjnDyv5Nypt3BJOyfH1mSOswKYYzv2FgpglvPKMy9ze6dzTwHMZ9negmWsAGb51tnns5yTgfGhAFYAK/82Kv8s2BZsBTCfgRpYx4Nx1nWnYVUBzGa5crxC6phjvmJ0Y6xs4OrFylqR75RuWbYms1l2ScvxzRxa9cKazHFWAHNsa5eSHCuAWc5VK1aced16CwUwn2V7C5axApjlW2efz3JOBsaHAlgBrABWAJuBjWZAAcwf2jWwjgfjrOtui3DvTuXyXDlesXjplmMZ8zlWNvCMV+Q4Z6v1gu8wOjF2ScvViiyNqrewJnOcFcAc21p+J8cKYJZz1Qp7C56zAphnbG/BMlYAs3zr7PNZzsnA+FAAK4CVfxuVfxZsC7YCmM9ADazjwTjrutOS1juA2SxXjlcsXrrlWMZclivHygae8Yoc52y1XvAdRifGLmm5WpE51JrM8g1jBTDPODlWALOcq1bYW/CcFcA8Y3sLlrECmOWrR5DvmIFx8lQAK4AVwApgM7DRDCiA+cO7BtbxYJx13WlJqwBms1w5XrF46ZZjGXNZNscc2xoEVzLO2Wq94DuMToxd0rI1Y2W96JJjBTCb4Zx9ybECmOW8slZ06y0UwHyW7S1Yxgpglm/NfD7LORkYHwpgBbDyb6Pyz4JtwVYA8xmogXU8GGddd1luFWN/BDSX52KsnJTxRfXr6Oho0z2fOebyWz3lSsbJZrdzz5rMZTpZdknL8U3NWFkvutQKBTCb4cqxApjlvLJWdOstFMB8lu0tWMYKYJZvzXw+yzkZGB8KYAXwppeBFi2LVucMKID5/NfAOh6Ms667LLeKsQKYy3MxVjbI+KL6pQA+n063eryiVoS+nM/P4KF+pxNjl7TcmZf5y96C5RvGCmCecXKsAGY5r6wV3XoLBTCfZXsLlrECmOXbeX/u1346W+N8qQBWACuAvQPYDGw0Awrg0wfYoQ/1GljHg3HWdaclrT8Cms1y5XiF1OmWYxlzWTbHHNs6O1cy7rakzblnveAynSy7pOX4pmasrBddegsFMJvhyrECmOW8slZ06y0UwHyW7S1Yxgpglm/NfD7LORkYHwpgBbDyb6Pyz4JtwVYA8xmogXU8GGddd1luFWPvAObyXIyVDTK+qH55B/D5dLrV4xW1IvTlfH4GD/U7nRi7pOXOvMyh9hYs3zBWAPOMk2MFMMt5Za3o1lsogPks21uwjBXALF89gnzHDIzzpQJYAawAVgCbgY1mQAHMH941sI4H46zrTkta7wBms1w5XiF1uuVYxlyWzTHHtgbBlYy7LWm9A5jNc7LskpZnbI5Zxgpglm/OvtQKBTDL2d6C5Tv2cApglrW9Bcs3WVYA84yrZvgs63G3rQBWACv/Nir/LNYWawUwn4EaWMeDcdZ1N3HmHcBcnivHykkZX1S/vAP4fDrd6vGKWhH6cj4/g4f6nU6MFcDcmZc51N6C5RvGCmCecXKsAGY5r6wV3XoLBTCfZXsLlrECmOWrR5DvmIFxvlQAK4AVwApgM7DRDCiA+cO7BtbxYJx13WlJ6x3AbJYrxyukTrccy5jLsjnm2NYguJJxtyWtd06yeU6WXdLyjM0xy1gBzPLN2ZdaoQBmOdtbsHzHHk4BzLK2t2D5JssKYJ5x1QyfZT3uthXACmDl30bln8XaYq0A5jNQA+t4MM667ibOvAOYy3PlWDkp44vql3cAn0+nWz1eUStCX87nZ/BQv9OJsQKYO/Myh9pbsHzDWAHMM06OFcAs55W1oltvoQDms2xvwTJWALN89QjyHTMwzpcKYAWwAlgBbAY2mgEFMH94rxxYOy1pvQOYzbI5Zvm6COf5yvj6M+62pPXOSTbTOfdc0vKMzTHLWAHM8q3eQgHMcl45h3TrLRTAfJbtLVjGCmCW7yj/vJa1AvgkAzfyDXF8fLy7eev2yOVaXedry9foN//JCy8LWVyFDCiA+ZyuHFgVwPxR243xirv6ZGyOD3WeWo+v95mX7xTrhfXikPXCJS1bM6zJLN98LyiAecbJsQKY5byyVnTrLRTAfJbtLVjGCmCW76H6bD/O9XidxsnTO4AVwIrhjd79acG9HgX3Mq+jApjPwMqBtdsi3B8BzeXZHHNsq4bLWMbjAHXetT9m+zwyL76/27nnX8rh6kZqsktajm/OPs89lm8YK4B5xsmxApjlvLJWpLvo1FsogPks21uwjBXALN/aXfgs52RgfCiAFcAKYAWwGdhoBhTA/KG9cmDtNKz6IwTZLJtjlm+aZxnLeBygzrtWAJ9H5sX3e+5dzOcQv9uJsUtati577rF801sogHnGybECmOW8slbk3Ox07imA+SzbW7CMFcAsX8WvfMcMjLOlAlgBrPzbqPwbv2m97lnEFcD8675yYO00rCqA2SybY5ZvzmAZy3gcoM67VgCfR+bF93vuXcznEL/bibFLWrYue+6xfNNbKIB5xsmxApjlvLJW5NzsdO4pgPks21uwjL/y2U/u/vDHvv0QLe8Df4wutUJ/wGb4KvEdv0kUwApgBbAC2AxsNAMKYP7gXjmwdmlAZTwvx5/59GfGHm/KtTnmMctYxocaNFfW47yKZtksHzLLLmnZ/mJlvehSKxTAbIZTb5JjBTDLeWWt6NZbKID5LNtbsIwVwCzfQ/XZfpzr8TqNk6cCWAGs/Nuo/LPgXo+Ce5nXUQHMZ2DlwNpluSXjeTlWAHOszTHHts5JGV9vxt2WtP7kCzbPqRcuaXnG5phlrABm+aa/SK1QALOcq39bMYd06y0UwHyW7S1Yxgpglm/N1T7LORkYHwpgBbACWAFsBjaaAQUwf2jXwPr1Lz4/no1TrhXAPOZujFcsXroxtlZwddl6zLGtJcBKxqn41gvPvcriZZ+TZZe0bM1YWS+61AoFMJvh1Jnk+Bd/8jG++J7xGbrkuGrFijmkW2+hAGZrRrLsjydmGSuAWb6X7a/9/6/X6zO2JgpgBbDyb6Pyz8J7vQrvw7yeJYDzbwqe9fbEE0/cXaZmuDz029NPP33fHzN/jrP+fPW+h/naZ/0/NbD+wjvefubXIOPLfx/K+PIM7/X9UIzf+dM/Y46hM70YWyu4PMuYY1s1ZCXj9Cn2Fi/2c/YWl896shwBXL3m/rOMD8M4dwB77l2eZdXg/ecI4N95+3eZY6h3C+/Uigjg/RpRv7ZWXD7f1VusmEO69RYRwJXd/WezfJgsRwDvs61fy/jyjEsAF9P9ZxlfnvF+r+Gv+zJVAJ+89jfyjXB8fLy7eev2yOVaXedry9foN/3JCy8LWVyFDJQAXlGQMkwd4pGGbsusa2D1rj6uJsiYY1vfW8V4xd+8t1YcolJe/DFkfDGfQ/yujA9B8d4fQ873ZnTZ/6ITY+8AZvuL6i3skTnOEcB/+qNvuuy3/UP9/51qhXcAcxnOLFK1YsUckvB3yrJ3APNZ9g5glnEJ4Ic6uC75P3WpFbUj8pnN8lXgO37LeAewAnjTcuYqfEP5Z7SoUhlQAPPZqoHV5RbHWsYc26o9xXjF4qXLIFWMrRVcnmXMsd2vFSty3G1J67+dyuY59UIBzDM2xyxjZz2Wb86+1AoFMMu5+rcVc0i33kIBzGdZAcwyVgCzfGvm81nOycD4UAArgBXA4I8csuhadC+TAZcCfH5qYF2xDFecje0Ic92N8YrFi4yZ7I4ftRtj6zF39q0885Jpszx+ZzPXnRgrgLlakfllZb3okmNnPTbDlWMFMMu5asWKOaRbb6EA5rOsAGYZK4BZvpfZP/v/Xr/XZpw2FcAKYAWwAtgMbDQDLgX4A7gGVoUDx1rGHNtq0ovxisVLlyWtjOfl2HrMsa4cr2DcbUnrnZNcjkvqKIB5xuaYZeysx/KtWqEAZjlXb7FiDunWWyiA+SwrgFnGCmCWb+2HfJZzMjA+FMAKYOXfRuWfBduC7VKAz0ANrCuW4d3EmYy5PFeOVyxeuuVYxnyOrRXXk3G3Ja3ijMtxZqScewpgnrE5Zhk767F8q1YogFnOK+eQbr2FApjPsgKYZawAZvnqEeQ7ZkABfJKHGwFzfHy8u3nr9sjlWl3na8vXOIbA65MQyEIWW82ASwE+mzWwKhw41jLm2FbtKsbKSY61jDm2+zm2HnOsK8crGHdb0irOuBynZiTLCmCesTlmGTvrsXyrVih39UzyAAAgAElEQVSAWc7VW6yYQ7r1FgpgPssKYJaxApjlW3O1z3JOBsaHdwArgBXD3gFsBjaaAZcC/KFdA+uKZXi3OydlzOW5crxi8dItxzLmc2ytuJ6Muy1pFWdcjkvqKIB5xuaYZeysx/KtWqEAZjmvnEO69RYKYD7LCmCWsQKY5av4le+YAQXwSR68A3ij4msMrNcngZVFLxYuBfjXuwZWhQPHWsYc2zoTirFykmMtY47tfo6txxzryvEKxt2WtIozLsepGcmyAphnbI5Zxs56LN+qFQpglnP1FivmkG69hQKYz7ICmGWsAGb51lzts5yTgfHhHcDeAezdn0pwM7DRDLgU4A/tGlhXLMO9c3JsR5hrGTNcx48q45EGc92NsfWYO/tWnnn57jDLTI0YP2onxgpgrlaUOFMAs4yd9Vi+lWMFMMu5egsFMM9ZAcwzVgCzjCOA7d9Yxspf+VYGxhlRAawAVv5tVP7VN6zPfYu3SwH+ta+BVeHAsS7GK5YCnRbhWdLK2ByPTf7+9dHR0aZ7vqoV1mM+xysYJ4/davIKzp0Yu0DkakXmT2syyzeMnfV4xsmxApjlXLVixRzSrbdQAPNZVgCzjBXALF/9gXzHDIz7IAWwAnjTy8AxuF5byLplwKUAn/kaWF3ScqyL8YqlQKdFuAKYy3DOHnPM8h0ZW4851pXjF559ZpwHp113q8lmmc/ytPAOn8gcDzCgyy6MnfW4GlF7g5x7CmCWc/UWK2a9lKAu9SKcFcB8lhXALGMFMMu3zj6f5ZwMjA8FsAJYAewdwGZgoxlwKcAf2jWwuqTlWBfjFUuBTgsBBTCX4TTP5pjlOzK2HnOsK8cKYI6xWWbZhu/IeFxszLru1ltYk7lMO+txbMdaoQBmOVdvsWLWS93vVJMVwHyWFcAsYwUwy7fOPp/lnAyMDwWwAlj5t1H5Z8G2YLsU4DNQA6vLLY51MV6xFOi0EFAAcxnOeWyOWb4jY+sxx7pyrADmGJtllm3NR5XlcbEx67pbb2FN5jLtrMexHWuFApjlXPV4xayXut+pJiuA+SwrgFnGCmCWb519Pss5GRgfCmAFsAJYAWwGNpoBlwL8oV0Dq8stjnUxXrEU6LQQUABzGU7zbI5ZviNj6zHHunKsAOYYm2WWbfiOjMfFxqzrbr2FNZnLtLMex3asFQpglnP1FitmvdT9TjVZAcxnWQHMMlYAs3zr7PNZzsnA+FAAK4CVfxuVfxZsC7ZLAT4DNbC63OJYF+MVS4FOCwEFMJfhnMfmmOU7MrYec6wrxwpgjvGY5RWcu51742Jj1nU3xtZkrl4463Fsa5eSc08BzHKu3mLFrJe636kmK4D5LCuAWcYKYJZvnX0+yzkZGB8KYAWwAlgBbAY2mgGXAvyhXQOryy2OdTFesRTotBBQAHMZTvNsjlm+I2PrMce6crxCTHZb0qYmr+Dc7dwbFxuzrrsxtiZzNdlZj2Nby++cewpglnP1FitmvW69hQKYz7ICmGWsAGb51tnns5yTgfGhAFYAK/82Kv8s2BZslwJ8BmpgdbnFsS7GK5YC3Za0MjbHY5O/f310dLTpnq9qhfWYz/EKMZk8dqvJKzh3Y7xf52b8uhtjazJXk531OLa1S0lvoQBmOVf/tmIO6dZbKID5LCuAWcYKYJZvnX0+yzkZGB8KYAXwppeBFi2LVucMuBTg818Dq8stjnUxXrEU6LaklbE5Hpv8/WsF8D6Rk193qxUrxGRoy/kkc9RVN8YUx4s+bjfG9shcb+Gsx7GtHYICeA7jVT+JKLW6U01WALN5Tr1QALOMFcAs3zr7fJZzMjA+FMAKYAWwdwCbgY1mwKUAf2iXnHS5xbEuxspJGY8N6P71VZGT5pjP8X42Zvy60/Jw1Y8mzusoZz7N3RjzRE9/BhmfZnLo93Rh7KzH9RS1/FYAz2GsAJ7DWQHMclYAs3xTlxXAPOM6/3yW9difK4AVwMq/jco/i7XF2qUAn4GSkwpgjnUxVpzJeGxA968VwPtETn7dZRFeteLkK5931Y2xdwBz9Tj9e2V5BeduWZ5XJU4+k4xPWFBXXRg767G1uOqxPwKa5Vxn3opZLzWoS70IZwUwn2XvAGYZK4BZvnoE+Y4ZGPt0BbACWAGsADYDG82ASwH+8K6BVQHMsS7GK5YCnRYCq/7mvYzHtpq57saYoXjxR+3GeIWYzCsg54tzeIjf7cb4EMwe9GPI+EGJPfh/34Wxsx43f9QCNHOIApjlvHLWS3XpUi/CWQHMZ1kBzDJWALN86+zzWc7JwPhQACuAlX8blX8WbAu2SwE+AzWwKoA51sVYASzjsQHdv/YO4H0iJ7/utNjKX2RY8ejGWAHM1eP073XureDcLcvWCy7LlWMZc4yd9Ti2tUtJjhXALOeqFStmvdSnTueeApjPsgKYZawAZvnW2eeznJOB8aEAVgArgBXAZmCjGXApwB/aNbAqgDnWxXjFUqDTQmDVv+vZjbE55mvFOKjMuu6W4xViMq+lnPlEd2PMEz39GWR8msmh39OFsbMe11PU8lsBPIfxqjkktadLvUiWFcBsnsNYAcwyVgCzfOvs81nOCuCXZ+BGgBwfH+9u3rp96LllMx8vX1u+RgvAy198echj6xlwKcBntOSkAphjXYwVZzzjFVKn09LFH7PNZTjncdWKFQ10txyvqBXdlrSrluHdsmy94OqyNZljWzOosx7PODn2DmCWc9UKewueswKYZ6wAZhkrgFm+1V/4LOdkYHx4B7ACWDG80bs/LdgWbJcCfAZqYFUAc6yLsQKYZ7xi8dJNNphjPsfjoDLruluOV9SKvJZy5hPdjTFP9PRnkPFpJod+TxfGznpcT1G7FAXwHMar/tJTak+XepEsK4DZPIexAphlrABm+dbZ57Ock4HxoQBWACuAFcBmYKMZcCnAH9olJxXAHOtirDjjGa+QOp2WLt4BzGU4A0rVinFQmXXdLccrakVeSznzie7GmCd6+jPI+DSTQ7+nC2NnPbavqN7CO4BZztW/2VvwnBXAPGMFMMtYAczyVfzKd8zA2J8rgBXAyr+Nyr/xm9brnkXcpQD/utfAqgDmWBdjBTDPeMXipcuStnIsYz7H46Ay69oczyEtZ55zN8Y80dOfQcanmRz6PV0YO+txPUXtT9K/KYBZzit75NSeLvUinBXAfJYVwCxjBTDLt84+n+WcDIwPBbACWAGsADYDG82ASwH+0K6BVQHMsS7GCmCesXJSxmOTv399dHS06fO+asX+n3vGrzstD/0xjVydqGVLZdmazLEuxjPqw/7n6FYv9r/+Gb/uwthZj6sRYz1WALOcqx6vOPNSj7rUi3BWAPNZVgCzjBXALN86+3yWczIwPhTACuBNLwMtWhatzhlwKcDnvwZWBTDHuhgrgHnGKxYvnZYuq8RZN8bjoDLruhvjFbUir6Wc+UR3Y8wTPf0ZZHyayaHf04Wxsx7XG9cOIXOIApjlXLOevQXPWQHMM1YAs4wVwCzfOvt8lnMyMD4UwApgBfBG7/60YFuwXQrwGaiBVQHMsS7GCmCe8YrFS5clbeVYxnyOx0Fl1rU5nkNazjznbox5oqc/g4xPMzn0e7owdtbjeorapaR/UwCznFf2yKk9XepFOCuA+SwrgFnGCmCWb519Pss5GRgfCmAFsAJYAWwGNpoBlwL8oV0DqwKYY12MFcA8Y+WkjMcmf//aHwG9T+Tk152Wh6vuZA9tOZ9kjrrqxpjieNHHlfFFdA7ze10YO+txfVstvzOHKIBZzjXrrZhDUnG61ItwVgDzWVYAs4wVwCzfOvt8lrMC+OUZuBEgx8fHu5u3bh9mWtngR8nXlq/RAvDyF18e8th6BlwK8BmtgVUBzLEuxgpgnvGKxUunpcsqcdaN8YpWuhvjFbWi25LWesGdeenfq7ewXnCcZcyxrRnUWY9nnBwrgFnOVSvsLXjOCmCesQKYZawAZvlWf+GznJOB8eEdwApgxfBG7/60YFuwXQrwGaiBVQHMsS7GCmCe8af+8s/GHm/KteKMx9yNMU/09GfoxtglLVeP07/XubeCc7csn/5u5t8jYxkfak531mNrcdVjBTDLeeWZl2rUqSYrgPksK4BZxgpglu+h+hM/zvV4ncaOXQGsAFYAK4DNwEYz4FKAP3RrYFUAc6yLsQKYZ6wA5hkrdHjG46Ay67rT8nDVnandlrSrOHfL8qwaMX4eGY80mOsujJ31uJ6ilteZQxTALOea9Vb0yKlAXepFOCuA+SwrgFnGCmCWb519Pss5GRgfCmAFsPJvo/LPgm3BdinAZ6AGVgUwx7oYK4B5xgpgnvGK5VanxVak2YpHN8YrcpzXVc58ursx5ome/gwyPs3k0O/pwthZj+vbapeSOUQBzHKuWc/eguesAOYZK4BZxgpglm+dfT7LORkYHwpgBbACWAFsBjaaAZcC/KG9cmDtstwqxgpgLs/FWAHMM16x3OpWK8ZBZdZ1N8YrcpzXUs58orsx5ome/gwyPs3k0O/pwthZj+vbavmdHlkBzHKuOcTeguesAOYZK4BZxhHAd9765kO3Dff18br0FnX++cxm+SrwHb8xFMAKYOXfRuXfVSgm/hnZA8WlAMs3+V05sHZpQGU8L8cKYI61OebYVi9RjMdBZda19XgOaTnznLsx5ome/gwyPs3k0O/pwthZb05voQBmOVf/tmIOSe3pUi/CWQHMZ1kBzDJWALN8a672Wc7JwPhQACuAFcAKYDOw0Qy4FOAP7RpYV/yN5U7Dqv8WIpvlyvGKxYs5Httq5robY4bixR+1G+MVZ15eATlfnMND/G43xodg9qAfQ8YPSuzB//sujJ312P44y8/0yApglvPKOSTVpUu9CGcFMJ9lBTDLWAHM8lX8ynfMwNiBK4AVwMq/jcq/8ZvW655F3KUA/7rXwLpiGd5pWFUAs1muHCuAOc7F2FrBMx4HlVnX1uM5pOXMc+7GmCd6+jPI+DSTQ7+nC2NnPa6nqP1J+jcFMMu5euQVc0hqT5d6Ec4KYD7LCmCWsQKY5Vtnn89yTgbGhwJYAawAVgCbgY1mwKUAf2jXwKrU4VjLmGNbjX0xXrF46bR08S8ysFmuHI+DyqxrczyHtJx5zt0Y80RPfwYZn2Zy6Pd0Yeysx/YV6ZPTWyiAWc7Vv62YQ1J7utSLcFYA81lWALOMFcAs39oP+SznZGB8KIAVwMq/jco/C7YF26UAn4EaWBXAHGsZc2zrnCjGKxYvnZYuEcAy5vJcOR4HlVnX3XK84szLaylnPtHdGPNET38GGZ9mcuj3dGHsrMf1FGOPrABmOVf/tqJHTu3pUi/CWQHMZ1kBzDJWALN86+zzWc7JwPhQACuAFcAKYDOw0Qy4FOAP7RpYVyzDOw2r3jnJZrlyvGLx0i3HMuayXDkeB5VZ191yvOLMy2spZz7R3RjzRE9/BhmfZnLo93Rh7KzH9RS1/E5voQBmOVf/tqJHTu3pUi/CWQHMZ1kBzDJWALN86+zzWc4K4Jdn4EaAHB8f727eun3ouWUzHy9fW75GC8DLX3x5yGPrGXApwGe0BtYVy/BOw6oCmM1y5XjF4qVbjmXMZblyvKKB7pbjFWdetyWt5x5XK9K/Wy9YvjLm+Yaxsx7PObVCAcxyrnq8okfu1lsogPksK4BZxgpglu/Wd9z++ea+/uNexTuAFcCK4Y3e/WlhnFsYt8jbpQCfgRpYVyzDuwmHFUsBGY8tH3MtY4br+FG7MR6/9lnX3RivOPPyWsqZT3Q3xjzR059BxqeZHPo9XRg7682Z9RTALOeap1fMeqk9XepFOCuA+SwrgFnGCmCW7xb32v6Z1r3mY3+uAFYAK4AVwGZgoxlwKcAflDWwrliGdxpW/bdT2SxXjlcsXszx2FYz190YMxQv/qjdGK848/IKyPniHB7id7sxPgSzB/0YMn5QYg/+33dh7KzH9sdZOqdHVgCznFfOIakuXepFOCuA+SwrgFnGCmCWr7JVvmMGxg5cAawAVv5tVP6N37Re9yziLgX4170G1hXL8E7DqgKYzXLlWAHMcZYxx7Z6nGI8DiqzrrvV46/eeXIW2pd9nm6c7S24umG94Nhak3m2xdhZj2edWqEAZjlXPV4xh6TJ6NRbKID5LCuAWcYKYJZv9Rc+yzkZGB8KYAWwAlgBbAY2mgGXAvyhXQOrS1qOdTFesRTotBBQsnMZTvNsjlm+I+NxUJl13a1WKIDZPFe9sLfgOBfjWTVi/Dzd6sX4tc+67sLYWY+rEbX8Tq1QALOcqx6vmPVSk7rUi3BWAPNZVgCzjBXALN86+3yWczIwPhTACmDl30blnwXbgu1SgM9ADawuaTnWxXjFUqDTQkABzGU457E5ZvmOjMdBZdZ1t1qhAGbzXPXC3oLjXIxn1Yjx83SrF+PXPuu6C2NnPa5G1C4ltUIBzHKuerxi1ktN6lIvwlkBzGdZAcwyVgCzfOvs81nOycD4UAArgBXACmAzsNEMuBTgD+0aWF3ScqyL8YqlQKeFgAKYy3CaZ3PM8h0Zj4PKrOtutUIBzOa56sUKzt2yPKtGjJ9HxiMN5roLY2c9thZXb6EAZjnXmbdi1ksF6lIvwlkBzGdZAcwyVgCzfHPu+SaDysDYpSuAFcAWBwukGdhoBlwK8Ad3DawKYI51MV6xFOi0EFAAcxmuBaKM5zAeB5VZ191qxQox2W1Jm3qxgnO3LM+qEePnkfFIg7nuwthZj+0rqn9TALOcV856qUBd6oUCmM1x1QsFMMtZAczyLfHns5yTgfGhAFYAK/82Kv8s2BZslwJ8BmpgVQBzrIuxAljGYwO6f310dLTpfsQcc/mtfqcY72djxq87LQ9Xicm8jnLm09yNMU/09GeQ8Wkmh35PF8bOenN6CwUwy7n6txWzXmpPl3oRzt4BzGdZAcwyVgCzfGuu9lnOycD4UAArgDe9cLVoWbQ6Z8ClAJ//GlgVwBzrYrxiKdBpIeDdqVyGcw6ZY5bvyHgcVGZdd6sVK+5MzWspZz7R3RjzRE9/BhmfZnLo93Rh7Kw3p7dQALOcV/bIqT1d6kU4K4D5LCuAWcYKYJZv5/25X/vpbI39uQJYAawA9g5gM7DRDLgUOH2AHfpQr4FVAcyxLsYKYBmPDej+tXcA7xM5+XWnxVb+IsOKRzfGCmCuHo9/mWEF525Ztl5wWa7+TcYcY2c9jm3NjMmxApjlXLVixayX+tTp3FMA81lWALOMFcAs3zr7fJZzMjA+FMAKYOXfRuWfBduC7VKAz0ANrApgjnUxXrEU6LQQ8A5gLsM5j80xy3dkPA4qs6671YoVYjKvpZz5RHdjzBM9/RlkfJrJod/ThbGz3pzeQgHMcl7ZI6f2dKkX4awA5rOsAGYZK4BZvnoE+Y4ZGPtzBbACWAGsADYDG82ASwH+8K6BVQHMsS7GCmCe8Qqp02npomTnMqwAZtnWIFj1eEWt6LakTb1YwblbTR4XG7OuZcyT7sLYWY8/+3LuKYBZztVbrJj1uvUWCmA+ywpglrECmOVbM5/Pck4GxocCWAGs/Nuo/LNgW7BdCvAZqIFVAcyxLsYrlgJdFojFWNlgjscmf//6qvyY7f0/94xfWytmUO51l44CmKvHmZHq3JuT3Jd/lm714uVf/ZxfdWHsrMfWiaoVCmCWc9XjFbNeKlKXehHOCmA+ywpglrECmOWrR5DvmIGxa1cAK4AVwApgM7DRDLgU4A/vGlgVwBzrYrxiKdBpIaBs4DJcC0TvAJ7DeBxUZl1bK+aQljPPuRtjnujpzyDj00wO/Z4ujJ312L6i+jcFMMu5Zr0VfxE1tadLvVAAszmueqEAZjkrgFm+o/zzWtZjf64AVgAr/zYq/yzWFmuXAnwGamBVAHOsi7ECmGe8YvHSaemiAOYyXEuXMF7x6JbjFbWi25LWv5RjvbhXLfOnMpxPqEtNdtZj60T1FgpglnPNevYWPGfvAOYZK4BZxgpglq8eQb5jBsZOWwGsAFYAK4DNwEYz4FKAP7xrYFUAc6yLsQKYZ7xi8dJlSWuOufzWkFKMx0Fl1nW3HK+oFXkt5cwnuhtjnujpzyDj00wO/Z4ujJ315vQWCmCWc/Vv9hY8ZwUwz1gBzDJWALN8a672Wc7JwPhQACuAlX8blX8WbAu2SwE+AzWwKoA51sVYAcwz/rvf/+2xx5ty3WVJa465/Fa/U4ynBHfvk3TLsUtaNs+V5RWcu2X56198fu+7mf9lN8Y80dOfoQtjZz22Fqe/SD1WALOcV555qR5d6kU4K4D5LCuAWcYKYJZvzdU+yzkZGB8KYAWwAlgBbAY2mgGXAvyhXQOrAphjXYwVwDxjBTDPWKHDMx4HlVnXnZaHq340cV5LOfOJ7sZYAWxNvui7aus/ZttZj8tvLb8zhyiAWc41663okbv1FgpgPssKYJaxApjlW2efz3JWAL88AzcC5Pj4eHfz1u2LZocr/Xv52vI1WgBe/uLLQx5bz4BLAT6jNbAqgDnWxVgBzDNWAPOMVyy3ugmdFU13N8YrctxtSbtKtHfLsgKYP/esyRxjZz2Obc35CuA5jFeded16CwUwm+fUCwUwy1gBzPKts89nOScD48M7gBXAiuGN3v1pwbZguxTgM1ByUgHMsS7GCmCesQKYZ7xCnHUTOuOgMuu6G+MVOc5rKWc+0d0YK4D5c49P7enP0CXHznpcfmuXogCew1gBPIezApjlrABm+aYuK4B5xnX++SzrscNWACuAFcAKYDOw0QzUUiA/vuystyeeeOLuMjVLkkO/Pf300/f9MfPnOOvPV+/bcuNRcvI//uQPnfk1yPjyTVMx/g8/9RMyhmpNMX7fY/9GxjDjX3v0e2QMM66zY//Zeny4erwix+lTuvUWKzh3Y/wL73i7NdmafGYG6gzZ8hzirHf5c+1er2965PwI6MrD/rO9xeVfg5pDVpx53XqLCOD9DNevzfJhspw7gIvp/rOML8+4BPA+2/q1jC/P+F7nor/fh7EC+OS19kdAQwOjBeUkZLKQxcNmoJYCY9GedZ1h6hCPNHIP+/XP+P9qYPUOYO77tBh7BzDP2DuAecYr7pzsVo8PcfY86MfoxnhFjvOayPlBk/ng/303xt4BzJ97D57Cy/8fXXLsrMflt+bIEsCXT+WDf4QuOa5Zz96CzXM4ewcwz9gfAc0yLgH84BX18v9Hl5pc55/PbJavAt/xu8Y7gL0DeNNy5ip8Q/lntKhSGXApwGerBlYFMMe6GCuAecYKYJ7xiuVWl2E1teKvf/iN45wy7boTY39MI1cnqh+sc896wbEuxgpglrE1meObeuGsx/IN49SK3AG84tGtt1gxh+R17cRZAczWjNQLBTDLWAHM8q1ZxGc5JwPjQwGsAFYAexe0GdhoBlwK8Id2LRAVwBzrYqwA5hmvWLx0WrqsEmedGCsbuDpRi/BVOe62pF3FuVO9CGMFMFcz0r9Zkzm+qcnOeizfOvcUwCznmvVWzCHdegsFMJ9lBTDLWAHM8s2555sMKgMK4JMs+COgLQ4WRzOw2Qy4FDgp1nWAHfq5BlYFMMe6GCuAecYrFi/dZIOM2RwrGzi+OT+rHq+4M7XbklYBPCfLCmCOc+qFNZnjm5rsrMfyDeMvPPXh3a//H9837kCnXdsjz0HdibMCmK0ZOfcUwCxjBTDL99D7Uj/e1X69xlPYO4C9A3iz8stCc7ULja/f5V8/lwKXZ3ivHK5chncaVl2Es1muHCsnOc4y5thWnQ5jZQPLuXL85SffP86D064993jU3RgrgLmaYU3m2Na556zHM1YA84yrt1gxh+RU7XTuKYDZPCfLCmCWsQKY5Vv9hc9yTgbGhwJYAawA9g5YM7DRDLgU4A/tGlhX3A3VaVhVALNZrhyvWLx0y7GMuSwnxwpgjm+GwKoVCuA5nO0tOM6VZQUwy9iazPFNTXbWY/mGsQKYZ1z1eEWPrAAe1/vcdad5TwHM1gwFMMs3555vMqgMjKeCAlgBbHGwQJqBjWbApQB/cNfA6pKWY12MVywFOg2rkewyNsdjk79/fXR0tOnzPrVC2cBlOINg1WMF8BzO9hYc58qyAphlbE3m+KYmO+uxfMNYAcwzrnq8Yg5Jr9tp3vMOYDbPybICmGWsAGb5lvjzWc7JwPhQACuAN70MtGhZtDpnwKUAn/8aWF3ScqyL8YqlQKeFgAKYy3DOIXPM8i3GygaWc+VYAXx9OXc79xTAXJZTL6zJHN+ce5n1lA0sYwUwy7f6t1VziAJ4XO9z1516C2syWzMUwCzf1GTfZFAZGE8FBbAC2OJggTQDG82AApg/uGsZrgDmWBdjBbCMxwZ0//oq3J26arnVaemibODqxLikVQBfX86d6kVqsgKYy7ICmGNbizkFMM9YAcwzXjnrZZ7odO55BzCb52RZAcwyVgCzfKu/8FnOycD4UAArgJV/G5V/FmwLtgKYz0ANrApgjnUxVgDLeGxA968VwPtETn7dabGlAObqRPrKqscK4OvLuVO9UADzObYms4wVwCzfnHsKYJ5x9RYrZr10y53OPQUwm+dk+U9/9E0nQ9jEqy45VgCzGdYjyHfMwFjCFMAKYAWwAtgMbDQDCmD+8K6BVQHMsS7GK5YCXQYpGXP5rQZaxnMYKxtYzpVjBfD15dzt3PMOYC7LqRfWZI5v+gsFMMs3jBXAPOPqLVbMegrgcb3PXXfqLRTAfM3IX+Bb8eiS49pf+MxneeuMx+8zBbACWPm3Ufm39ULin48/TBTAPOMaWBXAHOtivGIp0KXJlzGX3zrrZDyHsbKB5Vw5VgBfX87dzj0FMJfl1AtrMsc3/YUCmOUbxhHAv/roj4w70GnX3erxilkvL2Ynzt4BzNaMnHsKYJZx6rICmGdcOwyfe7MeGx4FsAJYAawANgMbzYACmD+saxmuAOZYF+MVS4FOC4EMUscffN/Y40257sbYHLO1QtnA8c0CoJ8QVu8AACAASURBVOqxAvj6cu5WkxXAXJZTL6zJHN/U5PwoTBmzjBXALN+xt1jRIyuAp4x7rSS7ApivGQpgnrHiV8bJwPhQACuAlX8blX8WbAu2ApjPQC3DFcAc62K8YinQbRGuADbHY5O/f30V/p1lF+FchsclrQL4+nLudu4pgLksK4A5tjXnK4B5xgpgnvHKWS+9bqdzzzuA2TwnywpglnHOPwUwz7j6DJ97sx73QQpgBbACWAFsBjaaAQUwf1jXwKoA5lgXYwUwz1gBzDM2xyxjBTDHNwuAqscK4OvLudMiPAtEBTCX5dQLazLHNzVZAczyDWMFMM+4eosVPbICeFzvc9edegsFMF8zFMA8Y8WvjJOB8aEAVgAr/zYq/yzYFmwFMJ+BGlgVwBzrYrxiKdBpWM0gpQA2x2OTv3/tHcD7RE5+3a1WKIC5WpH+vc69FZy7ZVkBzGU5OVYAc3xTKxTALN8wVgDzjOvMWzHrpZPrdO55BzCb52RZAcwyTl1WAPOMw9k3GZxsO3Y7BbAC2KJgYTQDG82AApg/sGtgVQBzrIvxiqVAp4WAApjLcIYnc8zyLcbKBpZz5XiFmOy2pE1NXsG527mnAOZqRuqFNZnjm3NPAczyDWMFMM/Y3oJnXH2yAphlnSwrgFnGybICmGcczr7JQAF8koEb+YY4Pj7e3bx1e+Ryra7zteVr9Jv/5IWXhSyuQgYUwHxOa2BVAHOsi7ECmGfsHcA8Y3PMMlY2cHzT91Q9XiEmFcBzxksFMM+5E2NrMluTFcAs35x7CmCesb0Fz7h6OAUwyzpZVgCzjJNlBTDPOJx9k8E4FXkHsALYomBhNAMbzYACmD+wa2BVAHOsi7HijGesAOYZm2OWsbKB41vLw1V3piqAxxGcu+4kJ5Nl7wDmakb6N2syxzc1WQHM8g1jBTDPuGY9/3IZyzqcFcA8YwUwyzh1WQHMMw5n32QwTpwKYAWwRcHCaAY2mgEFMH9g18CqAOZYF2PFGc9YAcwzXrHc6iR0lA1chrMEqHq8IscK4HEE56471QsFMF8vrMksYwUwyzfnngKYZ1y9xYo5pFtvoQBm85wsK4BZxqnLCmCesfJXxsnA+FAAK4CVfxuVfxZsC7YCmM9ADawKYI51MVYA84xXLF66yYYV4qwTY2UDVyfSV1Y9XpHjbkvaLLdWcO5ULxTAfL2wJrOMFcAs35x7CmCecfUWK+aQbr2FApjNc7KsAGYZpy4rgHnG+gQZJwPjQwGsAFYAK4DNwEYzoADmD+0aWBXAHOtirADmGa9YvHSTDQodNsfKBo5vhsCqxyty3G1JqwCek2V/BDTHOfXCmszxTU1WALN8w1gBzDOu3mLFHNKtt1AAs3lOlhXALOPUZQUwzzicfZOBAvgkAzfyDXF8fLy7eev2yOVaXedry9foN//JCy8LWVyFDCiA+ZzWwKoA5lgXYwUwz3jF4qWbAJYxm2NlA8c3fU/V4y984N1LZp1u9WKFaO/GWAHM1YzUC2syxzc1WQHM8g1jBTDPuHqLFT1ymplO554CmM1zsqwAZhmnLiuAecbh7JsMxoHfO4AVwBYFC6MZ2GgGFMD8gV0DqwKYY12MFcA84xWLl05LlwyrMmZzrGzg+GYJkHp8561v3imAec7eATyHsQKY45x6YU3m+KYmK4BZvmGsAOYZ16y3okdWAI/rfe6607ynAOZrhgKYZ6z8lXEyMD4UwApg5d9G5Z8F24KtAOYzUAOrAphjXYz/6Dc/NPYfU647DasZpD72K780hev4SboxXrHc6sRY2cDV4vSVqccKYJZxcVYAs5yrt1AAc5zD2JrM8U2tUACzfMNYAcwzrnq8okfOTNKpT/YOYDbPybICmGWcuqwA5hmHs28yGPd2CmAFsEXBwmgGNpoBBTB/YNfAqgDmWBdjBTDPWAHMM16x3Oq02FI2cBnOEiD1WAHMMl7NuVO9yAJRAczlOfXCmszxTa1QALN8w1gBzDOuWW9Fj6wAHtf73HWn3kIBzNcMBTDPOOefbzIYTwUFsALYomBhNAMbzYACmD+wa2D13+njWBfjFUuBTsNqBikFsDkem/z966Ojo02f98oGLr+1AAhjBfD15tzt3FMAc3m2JnNsqyYrgHnGCmCe8cpZL71up3PPO4DZPCfLCmCWcc4/BTDPuPoMn3uzHvdBCmAF8KaXgRar3sWq++uvAObzXwOrAphjXYwVwDxjBTDP2ByzjL3bjOObnir1WAHMMl7NudMi3DuA2SynXliTWcYKYJZv6rECmGe8ctZTAI/rfe66U2+hAOZrhgKYZ9x9l+7X/2LGxlNBAawAVgBv9O5PC5aHogKYz0ANrApgjnUxVpzxjBXAPGNzzDJWNnB801emHiuAWcarOXda0iqA2SynXliTWcYKYJZv6rECmGe8ctZTAI/rfe66U2+hAOZrhgKYZ6xPkHEyMD4UwApgBbAC2AxsNAMKYP7QroFVAcyxLsaKM5ZxlrT//ebPjD3elOtOC4EMq+aYz/GU4O59kk45VgBzGa5lS869VZw7ZTk1+YVnn9n7buZ/2YmxApitFwpglq8CmOcbxitnvVT8TjXZHwHNZjpZVgCzjFMzFMA845pJfO7NepyKFMAKYOXfRuWfhbp3oc7rrwDmM1ADqwKYY12MFWcsYwUwxzf12ByzfIuxsoHlnByvEpPdlrSrOHdahCuA+XphTWYZK4BZvuktvAOYZ7yyR+7WWyiA2TwnywpglnHqsgKYZxzOvslAAXySgRv5hjg+Pt7dvHV75HKtrvO15Wv0m//khZeFLK5CBhTAfE5rYFUAc6yLsQKYZawA5vjmvDDHLN9irGxgOSfHq8RktyXtKs4KYH6M78TYmszWZAUwyze9hQKYZ7yyR+7WWyiA2TwnywpglnHqsgKYZxzOvslgnIq8A1gBbFGwMJqBjWZAAcwf2DWwKoA51sVYAcwyVgBzfDM8mWOWbzFWNrCck+NVYrLbknYV505y0juA+XphTWYZK4BZvuktFMA845U9crfeQgHM5jlZVgCzjFOXFcA843D2TQYK4JMMeAewRcGiaAY2mwEF8EmxppqXGlgVwBzrYqwAZhkrgDm+qT/mmOVbjJUNLOfkeJWY7LakXcVZATyuOpjrToytyWxNVgCzfNNbKIB5xtUjf+xXfokpuvf4qJ1qsgKYzXOyrABmGacuK4B5xuHsmwzG49M7gL0D2KJgYTQDG82AApg/sGtgVQBzrIuxAphlnCXtR9/z6NjjTbnutHTJsGqO+RxPCe7eJ+mU44+87bt3z//yD+4RmPPLTpwVwFytyEKreosXnn1mTniHz9IpxwpgNscKYJZvaoUCmGdc9fi/3/yZoVLOu+xUkxXAbJ6TZQUwyzh1WQHMM1b+yjgZGB8KYAWw8m+j8s+CbcFWAPMZqIFVAcyxLsaKM5axApjjm/O4crzi7oZOiy1lA59jBTDLuOqFApjlXDVZAcxxDmNrMsc3tUIBzPINYwUwz7hqhQKYZR3OCmCesQKYZZy6rADmGYezbzJQAJ9kwB8BbVGwKJqBzWZAAXxSrKnmpRaICmCOdTFWnLGMFcAc39Qfc8zyLcbKBpZzcqwAZhlXlldx7vQXRrJAVABzeU69sCZzfFMrFMAs3zBWAPOMq1YogFnW4awA5hkrgFnGqcsKYJ5xOPsmAwXwSQYUwBYFi6IZ2GwGFMAnxZpqXjJIpQFVAHOsi7ECmGWsAOb4pv6sXG51EjrKBj7Hq8RkBtBOWV7FuRNjBTBfL6zJLGMFMMs3/ZsCmGe8skfu1lsogNk8J8sKYJZx6rICmGdM7U/9uFfrtVMAn7xeCmDl32bln4X15Bu1KwsFMJ+BkpMKYI51MVYAs4wVwBzfnEErl1udhI6ygc/xKjHZbUm7inOneqEA5uuFNZllrABm+aZ/UwDzjFf2yN16CwUwm+dkWQHMMk5dTv/2ua98bXRTU6679Mhd9+d+3ae/d8dvLP8NYP8NYAWoEtwMbDQDCuDTB9ihD/WSkwpgjnUxVgCzjBXAHN/UnZXLrS7DajEeB5VZ150YrxKTeS3lzCe6E2MF8Jxzj0/t6c/QJccKYDbD6d8UwDzj6t/8EdAs63BWAPOMFcAs49RlBTDP+NB7Uz/e1XzNxg5bAawAVv5tVP5ZYK9mgT3k66YA5jOQQSoNqAKYY12MFcAs4wyrT7/re8ceb8p1lyXtyuVWN8ZTgrv3SToxVgBztbh6wNSLVZw7ZVkBzGa5zr29cjnll11yrABmM5yarADmGVetUACzrMNZAcwzVgCzjFOXFcA845pJfO7NemzaFcAKYAWwAtgMbDQDCmD+sM4gpQBmORdjBTDHOYwzrEY4zH50WdKGce6yXrHc6sZ4dobz+ToxXiUm5Twn2Z2yrADm+oosDOvcm5Pcl3+WLjlWALMZTo4VwDzjqhUreuRuvYUCmM1zzdQvP5Hm/KrLuZe6rABmc6z0lW9lYKxeCmAFsPJvo/KvvmF97lu8FcD8a58mXwHMci7GCmCOcw2rCmCWsQKY45teJzn235vkGSuAWcaV5VWcuywQq7d44dlnxt3GlOtOjK3JbL1QALN8U48VwDzj6t8UwCzrcFYA84y9A5hlnLqsAOYZh7NvMhgHIwWwAtiiYGE0AxvNgAKYP7BrgeiPgOZYr1wKdFrSegcwl+EMT+aY5TsyHgeVWdedasWvPvoju+fe+ZZZaF/2eTpxVgCzNaP6NwUwx7nOvZd9E0/6RZdaoQDm8luLbwUwz7hqhQKYZR3OCmCesQKYZZzarADmGdcZ6HNv1mPbrgBWACv/Nir/LNS9C3VefwUwn4EMUnfe+ubdFz7w7vFsnHLdZbm1cinQibECmK0X5pjlmzOvGE8pwHufpFOtUADPyXIE8ArR3inLWSAqgLk8W5M5tjXnK4B5xgpgnnHVio++59G97mrOLzudewpgNs/JsgKYZZzzTwHMM64+w+ferMdTWAGsAFYAK4DNwEYzoADmD+s0+QpglnMtBVb8rfBOC4ESwJ/7ytfGPg+/7sQ4PwpzxXKrG2M8tGd8gk6MFcDsmZdFS869VZw7ZVkBzGa5+rczSib+ri45VgCzGU49VgDzjKtWrOiRU4y61ItwVgCzeQ5jBTDLOHVZAcwzVvzKOBkYHwpgBbDyb6Pyz4JtwVYA8xlIk68AZjnXUkABzHGuYTV3nCmAGc6V4xXLrU6LLf+9SSa/1VMmx6vEZLcl7SrOneqFApivF9ZklrECmOWbs08BzDOuOeTpd33vuGuedt3p3FMAs3muLE8L7/CJuuQ4dVkBzOa45j6f5TyUmJ0CWAGsAFYAm4GNZkABzB/YafIVwCznMPbOSZ6xdwDzjM3xHMbjoDLrusvSJfV4lZjMaylnPtGdGCuArcn3+o46Ojra9JyrAGYzrADm+YZxSTMFMMs7nBXAPGPvAGYZp2YogHnGyl8ZJwPjQwGsAN70UGTRsmh1zoACmM9/BikFMMs5jBVnPOM/+PG33M3yn3/2n8c+D7/uJBuS4xXLrW6M8dCe8Qk6MVYAs/U4fWvOvVWcO2VZAcxmufq3M0om/q4uOVYAsxlOPfYOYJ5xakWk2YoeOcWoS70IZwUwm+fKMn7InfEJuuQ4dVkBzOY4jH2TQTIwPhTACmALg8XRDGw0Awpg/tBOk68AZjmHsQKYZ6wA5hmvWm51WQhUrRgHlVnXnRivEpN5LeXMJ7oTYwUwf+6lf1vx6JJjBTCb4Sw/FcA845JmCmCWdTgrgHnG3gHMMk5dVgDzjBXAMlYAvzwDNwLk+Ph4d/PW7RWzzZTPma8tX6MF4OUvvjzksfUMKID5jGaQUgCznEvq+G+ncpzDWAHM8c1ZEcYKYJ6xsoFn/K5/++/uLl6mDCF7n6SL1Em9WCXaOzFWAPP1wprMMlYAs3zTvymAecYre+S0GZ3OPQUwm+fK8l77OuWXXXKcuqwAZnO89T23f755r/9YvLwDWAGsGN7o3Z8WxXlFcausFcB8BtLkK4BZzmHsHcA84xLAH/7E58c+D7/uMqzWQmDF3Q2dGCsb+FqhAGYZp6dMvVjFuVO9UACzWa7+DW8kzvgEXXKsAGYznHqsAOYZV4/8kbd99xnfzfy7utSLcFYAs3muLPOpPf0ZuuQ4dVkBzOZ4q/tt/1zzX/ex0iiAFcAKYAWwGdhoBhTA/AGZJl8BzHIOYwUwz7gE8OMff27s8/DrLsNqLQRWLLc6Mf7DH/t2PLNnfYJOjFeJyXCX81npO+z7OjFWAPO9hTWZZawAZvkqgHm+YbyyR+7WWyiA2UxXlg/bmd3fR+vSv6VmKIDZHCta5VsZGKuPAlgBrPzbqPyrb1if+xZvBTD/2qfJVwCznMM4Atg7JznOYVwC+JHf+Juxz8OvuwyrtRBQALM5VjZwfNNPJscKYJbxas6darICmM1y6oU1mWWsAGb5ph57BzDPeGWPnEGn07mnAGbzXFnGB+gzPkGXHKcuK4DZHIexbzJIBsaHAlgBbGGwOJqBjWZAAcwf2mnyFcAs5xqkFGcc5zDOQiDDlAKY4WyOGa7jcBrGygaWcxhHAOfc+/oXnx9nwinXXZZbxTk1efajE+Pw/eqdJ2cjbiUbrMlsTVYAs3zTYyiAecYre+QcAJ3OPQUwm+fK8vTGolGOU5cVwGyOx/na696sx1qmAFYAK/82Kv8s1L0LdV5/BTCfgTT5EZPP//IPjmfjlOtOw+qf/uib7nKeAnb4JJ0YlwDOj4COBH7so5+6+5Zr8u07/tMzL338N7zvmd3Dvv2r9/zXTfcjtRDwLzJwdTmMlQ0c3/QVYawAZhmv5tzp3FMAs1m2JrN8UysUwDxjBTDPeGWPnLGv07mnAGbzXFke1gnTLrvkOGefApjNcRj7JoNkYHwogBXAFgaLoxnYaAYUwPyhnSZfAcxyrkFKccZxDuMSwGny/vyz/7z78Cc+f/ct1+TbR//fT+0+95WvXfrt6Oho02eROebyWwNqMR4HlVnXXZYuYawAnpPlVZw7ZVkBzGbZmszyzdmnAOYZK4B5xqkV9U/RZCaY/eh07imA2Tx77rF8a+ZTAM/hXLx97st7PI8VwArgTS9cLVR9C5WvvXcAz8hAmnwFMFtnapBSAHOcw3gUwGOjR193WrrkTvb86NzZy61ujOnMnvXxOzGOmEw9fuHZZ85Cgb6vG+cVP2q7E2MFMNdXpAev/g0tCud88C45VgCzGU6OFcA849QKBfAczgpglrPnHsu39nsK4Dmci7fPfXmPbbYCWAGsAN7o3Z8W6b5Ful577wDmM5AmXwHMcq5BKpwVZwzrMM5C4Ll3vmX6v+vZZUkbxquWW50YR7KveHRirABm6nD1bnlOvVjFuVOWFcBslqt/syZznBXAHNuqyQpgnvHKHjn1qdO5pwBm8+y5x/KtuqwAnsO5ePvcl/fYwyuAFcAKYAWwGdhoBhTA/EGdJl8BzHKuQUoBzHEOYwUwxzdDUxgrgHnGCmCeccTkR9/zqHcAg71f6oUCmM+yAphnbE1mGSuAWb7p3xTAPOOxR84/OzP7oQDmiXdi7LnH1wwFMM9Y6SvjZGB8KIAVwMo/cAFk0bXoXiYDCmA+PxlYFcAs5zDOIKUA5jiHcQTw87/8g9OlTqeFQAng2cutToxdunB1Iv1IakUJ4K/eeXKcCadcd8pyCeDZnDsxVgDz9cKazDJWALN8c+4pgHnG6S1W9chpXjqde94BzOa59hZTmuK9T9Ilx6nLCmA2x5fZQfv/Xq/XZiwzCmAFsAJYAWwGNpoBBTB/+KbJVwCznGuQCmfFGcM6jBXADNsagsJ41XKry0KgasU4qMy67sQ4YvJjv/JLuy8/+f5ZeF/6PN04507r2Zw7MVYA8+eeAphlrABm+aaHUwDzjFf2yGkwOp17CmA2z84iLN+aqxXAczgXb5/78n5pCN/tdgpgBbDyb6PyzyLdt0jXa68A5jOQJl8BzHJeuRTothDwDmAuy+aYY1tnnkuXOYwVwPM4/9FvfkgBDM1ZqRcKYDbL1mSWb86+COA7b33zuJ+bdt2lR1YA8zkee+QPf+Lz0zJcn6hLlsNZAczm2XOP5VsznwJ4Dufi7XNf3nVO5lkBrABWAEOLCYts3yJ7qNe+BPDR0dHurLcnnnji7t94zdBz6Lenn376vj9m/hxn/fnqfYfiQXycNPkRwH/9w28882uQ8eW/j8elwPf97HtPcZbxYRhnIZA7VH/t0e+RMXCujzl+5OduyRhinLvN6uzYf7ZWHKZWRAD/7DveefdH889knD6lU28Rzm/7mX8/nXMnxlkgnnXmJdfWi8PUC2vy5TleNL+UAN6vxfVrc3x5/iWAi+n+s4wvzzg9cuaQ1OTZPXK33iKc9zNcvzbLh8my597lOV507uX3snv7hXe8/cwsm2Oe/71eH3//+rwGCuCT1/JGgn18fLy7eev2yOVaXedry9foN/HJCy8LWVyFDJQAXlGQMkwd4pGBZMusM7D+6qM/snvunW85xJf7QB+jE+P60bmz/1Z4J8ZZCORHjfrjRpnzbVxuPf7x5x7oe/2y/3GnHGfpsuLRiXHE5P/z3/6/6efe17/4/O65v/lvuzw/yFvysP/fZ2m09d5i5Lz/53/h2Wfu/nvtD/ucf1d4fMvHqV//j9/7jZeu6337z+N/v/979euI1a0z9g5g5ryr1z3nnjWZZVwC2HOP41wCWMYc45U9cl7XTj1c5r0Vj06MPfe4WlH9RQRweuPZjy45Ls4+81neOuPxe8w7gBXAmx7ut/7N5J/PgkpmQAHM50sBPIdxCWDFGcO7Fi9Z6ufHQM98dBmkinGEgznmcuzShWFbvUpyHDGZv4yTevGFD7z7rgjOX4JK7ai35DxveX+9je8767red9ZzfYzPvON/fenj1fse9Dl/xuSkvqYtPhfn/Lv3WXAV5/zZ8/Xm17nefy7+9Vy/X7+u/yfvP+/tH2791Lm/d97/c9b7s2TeItv6M4VxshZhPfvR6dyzJrM1OQI4OV7x6JJjBTCb4dTklT1yvne6ZLk4Wy+4TIex5x7Ht3o4BTDPuFj73Jv1eF4ogBXAmx7uLVa9i1X3118BzOc/Tb53ALOcw1gBzDPOsj6iIYJg5qPb0iWL2kd+429mIm612HLpwteKEsAJ8f6dqfVrKuCd6kU4RwDPfnRirADm64U1mWWcWVcBzDJWALN8k+ESkyt65Jyxnc497wBm86wAZvnWflcBPIdz8fa5L+9xDlUAK4AVwMC/Y2eB7VtgD/naK4D5HCmA5zAuAaw4Y3jX4iUN3nhXX2TweHddFjP161zXW9531nW9r57H/67ed6jnDIKHrJ+H/ljFOF/vG973zNhL49edFlvKBqZG1PdDcjwKYDy8e5+gU5YVwHyWU4+9A5jjnHphTeb4Vl1Ojlc8utRjBTCf4eqRMyf874//0fQ4d8lycZ4OuJlk99zja4YCmGdcPYbPvVmP54UCWAG86YWrxap3ser++kcA/+GPfftYs6dddxqkvAOYrTM1rCrOOM7FeCwQdSdfPY+/d8jrTrUif+s+y61f+shf3L0L+LGPfmpXb/nLDcRbZPPrHv+Lu9I51+e95XOf93v1/n/1nv+66Z4vOXbpwtWJ9FRhrABmGY+cvQOYY50sK4A5vpVjazLLOJwVwCxjBTDLt2rF/fTI6ZnHXnn8dV3X8/jf1fVZv5ced79Prp64nqsPvtfzVeiTvQOYzbOzCMs39SJvCuA5nIu3z315j3s/BbACeNPLQAtV30Lla/8vOwUwn/80+QpglnMYZ1jNgiv/7mSG7xrkH3Qwv9fgvv/7N/79n+3Oest/d9b7z3ufC4GxdXz5dUcBHKmeLI9vET37b5/7ytdOvW//v7no1/n/8/b03/3D3ef6dT3nlajr+3k+OjradM/n0oWtxemrwlgBPI9zvr9nPzrVZAUwm2VrMsu3Zl0FMMu5BHD6pNmPTvW4BPBnPv2Zu73vvXrk8/rfvE7n/d74/rHvPa9PHv+b+7m+Cn2yApitF557LN869xTAczgXb5/78h77HgWwAnjTy0ALVd9C5WuvAJ6RgVqGr1i+dFsKFOP9wf5+BvIH/W+q0enGuL7umc/dGOcO4AjgmY9OjL3bjO376szLYnbFo1OWV4n2TowVwHy9sCazjDPrVH88uyZ3qRUKYD7D6S0iJvNPz+Sfopn96JLl4jybbz5fJ8aee3zNUADzjGfsUv0c238dx/NCAawAVgD7bwCbgY1mwDuA+QO1luErli+dBqm6A3hsQGZcd2M8g+n+5+jGeMVyqxNjly7suVdnngL4+nLuVC/Su335yffvH0v4rzsxtiaztUIBzPNVAPOMS0yu6JFT8DvVZO8AZvOcLHvusYxz7imAecbKWRknA+NDAawAVv5tVP5ZsC3YCmA+A7UMVwBzrGsp4J2TPOOxwZt13W3psmK51YmxSxeuTqSvrDNPAXx9OXeqFwpgPsfWZJZx6vKKGSQ9YpdaoQDmM1yz3ooeuVOWi/OsGW/8PF3qRRh77vE1QwHMM9YnyDgZGB8KYAWwAlgBbAY2mgEFMH9o1zJ8xfKl0yCVv62sAOby7EKAY1vDUzHOcuurd54ce2n8ulOtcOnCZrnOPAXw9eXcqV4ogPkcW5NZxgpgnq8CmGdcPfIXPvDu6T1ymvBO5553ALN5TpY991jGOfcUwDzj2mH43Jv1uKhSACuAlX8blX8W6t6FOq+/ApjPQC3D77z1zf67nlAtrKWAApjLczEeG7xZ192WLiuWW50Yu3Th6kT6ijrzFMDXl3OneqEA5nNsTWYZpy6v+EuonaSZApjPcM0h+ZH8s/+SZKcsF+dZM974eTr1Fp57fM1QAPOM9QkyTgbGhwJYAawAhqSHBdeCe9kMKID5DNUyXAHMsa5hdcWPBes0rPo3wrkMp5ZXjrPYmv1vTnbKsUsXPsfv+rf/vEXKeQAAIABJREFUbqcAvr6cO9ULBTCfY2syyzj9hQKYZawAZvmOPXL649k9cpbbnc495z02z5n3PPdYxqkZCmCecTj7JgMF8EkGbuQb4vj4eHfz1u2Ry7W6zteWr9Fv/pMXXhayuAoZUADzOR0F8AvPPjO19ncbVhXAXJ5LTk4N8P/8ZN1ynDqRLM98dGLs0oWrE+l76sxTAF9fzp3qhQKYz7E1mWWcuqwAZhlHAH/kbd+9+9xXvjazdbv7uTrV44jJFT1yQHfjPD3IzRh77rE1OeeeAphnfBX23f4Z+RyM54V3ACuAFcP+zRgzsNEMKID5A7GW4VkMKIAZ3iUn/bdTGb5pnIvx2ODNuu62dPn6F5+/++9Zz+Kbz/OwjPNnHd9+4R1v3/R5nxy7dOHqRNUK7wBmGa/m/LD1Yr+mHR0dbb5eKIDZLFuTWb61+FQAs5wzTyuAWcY1h6TnnP2XJB+mT86fsx5XrU/2DmA+y84iLOOcfQpgnnH1GD73Zl1nXZ4VwArgTQ/3Fqvexar7668A5vOfgTXLcAUwx7qWAvm3U2f/WLBOi3AXAlyGcxZVjtM814+Bzr9rvf+WRW7esgCr6zznvxuf96/rv63/rn59P8/j/5PPu/9nql9nobHlczWMXbrwOVYAs4yrXqzi3OncS32c3VfkDOjE2JrM14vkeMWjS44VwHyGxx45f6E6dTm9Z2a/6kHzfFZPW++v57P+m/333c9/e95/k/ef93YV+mTnPTbPziIs35pDFcBzOBdvn/vyHvtLBbACeNPLQAtV30Lla/8vOwUwn/80+VnS/uqjP3JX6owHJH3dZfFSS4EsA2YvarsxpjN71sfvzHi8a2C8m+AsTpd5XyfGygb23Kszzx8BfX05d6oXkQKz+4rU8k6Mrclsrci8mxyveHTJsQKYz3DNepXj/f6Y7JG71WQFMJvnZNlzj2Wcc08BzDN2ny7jZGB8KIAVwArgjf74Xwu2BVsBzGegluHv/4Wfn75E7LJ4qaXAin8XqhvjscGbdS1jnnQnxi5d2HOvzjwF8PXl3KleKID5HFuTWcaZ9xXALGMFMMs3Ga5Zj++Iz/4Mnc49BTCb52TZc49lnJoRAfyZT3/m7G9o8L1daoUugc/wVWE8fjspgBXACmAFsBnYaAYUwPzBXctwBTDHupYC+dvf+ZFbEcH7b/mRusTb//i93zj34+bPMH7OukP5rOcM21tu8orx2ODNuu4ySMmYqxH1vRXGLl1YzmG86kcTpyZ1qherOHdirADm64U1mWWc808BzDJWALN8k+GVPXK33kIBzObZWYTlWzOfAngO5+Ltc1/e405QAawA3vRS20LVt1D52vsjoGdkoJbh/9eHf//uv9k5HpD0daclbQ2rkcARrPl3Suut/m3gPJ/1lv/+rPffz/v+4dZPnfv/niV6z3vfrz36PZs+K1cuXjrmmK4N+x+/E2NlA9v31ZnnHcDXl3OneqEA5nNsTWYZZ9ZRALOMFcAs32R45RySnrnTuVcz9f6sQP+6E2PPPb5mKIB5xjN2qX6O7b+O49mgAFYAb3qpbUHZfkHxNeJeI+8A5thWbmsZ/ptP/dVdIbl/V+i97hDN758nDc96//jff/a/vPeB/t+zPl4k6B/8+Fs2XcdXLgU6DasuBNh6YY5ZvqnJYezSheVcZ54C+Ppy7nTuRZylD5r96MTYmszWipx9CmCWsQKY5Vv926o5JPW/U01exbkTY889vmYogHnGte/0uTfrcUZSACuANy0OLFa9i1X3118BzOd/fxl+0V2lZwnY8X2j3B3ff971wwjgUUjX9X/8yR/adB1XnM3JsQsBlrM5ZvnmvA9jly4s5/0zbxwKZ1x3WiD6I6D5LN9565sVwOA/Y2NNZjNcc64CmOWsAGb5Vv+2ag5RAM/o3npJdmcRvmYogHnG1WP43Jv1eEIogBXAmxYHFqvexar7668A5vO/chneaRG+aikg47HlY65lzHAdP2onxi5d2HNv5ZmXTHfKsgKYz7ICmGdsTWYZZ9ZVALOMFcAs32Q4vcWqWa9bb7GKc6f+zXOPrxkKYJ5x9126X/+LGRt3SgpgBbACGPyb0xYdD7bLZEABzOdn5TK80yDlsMpmeeXixRyPbTVz3YmxSxe+VqwSk92WtKs4d6oXCmC+XliTWcaZExXALGMFMMs3GV45h3TrLZyp2Twny7/z9u9iBrp7fNQu/VtqhgKYzfFldtD+v9frtRnLjgJYAawAVgCbgY1mQAHMH74K4DmMHVZZzisXL12GVRmzGa4ForKB5bzyzOu2pFUA81lWAPOMrcks45x9CmCWsQKY5Vv926pZr1tvsYpzp3lPAczXDAUwz1iRK+NkYHwogBXAyr+Nyj8LtgVbAcxnYOUyvNMg5bDKZlk5yfJdvdzqVCuUDWyWV5553Za0CmA+ywpgnrE1mWWc/kIBzDJWALN8V/fI3XoLZ2o2z+mTFcAs49QMBTDPOJx9k4EC+CQDN/INcXx8vLt56/bI5Vpd52vL1+g3/8kLLwtZXIUMKID5nK5chneSOg6rbJYVwCzfnBcynsNY2cByXnnmdVvSKoD5LCuAecbWZJZx+gsFMMtYAczyXd0jd+stnKnZPKdPVgCzjFMzFMA843D2TQaj3PQOYAWwRcHCaAY2mgEFMH9gr1yGK4DHdoS5ljHDdfyoMh5pMNedGCsb2HNv5ZmX745OWVYA81lWAPOMrcks4yxnFcAsYwUwyzcZTm+xSkx26y1Wce7UvymA+ZqhAOYZK39lnAyMDwWwAlj5t1H5Z8G2YCuA+QysXIZ3GqQcVtksr1y8mOOxrWauOzFWNvC1YpWYzHdHpyyv4tyJ8Ufe9t2753/5B5nCe8FH7cTYmszW5Mz7CmCWsQKY5ZsMr5xDuvUWztRsnpNlBTDLODVDAcwz1ifIOBkYHwpgBbACWAFsBjaaAQUwf2grgOcwdlhlOa9cvHRahJtjPsfKBp7xKjHZbUm7inOnmqwA5uuFNZllnOWcAphlrABm+SbDK+eQbr2FswibZwUwy7ekpAJ4Dufi7XNf3grgk9fefwN4o+LLAnUSUln0ZaEA5l97BfAcxg6rLOeVi5dOssEc8zlWNvCMV4nJbkvaVZw71WQFMF8vrMks48z5CmCWsQKY5ZsMr5xDuvUWziJsnhXALN/abSuA53Au3j735a0APnntFcAKYO9+NQObzYAC+KRYU02LAngOY4dVlvPKxUsn2WCO+RwrG3jGq8RktyXtKs6darICmK8X1mSWceYbBTDLWAHM8k2GV84h3XoLZxE2zwpglm/t9BTAczgXb5/78lYAn7z2CmDl32bln0X65Bu1KwsFMJ8BBfAcxg6rLOeVi5dOssEc8zlWNvCMV4nJbkvaVZw71WQFMF8vrMks48y4CmCWsQKY5ZsMr5xDuvUWziJsnhXALN/a6yqA53Au3j735a0APnntFcAKYAWwGdhsBhTAJ8WaaloUwHMYO6yynFcuXjrJBnPM51jZwDNeJSa7LWlXce5UkxXAfL2wJrOMM98ogFnGCmCWbzK8cg7p1ls4i7B5VgCzfGunpwCew7l4+9yXtwL45LVXACv/Niv/LNIn36hdWSiA+QwogOcwdlhlOa9cvHSSDeaYz7GygWe8Skx2W9Ku4typJiuA+XphTWYZZ8ZVALOMFcAs32R45RzSrbdwFmHzrABm+dZeVwE8h3Px9rkvbwXwyWuvAFYAK4DNwGYzoAA+KdZU06IAnsPYYZXlvHLx0kk2mGM+x8oGnvEqMdltSbuKc6ea/KuP/sjuuXe+ZdxtTLnuxNiazNbkzDcKYJaxApjlmwyvnEO69RbOImyeFcAs39rpKYDncC7ePvflPQ5Gv/7rv75Z9zEjowpg5V/rb4AZ32R+joc/bBTAD8/ufnOnAJ7D2GGV5bxy8dJpEW6O+RwrG3jGq8RktyXtKs6darICmK8X1mSWceYVBTDLWAHM8k2GV84h3XoLZxE2zwpglm/t6BTAczgXb5/78lYAn7z2CmAFsALYDGw2Awrgk2JNNS0K4DmMHVZZzisXL51kgznmc6xs4BmvEpPdlrSrOHeqyQpgvl5Yk1nGmW8UwCxjBTDLNxleOYd06y2cRdg8K4BZvrXTUwDP4Vy8fe7LWwF88torgJV/m5V/FumTb9SuLBTAfAYUwHMYO6yynFcuXjrJBnPM51jZwDNeJSa7LWlXce5UkxXAfL2wJrOMM+NGAH/uK18bd3RTrrvUCgUwn+GVc0i33sJZhM2zApjlW3vd9BYvPPvMlLNu/CRdzr3i7POcPG+Z85h/fwT0v/zL7vj4eHfz1u2Ry7W6zteWr3HLofTPZmEyA6czoAA+zeTQOVEAz2HssMpyXrl46TJIyZjNcGp7GCsbWM4rz7wMV53qhQKYz3IE8Iq7Jzvl2JrM5jhnXzL89S8+P33/1CXHJYD//LP/LGPo5o+VPXK33sKZmq3JyfLvvP27pteKTjnOuacAZnN86J2pH+/qvl5jMVMAK4AVw1AjbJG8ukVyK6+dApjP0MpleJfFy8qlgIzHlo+5ljHDdfyonRgrG9hzr868xz/+3BixadedsqwAnpNlBTDHOfXCmszxrXkzPwpTAcxxVgBzbCvDK2e9NDCdegsFMJvnZFkBzDJO3VAA84yrPvvcm/U45CuAFcAKYAWwGdhoBhTA/GFdy/APf+Lz49k45dphlccsYxkfauhZudzqlGNlA3vu1ZmnAJ7D2d6C41xZVgCzjK3JHN/qTxTALGMFMMs3OV7ZI2fS6dQnK4DZPCfLCmCWcWqGAphnXD2Gz71Zj9tABbACWPm3Uflnoe5dqPP6K4D5DNQC0SUtx3rlUsCFwNjyMdcyZriOH7UTY2UDV4vTV9SZpwCew9neguNcWb7z1jdPv3vSmjyeUMx1F8apywpgrk7UPP2Rt333zh8BzXFeOeulAnWpFys5d2KsAOZqRWpy3hTAPONi7XNv1mOXrgBWACuAFcBmYKMZUADzh3UtEF3ScqwdVjm21dDLWMZjc3/e9dHR0abP++RYAcxmuc48BfAczvYWHOfKsgKYZWxN5vhWD6cAZhlnnk6dUABznFfOIQrg87r+w75fAXxYnmd9tC6Mc/YpgLl6XL2FzzJOBsaHAlgBvOlloEXLotU5AwpgPv+1QFyxDO/S5K9cCsh4bPmYaxkzXMeP2omxsoE991aeecl0pyzn3wC2t+DyXFnOnX0vPPvMWDLx6045tiZzGa4ZVwHMMlYAs3yT45WzXrfewh8BzeY5WfYOYJZxaoYCmGdcPYbPvVmPQ5ECWAGsAN7o3Z8W6t6FOq+/ApjPQC0QXdJyrFcuBTotaV0IcBlOPTbHLN9irGxgOa8887otaRXAc7KsAOY4p15Ykzm+NesrgFnGCmCWb/Vvq+aQbr3FKs6dZmoFMF8zFMA84+oxfO7NWgF88vrfyDfD8fHx7uat2yOXa3Wdry1fo9/4Jy+8LGRxFTKgAOZzunIZ3mmQclhls6ycZPnmvJDxHMbKBpbzyjOv25JWATwnyx99z6O7r955curs3ql/syazOU5/oQBmGSuAWb6re+RuvYUzNZvn9MkKYJZxaoYCmGcczr7JYByQvANYAWxRsDCagY1mQAHMH9grl+GdFogOq2yWlZMs39XLrU61QtnAZnnlmddtSasAnpPlP/rND+2+/OT7x/0Gfm1NxhG3+XHx6S8UwGyt+MpnP+m/AQzvOlbOId16C2dqtl4kywpglnHOPQUwz1j5K+NkYHwogBXAyj+4IbbwWngfNgMKYD47K5fhnRaIDqtsllcuXszx2FYz150YK4D5WrFKTOa7o1OWV3HuxvhP/uip3fO//INM8T3no3ZibE1ma3JmRAUwy1gBzPJNhlfOId16C2dqNs8KYJZv7UUVwHM4F2+f+/IeRxkFsAJYAawANgMbzYACmD+oFcBzGDusspxXLl46LcLNMZ9jZQPPeJWY7LakXcW5U00O4z//7D/vvvCBd999e+6db9md9xZJXL/39z/0LXev8zy+5ffP+73xvzvUdcTflpdy6S2syWxNzuuvAGYZK4BZvsnwyjmkW2/hLMLmOVn2DmCWcWqGAphnvOX+0j/bvNdfAXzC2n8DeKPiy4JwElJZ9GWhAOZf+zT5LmlZziuXAp0W4S4EzPHY4J91fXR0pGw4C4x3pp5D5fDv7lST7S34mlwCOEn9+hefv6+3Q6S6U44VwGyOM+crgFnGCmCWbzK8ctZLTe9Uk5332DwrgFm+tdtOb/Gpv/yzQ7RkD/QxutSK4uzznDxvmfP4DeIdwN4BvOll4Ja/kfyzWUzpDCiA+YwpgOcwdlhlOa9cvHQZpGTMZjjnaRgrG1jOK8+8bktaBfCcLOcO4NmPTueeNZnNcc4+BTDLWAHM8q3+bdWs1623WMW507nnHcB8zVAA84zpXbUf/2q8huOMpABWACuAvQvaDGw0Awpg/lBduQzvNEg5rLJZVk6yfFcvtzrVCmUDm+WVZ163Ja0CeE6WFcAc59QLazLHt5anCmCWsQKY5bu6R+7WWzhTs3nOuacAZhmnZiiAecbVY/jcm7UC+OT190dAb1R8WaROQiqLviwUwPxrv3IZ3knqOKyyWU6OZSzjscE/69ofAX0WlRff16kerxKTIS3n8zN4qN/pxvjDn/j8odDd98fpxFgBzPYWmfMVwCxjBTDLNxleOYekcHeqyc57bJ4VwCzf2m0rgOdwLt4+9+U9DjfeAewdwN79qQQ3AxvNgAKYP6gVwHMYO6yynFcuXly6jG01c92JsbKBrxUKYJZxLcNXce5UL8JYAczlOb2FNZnjWwtZBTDLWAHM8q0zb9WspwBmZo/9j9qpt/AOYL5mKIB5xtVj+Nyb9VjLFcAKYOXfRuWfhbp3oc7rrwDmM6AAnsN41VKg07AqYzbLSnaWb848ZcMcxqvEZLcl7SrOnc49BTBbM6zJLN+a9RXALGcFMMu3+rdVc0i33mIV5069hQKYrxkKYJ5x9Rg+92atAD55/f0R0MpPBbgZ2GwGFMAnxZpqXBTAcxg7rLKclZMs39XLrU5LF+82Y7O88szrtqRVAM/JsncAc5wVwBzbca5RALOcFcAs39U9crfewpmazXPOPQUwyzg1QwHMMx77DK/78lYAn7z2CmDl32bln0X65Bu1KwsFMJ+BlcvwTlLHYZXNcnIsYxmPDf5Z1/4bwGdRefF9nerxKjEZ0nI+P4OH+p1ujBXA3NmnAObYjrOtApjlrABm+SbLK+eQbr2F8x6b52RZAcwyTs1QAPOMxz7D6768x/nSHwHtj4BWgCrBzcBGM6AA5g/qNPmrluGdlrQOq2yWVy5ezPHYVjPXnRh7BzBfK1aded2WtKs4d6oXYawA5mpGegtrMse3FrIKYJaxApjlmxyvnEO69RbO1Gyek2UFMMs4NUMBzDOuHsPn3qzH7ZQCWAGs/Nuo/LNQ9y7Uef0VwHwG0uS7pGU5r1wKdFqEuxAwx2ODf9a1dwCfReXF93WqFavOvJCW8/kZPNTvdGOsAObOvvRvCmCOb836CmCWsQKY5Zscr5z1uvUWzntsnpNlBTDLODVDAcwzrh7D596sx/lSAawAVgArgM3ARjOgAOYP6zT5q5bhnZa0DqtsllcuXszx2FYz150YKxv4WrHqzOu2pF3FuVO9CGMFMFcz0ltYkzm+tZRVALOMFcAs3+R45RzSrbdwpmbznCwrgFnGqRkKYJ5x9Rg+92Y9bqcUwApg5d9G5Z+FunehzuuvAOYzkCbfJS3LeeVSoNMi3IWAOR4b/LOuvQP4LCovvq9TrVh15oW0nM/P4KF+pxtjBTB39qV/UwBzfGvWVwCzjBXALN/keOWs1623cN5j85wsK4BZxqkZCmCecfUYPvdmPc6XCmAFsAJYAWwGNpoBBTB/WKfJX7UM77SkdVhls7xy8WKOx7aaue7EWNnA14pVZ163Je0qzp3qRRgrgLmakd7CmszxraWsAphlrABm+SbHK+eQbr2FMzWb52RZAcwyTs1QAPOMq8fwuTfrcTulAFYAK/82Kv8s1L0LdV5/BTCfgTT5LmlZziuXAp0W4S4EzPHY4J917R3AZ1F58X2dasWqMy+k5Xx+Bg/1O90YK4C5sy/9mwKY41uzfgTwZz79mUOVgPv+OF1qhQKYz/DKWS+B75LllZw7MVYA8zVDAcwzrh7D596sx6ZQAawAVgArgM3ARjNQAjhL+7PennjiibsDTxryQ789/fTT9/0x8+c4689X79ty05FBKsvw/+1dv3bm1yDjyzdMNaxWHvafZSzjysTWa0Uke/1Z95/N8WFynIXAPtv6tYwPw/gXf/Kx3f/yf/7WmZxJxulT7C1e7OdIzt0YP/Jzt6ZnuRNja/Ll6+69epsI4Hf+9M+YY2geLwH8fT/7XhlDjFfOet16C2cRtiYnyxHANXvsP9u/HYZ/eov/8FM/cSZnGR+G8b16D3+/B2cF8MnrfCOhPz4+3t28dXvkcq2u87Xla/Qb/OSFl4UsrkIGSgCvKEgZpg7xSNO8ZdYlgB//+HOH+HIf6GN0YuzdqWzNrcXLAwXwQP+xOT4QyAs+TCfGWQiseHRiHAH82Ec/tQJzq7t0Vt1p3SnLYewdwFx/kd7CmszxrfkojF949pnpNblLrSgBbK3gsrxyDsk3Tpcsr+TcibF3AHO1os69P/jxt+y+eudJzz3oL+UUZ5/5LG+d8fhN5h3ACuBNy5mtfzP557OgkhlQAPP5yiDlkpbl7LDK8k0NkrGMx+b+vOur8BdylA1sllMrFMAs46rJ9hYs5+rflDoc5zC2JnN8a4ZUALOMFcAs3zrzVv1l3/S8neTkKs6dGCuA+ZqhAOYZV4/hc2/W415IAawAVgD7t27MwEYzoADmD+taIHoHMMc6jB1WOb6rFy+dFgLmmM+xsoFnrABmGVdNVgCznKt/UwBznBXAHNtxIasAZjkrgFm+deat6pEVwON6n7vuNO8pgPmaoQDmGY99htd9eY+nggJYAaz826j8s0j3LdL12iuA+QxkubVqGd5pkFq1FJDx2PIx1zJmuI4ftRNjBTB77q0885LpTlm2t+Cz7I+A5hlbk1nGmfkUwCxjBTDLNxlOb7Fq1uvWW6zi3Kl/UwDzNUMBzDOunbLPvVmPOyUFsAJYAawANgMbzYACmD+sVy7DOw1SDqtsllcuXszx2FYz150YKxv4WrFKTHZb0q7i3KleKID5emFNZhkrgHm+CmCe8co5pFtv4UzN5jlZVgCzjHPuKYB5xopfGScD40MBrABW/m1U/lmwLdgKYD4DCuA5jB1WWc4rFy+dZIM55nOsbOAZrxKT3Za0qzh3qskKYL5eWJNZxpn3w/iFZ58Zd3RTrrvUCgUwn+GVc0i33sJZhM2zApjlWztuBfAczsXb5768x4ZSAawAVgArgM3ARjOgAOYPagXwHMYOqyznlYuXLgtEGbMZzmAaxsoGlvPKM6/bklYBzGdZAcwztiazjHP2KYBZxgpglm/1b6tmvW69xSrOneY97wDma4YCmGes9JVxMjA+FMAKYOXfRuWfBduCrQDmM7ByGd5pkHJYZbOsnGT5rl5udaoVygY2yyvPvG5LWgUwn2UFMM/YmswyTn+hAGYZK4BZvqt75G69hTM1m+f0yQpglnFqhgKYZxzOvslAAXySgRv5hjg+Pt7dvHV75HKtrvO15Wv0m//khZeFLK5CBhTAfE5XLsM7SR2HVTbLCmCWb84LGc9hrGxgOa8887otaRXAfJYVwDxjazLLOP2FAphn/Pc/9C27D3/i89N3fM56c5DLmefcibECmK/JEcB/9/u/zQd37zN0yfFV2HX7Z+S/z8J4fHgHsAJYMezfjDEDG81A/sbyX//wG8eaPe26S3O0chneibECmG3wlJMs3zTPMp7DWNnAcl555qWB6XTuKYD5LCuAecbWZJZx+gsFMM9YAcwyXtkjd+stnKn5LCuAWcY59xTAPONw9k0Go0BQACuALQoWRjOw0QwogPkDe+UyvNMi3GGVzfLKxYs5Httq5roTY2UDXytWicluS9pVnDvViwjgxz/+HFN4L/ionRhbk9marADm+YaxApjlvHIO6dZbOFPzWVYAs4xTkxXAPGPlr4yTgfGhAFYAK/82Kv8s2BZsBTCfAQXwHMYOqyznlYuXTotwc8znWNnAM14lJrstaVdx7lSTFcB8vbAms4wz74fxC88+M+7oplx3qRVhrABmc7xyDunWWziL8FlWALOMU5MVwDxjfYKMk4HxoQBWACuAFcBmYKMZUADzh7YCeA5jh1WW88rFS5cFoozZDGdACWNlA8t55ZnXbUmrAOazrADmGVuTWcY5+xTAPGMFMMt4ZY/crbdwpuazrABmGefcUwDzjMPZNxkogE8ycCPfEMfHx7ubt26PXK7Vdb62fI1+85+88LKQxVXIgAKYz+nKZbjijD9qZSzjQ9X6lcutTjlWNrDn3sozL9WoU5YVwHyWFcA8Y2syyzg9igKYZ6wAZhmv7JG79RYKYD7LCmCWcc49BTDP+FA7ED/O1X6txm2gdwArgBXD/s0YM7DRDCiA+cN25TK80yLcYZXN8srFizke22rmuhNjZQNfK1aJyW5L2lWcO9ULBTBfL6zJLGMFMM83jBXALOeVc0i33sKZms+yAphlnJqsAOYZK25lnAyMDwWwAlj5t1H5Z8G2YCuA+QwogOcwdlhlOa9cvHSSDeaYz7GygWe8Skx2W9Ku4typJiuA+XphTWYZZ94PY/8NYJazApjlu3IO6dZbOIvwWVYAs4xz7imAecb6BBknA+NDAawAVgArgM3ARjOgAOYPbQXwHMYOqyznlYuXTrLBHPM5VjbwjFeJyW5L2lWcO9VkBTBfL6zJLGMFMM83jBXALOeVc0i33sJZhM+yAphlnJqcHP/d7//26KamXHcysFAjAAAgAElEQVTpkcPYNxkkA+NDAawAtjBYHM3ARjOgAOYPbQXwHMYOqyznlYuXLoOUjNkMZ0AJY2UDyzmMf+XRH9498ht/M86D06471QsFMJ9lBTDP2JrMMs7ZF8af+ss/m1aH6xN1qcdhrABmc7yyR06eu2R5JedOjBXAbL1ITVYA84zD2TcZVM+XZwWwAtiiYGE0AxvNgAKYP7AzSLmkZTk7rLJ809jLWMZjc3/e9dHR0abP++TYpQub5TBWALOMqybbW7Cck2UFMM/YmswyTr2IAP7qnSfPO7qx93cROmEcAfz4x5/DWJ73gbswXjmHhL2cz0vg4d7fibHnHn/uKYB5xjn7fJPBeAoogBXAFgULoxnYaAYUwPyBnYHVJS3LeeVSoNOw6l3W5nhs8M+6VgCfReXF93WqFQpgtlZk2VK9xYo7rTtlWQHMZjk5dhHOMk69yL+FqABmOSuAWb4rZ710cZ3OPec9PsueeyzjnHvJ8ZeffP/5gxn0O11qheKXz/BVYTx+KymAFcDKv43Kv6tSUPxzcoeLAphjW7nNwLpqGd6lAV25FJDx2PIx1zJmuI4ftQvjLzz1YWUD3JOuPPOS6S5ZXsm5E2MFMNsnW5NZvjWLKIB5zgpglvHKWa9bb6EA5rOsAGYZ5+xTAPOMq8fwuTfrcaekAFYAK4DhZZsFt3fBvczrrwDms+OSdg5jh1WW88rFSyfZYI7ZHCsbWL7pR1aeed2WtP7lMjbPybICmGVsTWb51oyoAOY5K4BZxivnkG69hbMIn2UFMMs4Z58CmGdcPYbPvVkrgE9e/xv5Zjg+Pt7dvHV75HKtrvO15Wv0G//khZeFLK5CBhTAfE5XLsMVZ/xRK2MZH6rWr1xudcmxsuF6n3mpRl2ybG8xJ8sKYJazNZnlW/2JApjnrABmGa/skbv1FgpgPssKYJZxzj4FMM+4egyfe7Met4HeAawAVgx7B7AZ2GgGFMD8Ye2Sdg5jh1WW88rFSyehY47ZHCsbWL5ZAKw887otab0DmM1zsqwAZhlbk1m+tZRVAPOcFcAs45VzSLfewlmEz7ICmGWcs08BzDOuHsPn3qwVwCevv3cAb1R8WaROQiqLviwUwPxrv3IZrjgb2xHmWsYM1/GjynikwVx3YaxsuN5nXr47umTZ3mJOlhXALGdrMsu3ZnwFMM/5r3/4jbvffOqvmCbtgo/a6cxbJSa79RarOHfKsgKYr8nJ8fEH33dB9WR+q0uOq7/wmc/y1hmP30neAewdwN79qQQ3AxvNgAKYP7Bd0s5h7LDKcl75N++7DFIyZjOc4UnZwDNeeeZ1W9J6BzCb52Q5Avixj35q3G1Mue5y7lmT2QzX0lABzHNWALOMV/bI3XoLZ2o+ywpglnHOPgUwz7h6DJ97sx4HIwWwAlj5t1H5Z6HuXajz+iuA+QysXIZ3WSCuXArIeGz5mGsZM1zHj9qFsbLhep95yXSXLNtbzMnyL/7kYwpgcI61JvM5zrynAOY5K4BZxitnvW69hQKYz7ICmGWcc08BzDPWJ8g4GRgfCmAFsAIYHJwtuhbdy2QgAvjOW9881uxp1y5pedSdGDussrVw5eLFHFsrLnPOjf+vsoGtE2G9UkzmO6VTvfAOYDbPybICmGVsTWb51vmnAOY5K4BZxivnkG69hTM1n2UFMMs4Z58CmGdcPYbPvVmPmyoFsAJYAawANgMbzYACmD+sVy7DOy3CHVbZLK9cvJjjsa1mrrswVjawdSILgJVnXrclrQKYzXOyrABmGVuTWb61lFUA85wVwCzjlXNIt97CmZrPsgKYZZyzTwHMM64ew+ferMftlAJYAaz826j8s1D3LtR5/RXAfAZWLsO7SJ2VSwEZjy0fcy1jhuv4UbswVjZc7zMvme6SZXuLOVlWALOcrcks35r1FcA8ZwUwy3jlrNett1AA81lWALOMc/YpgHnG1WP43Jv1uFNSACuAFcAKYDOw0QwogPnD2iXtHMYOqyznlYuXTkLHHLM5VjawfLMAWHnmdVvSegcwm+dkWQHMMrYms3xrKasA5jkrgFnGK+eQbr2FswifZQUwyzhnnwKYZ1w9hs+9WSuAT17/G/lmOD4+3t28dXvkcq2u87Xla/Qb/+SFl4UsrkIGFMB8TlcuwxVn/FErYxkfqtavXG51ybGyYc6Z94Gf+N7dG973DF8czvgMXbJsbzEnywpglrM1meVb/UkW4V9+8v1nVEz2XV3qcThHAP/SR/6CBXrGR+/CeGWPHOxyPiN8B35XJ8YKYP7s+7VHv2d3/MH3HTil9/5wXXJc/YXPfJa3znj8rvAOYAWwYnijd39uvZD45+MPEwUwz9gl7RzG/m1llvPKxUuXQUrGbIbTUygbeMbJsQJ4DmfvAGY5J8sKYJaxNZnlW7O0ApjnrABmGa/skbPcdhYZV/zMdSfGCmC2XuTsiwD+wgfezYT1go/aJcfVX/jMZ3nrjMdvBwWwAlgBrAA2AxvOwN//0LeMNXvadZfmaOUyvBNjBTDbfK5cvJhjvix3YaxsYOtEBtSVZ16+U7pkeSXnTowVwGzNsCazfGtpqADmOSuAWcYr55BuvYUzNZ9lBTDLOGefAphnXD2Gz71Zj5sqBbACWPm3Yflnse5drPP6K4DZDLikZfkmwyuXAp0W4S4E2CybY5ZvasX/3979x8x213UCb2KMxhhjQgxKiGlCWAxBQtKIiSHarCGyDX+4dlm7LEFcFmihLUj5lYLuWjBlK7rXFOhVwHaBbimJBMJSidKKdJvW6wV1tfQH3TYpulVSav3DkPjP2Xxn8r3n+8xz5szz3Pl+zpx5vq+bPJkfZ+bMzHte8z0/3mfmKhviM97lMq+1nbS7+qZ1S8s9BXDsmGFMjs03b+crgONzTgXwh2/+g3I/6CTnWxqPd7Ud0tq6xa5ybsmyAjh+TE4F8L3XvWGScbh8kFYc5/ULp/GW555x6V8BrABWACuAGZixAQVw7EJ7lzvDW1kBVZzFGk4rnTKWcblyv+7861//+lkv75UN0zjeVTGZXLa03NtVzi1lrACOHTOMybH55p2GCuD4nL902QsUwIH7O3a5HdLauoUCOHa8SJYVwLEZp2WfAjg+47yO4bTtrMv9QgpgBfCsdwYarNoerLz/vgEcbSCt5NtJGzvO7HKnQEs7wu0Q4LhcwR86rwAeSmV5XUtjxa6WeSlpOa83WGtKSxn7f5Zjl3sK4Nh88zaOAjg+ZwVwbMa73NZrbd3C9l68ZQVwbMZp2acAjs84r2M4bTvrcvtSAawAVgAHHg1psG17sK3x/vsGcKwhBXBsvukzsMudAi3tCLdDINYyx7H5prFC2RCf8S6Xea3tpN1V0d7Sck8BHDtmGJNj883biQrg+JwVwLEZ73IdubV1C9t78ZYVwLEZp2WfAjg+47yO4bTtrBXA/ft/QfownD17trvu+lNlLifqfHpt6TX64PdvvCxksS8GFMCxVne5M7ylnbQ2VuMdy1jGm1ZefQN4fUItjce7KiZT+nJeb7DWlJYyVgDHLvcUwLH55m1RBXB8zgrg2IwVwLH55rFilzm3tG7xmVe+uNYq2bHm00rGybMCeJoxI48dTtvNuxyEfANYAawY9g1gBmZsQAEcu7BWAMfmm1Y2bazKuFzxXHd+7uUkx/GOlQ3xGe9ymZc++63s3Nplzi1lrACOHTOMybH55h2yCuD4nBXAsRnvch25tXULB/zGW1YAx2acln0K4PiM8zqG07azLve9KYAVwMq/GZd/Buu2B+v0/iuAYw3YSRubbzK8y50CLe0It0Mg1jLHsfmmsULZEJ9xdnzBW+8stwcnO9/SmLyrb1q3lLECOHbMMCbH5pu389P629mb3jfZOJwfqJWxIuWcCuB3/NYn80uf7LSVjPO6xWTBrjyQnFcCCbjYUsYK4Phl33t/+dLu8V/7hQCp47NsxXFev3Aab3nuGZefCAWwAlgBrABmYMYGFMCxC+20wWonbXzGykkZlyufQ+d9A3goleV1rWysKhtix4m0gZp30iqAY7O2bhGbb7asAI7N2Zgcm2/eaZi+CfXEjW9evxIQNKWVdYuUswI41nJetwiiunG2rVjeZc6tZPxnt/5upwCOHS/SmKwAjs84r2M4bTvrcgGqAFYAK/9mXP4ZrNserNP7nwrgx779nXLcnuR8Kyv5eUNqFzvDW8t4ErgrDyLjlUACLso4INSVWbaSsbIhfp1nl8u8xLoVy7vMuaWMFcCxY4YxOTbfvJ2vAI7PWQEcm3Fe5q2svk52saXlnoOqYy0rgGPzzcs9BfA0Oee8nbabd7kgVgArgBXACmAGZmxAARy7sM4brArguJxzxuXKx1Tn7RCIT1rGMq61UalsiBuH83uUx+NdLPPSJ6W18WIXObeUsQI4dswwJsfmm8dlBXB8zukbfb9zw6n4FbaVR2hpPN5VMdniusUKs0kutmJZARw/HqdlXyqA777ykknslg/SiuO8fuF0Gs9zzrn0rwBWACv/Zlz+zXkg8dymWZj8+Sue0/3LPzxejtuTnG9l5WiXO8Nby3gSuCsPIuOVQAIuyjgg1JVZtpKxsiF+vWKXy7zEuhXLu8y5pYz9Fx6xY4YxOTbfvC2tAI7PWQEcm3Fe5q2svk52saXl3q6K9lYyVgDHjhV5uacAnibnnLfTdvMuF8QKYAWwAlgBzMCMDSiAYxfWeYPVt3Tics4ZlysfU51vZWNVxnF+8waTjOMzVjbEZ5wd72KZl8b91sbkXeTcUsYK4Ngxw5gcm29ev1AAx+esAI7NOK9bTLV9t/o4LS33FMCxlhXAsfnm5Z4CeJqcc95O2827XF4qgBXAyr8Zl38G6nYH6vzeK4BjDeQNVjtp43LOGZcrH1Odt0MgPmkZyzgvr7Y9VTbEjcP5vcnjcVrmPfbt78TjXXmE1sYL6xZxppNlBXBcvmnMMCbH5pvH5VQA33vdG1ZGy/iLrYzHKWcFcKzlvG4Rr3b4EVqxvMucW8lYARw7VuTlngJ4mpxz3k7bzbtcaiqAFcAKYAUwAzM2oACOXVjnDSk7aeNyzhmXKx9TnW9lY1XGcX7zBpOM4zNWNsRnnB1f+L57FMCB6345Z+sWcaZTxgrguHzTss+YHJtvXr9IO8If/7VfmGrV+NzjtLKOnHJOBfCvvOv95177VGdayTgv86bKdfVx5LyaSP3LrWSsAJ5mufe2//yq7tHLX1wf6oY5tuI4r184ncbznHMuPxIKYAWw8i9wB9CcBwLPbT8WBqkAfvjBh8txe5Lzrawc5Q3WXewMby3jSeCuPIiMVwIJuCjjgFBXZtlKxsqG+PWSXS7zEutWLO8y55YyVgDHjhnG5Nh887a4Ajg+ZwVwbMZ5mbey+jrZxZaWe34COtayAjg237zcUwBPk3PO22m7eZcLYgWwAlgBrABmYMYGFMCxC+u8waoAjss5Z1yufEx13g6B+KRlLONaG5XKhrhxOL9HeTzexTIvfVJaGy92kXNLGSuAY8cMY3JsvnlcVgDH55xKsw+87Zr4FbaVR2hpPN5VMdniusUKs0kutmJZARw/HqdlXyqA7/rFH5/EbvkgrTjO6xdOp/E855xL/wpgBbDyb8bl35wHEs9tmoXJly57QffPf3NPOW5Pcr6VlaNd7gxvLeNJ4K48iIxXAgm4KOOAUFdm2UrGyob49YpdLvMS61Ys7zLn1jL2M9tx44YxOS7bcjtaARyfswI4NuO8zFtZfZ3sYmvLvcmCLR6olYwVwLFjRV72KYCnyTnn7bTdvIthvFMAK4AVwApgBmZsQAEcu7DOG6y+pROXc864XPmY6nwrG6syjvObN5hkHJ+xsiE+4+z44g99tfuTR56aaig+9zitjcnWLeJMZ8sK4LiMjclx2eZ1i3SaCuC7r7zk3Dg51ZlWxuOUsQI41nIej6eyu/o4rVjeZc6tZKwAjh0r8rJPATxNzjlvp+3mXS4vFcAKYOXfjMs/A3W7A3V+7xXAsQbyhtQudoa3siGVMy5XPqY6L+P4pGUs47y82vZU2RC7vEvvTx6Pd7HMS5+U1saLXeTcWsYK4Lhxw5gcl225vPR/IcbnnArgK//Tm+JX2FYeobXxeOXlT3ZRzvFRt5KxAjh+PE7Lv9e//vXdQ5f+SDzclUdoxXG5juH8NKbnmnP5EVAAK4AVwApgBmZsIBXAX//KneW4Pcn5VlaOdrkzvLWMJ4G78iAyXgkk4KKMA0JdmWUrGSsb4jdQd7nMS6xbsbzLnFvLOBXAj337OyujZuzFVjI2JsePyWmHoQI4Puff+aV/073/l/597MAwMPdWxoq8zBuIYJKr5BwfcysZK4Djx+O03MsFsPW3afKeaznpecW//+XSQQGsAFb+zbj8MyDGD4hzzzgVwP901+3luD3J+VZW8vMGq2/pxH3WcsaTwF15kNYcr7z8SS7KOD7mVjJWNsSNw3ldJ4/Hu1jmpU9KK5Z3mXNrGfuZ7bhxw5gcl20ek9OpAjg+ZwVwbMZ5mRe/Rjz8CK0t94ZTiL22lYwVwLFjRV72KYCnyTnn7bTdvMslgwJYAawAVgAzMGMDn3nlixXAge9P3mDdxc7wVjakcsblysdU52Ucn7SMZVxro1LZEL9xmsfj19z29e7mM/8vHu/KI7Q2Xli3iDOdLSuA4zI2JsdlWy43UwHspzBjs04F8Cf+47/2awFB29R5PF5Z5E92sbV1i8mCLR6olYwVwLFjcV72pQL40ctf3P3LPzxeKIs/24rjnLPTaTzPOefyU6UAVgAr/4JWhOc8CHhu+7MgSAXwX/3BLeW4Pcn5VlaO8gbrLnaGt5bxJHBXHkTGK4EEXJRxQKgrs2wlY2VD/LrJLpd5iXUrlneZc2sZK9njxg1jcly25bZ4/ibUyqI//GIrY0XK+r2/fKkCOHCfV17mhaNd8wCtWN5lzq1krACebrmXCuCHH3x4zac65upWHJfrGM5PY3quOZefJAWwAlgBHLgyPNdBwPPan4XAza/6me7J2z9QjtuTnG9l5ShvSKUC+L9+8dFJss0P0lrG+XVPeSrj+LRlLONa6xTKhvh1k7zMS8u7qZd56ZPS2nhh3SLOdLasAI7L2Jgcl2253MwFsG9CxeWdC+A/eeSp+JW24hFaW+YVL33Ss3KOj7uVjBXAcePw6nLv8V/7he6f/+aeeLzFI7TiuMza+WlMzzXngn+nAFYAK4AVwAzM2EAqgM/e9L5y3J7kfCsrR3kH4i52hreW8SRwVx5ExiuBBFyUcUCoK7NsJWNlQ/wGal7mpZ9/VgDH5Z1ztm4Rn7ECOC5jY3JctuWOQj+FGZ9z+pntu37xxzsFcEzWeZm3svo62cVW1pN3mXMrGSuAY8aIcpmXzqflXiqAv/6VOycbJ9IDteJ4NW+Xp3E9x5zLD5gCWAGs/Jtx+TfHAcRzmnbhkf7Ponuve0M5bk9yvpWVo7whlXbSpm/qTPmvtYynzDY/loxzEnGnMo7LNs+5lYxT2ZD+24Nd/Gsl47zMSwVwKs6m/tdaztYt4taZs2Xfso7L2Jgcl225PZ13hPspzLi8cwGcln1T/mttmTdltuVjyblMI+Z8KxkrgOPG4dXl3hM3vnny/+quFcdl1s5PY3quOZdLBAWwAlgBrABmYMYG0k9WpaPjpv7XyspR3oGYjgifemd4axlPbTg9nozjU5exjGtt8Cgb4jdQd7nMa3FMtm4RZzpb9i3ruIyNyXHZlsvNVACng33/6a7b41coikdoZf0tZZ0yfujSH+k+8oU/KxKIP9tKxnk8jk90+BHkPJxLzWtbyVgBPN1yL/03d1P/V3etOC7XMZyfxvRccy6XAwpgBbDyb8bl31wHEc9ruoVIOmL57isvKcftSc63snKUN1gf+/Z3ugvf5/8gifhs54wngbvyIK05Xnn5k1yUcXzMrWSsbIhft8jj8S6WeemT0orlXebcWsZK9rhxw5gcl225vp3KSTvCY7NOGadvm73jtz4Zv9JWPEJr43Hx0ic9K+f4uFvJWAEcOxbnZV8ak9P//zv1F11acZxzdjqN5znnXC4dFMAKYAWwApiBGRtIK0fpqPC0YyAdGZ7/0uW/+oNbFn95p0F5mqaVl4fOf+4jpxf/v3DaIF79+8b1rz103ept8uX0fxTn86un6ec857xAzDtp04IxfQM4fZMk/TxY/v8R8+X8DZN1p+knCI/79+8+cubY9xl6jH911Uf3JuNyBWSK862s5JeOp8i1fAwZl2nEnG8lY2VD/EZqOVakZV5apqwu89Yt5/L1Q8uhsevS/fL0Tcu99Jw2/aV5/cibb9ub5d66dYuc57rTnNm60zLX8jabMi5vm86vy3tfMk4HM6TXkfI4ruWh7FfzGbp83IyH5pGum/v6mzE5fkxO20hpW+9f/uHxxQG/eTtv9XRoO6687ijbfeXt0/lHfvc9B7YVz2ceaT43v+pnZj0e54xT2ZAOqk6vs8w3X06nQ3+ruR3n8mrG6b5pu/m4fze++pJZZ1yuW8SsCY/PtZX15F3m3ErGCuBpl3upAM5j8Oq4fJyx9qi3HRqTj3rf8nb7sNyb8z5Yz22az1nKufynAFYAz3pl0sAw3cAg63lmnXYKpG8Bv+O1r17834ipUE1/aaXjE//lrd2ffuzUYgP+f/6PWxenaaXmOH//99Mf6ob+/vx33zt4/dBt7/rAO7r0fxUP/aWfsJ6zrW8/cv9ix0vK+T+84VcWO+PSDrn0d9GVv9P92xs+2735U1/b+Pebd/yf7rh/1976p0e+z1Wn/1d38RuvH/x7+RXv2ZuMU86rfx//+McX3wpLG5a1/+6+++4jzzM9j9XnVl7eF8flc87nZbz9+F6OFTnX8lTGMs4e9mWsSMu8tFzJy7u0zHv1f7t1sbxLy7PVZV+67rb//fXFXz5fLvfStPLy6vk0fWy5l+edT6/98O2L5XJaxq3+pee+Tznn9Yqc9VHWLVbzS5fXZVxeP5ZxOc90n5Txarb58j5nnFwfJeNsPOWSzpf5jJ0/asZpHtbfzm/drpX1tzSO5WVH2t7L23mp8Et/d17x0u7W/74sa4+zfTd227zt+LXfvPrI24x3vfvVi23PtP25+pe2/+Y8Hq/LOGedMk4HPq/+jWV41GmtZLzLdeS07djKeLHLnGW83Idhe2/77b2jjMlHHWOPe7tWxuS5L5M9vzqfo6PkqADus74gBXb27NnuuutPlbmcqPPptaXXeBQcbtPjkIUs5mAg7RTYxb9WjvJM77GM4z/rMpbxpnEsGZnDmDv2HDjmmONNCYxPt24xnk+NqTKukeL4PGQ8nk+NqTKukeL4PGQ8nk+NqTKukeLmech5c0bb3kLG2ya4+f4y3pzRtrdoKeOxfRqmxe/TmEvG5WfGN4AVwLPf4TqXD47n0c4gOaf3WuEQ707GMi5XjIbOKyeHUlle19KGlLHCWLH+k7CcYqwYT8h4MZ5PjakyrpHi+DxkPJ5PjakyrpHi+DxkPJ5PjakyrpHi5nnIeXNG295CxtsmuPn+Mt6c0ba3aCnjOe3T9lzi96Gsy7j8zCiAFcAK4Bn//6/rPsSu390AOnX2Cof491rGMi5XjIbOK3WGUlle19KGlLHCWLH+k7CcYqwYT8h4MZ5PjakyrpHi+DxkPJ5PjakyrpHi+DxkPJ5PjakyrpHi5nnIeXNG295CxtsmuPn+Mt6c0ba3aCnjqfdbe7z4/STnk3H5mVEAK4AVwApgBmZsQOEQvyCVsYzLFaOh80qdoVSW17W0IWWsMFas/yQspxgrxhMyXoznU2OqjGukOD4PGY/nU2OqjGukOD4PGY/nU2OqjGukuHkect6c0ba3kPG2CW6+v4w3Z7TtLVrK+HzKQveJ39cxdcblZ0YBrABW/s24/Jt6cPB48xvwFQ7x74mMZVyuGA2dV+oMpbK8rqUNKWOFsWL9J2E5xVgxnpDxYjyfGlNlXCPF8XnIeDyfGlNlXCPF8XnIeDyfGlNlXCPFzfOQ8+aMtr2FjLdNcPP9Zbw5o21v0VLG9u3H77fYh4zLz4wCWAGsAFYAMzBjAwqH+AW3jGVcrhgNnVfqDKWyvK6lDSljhbFi/SdhOcVYMZ6Q8WI8nxpTZVwjxfF5yHg8nxpTZVwjxfF5yHg8nxpTZVwjxc3zkPPmjLa9hYy3TXDz/WW8OaNtb9FSxvtQTnqO8ftWys+MAlgBrPybcflnQIwfEOeescIh3oCMZVyuGA2dV+oMpbK8rqUNKWOFsWL9J2E5xVgxnpDxYjyfGlNlXCPF8XnIeDyfGlNlXCPF8XnIeDyfGlNlXCPFzfOQ8+aMtr2FjLdNcPP9Zbw5o21v0VLGc9/P7fnF71dJGZf/FMAKYAWwApiBGRtQOMQvGGUs43LFaOi8UmcoleV1LW1IGSuMFes/CcspxorxhIwX4/nUmCrjGimOz0PG4/nUmCrjGimOz0PG4/nUmCrjGilunoecN2e07S1kvG2Cm+8v480ZbXuLljJWsMbvt9iHjMvPjAJYAaz8m3H5tw8DiucYu2BROMTmm/zKWMblitHQeaXOUCrL61rakDJWGCvWfxKWU4wV4wkZL8bzqTFVxjVSHJ+HjMfzqTFVxjVSHJ+HjMfzqTFVxjVS3DwPOW/OaNtbyHjbBDffX8abM9r2Fi1lbD99/H6Lfci4/MwogBXACmAFMAMzNqBwiF9wy1jG5YrR0HmlzlAqy+ta2pAyVhgr1n8SllOMFeMJGS/G86kxVcY1Uhyfh4zH86kxVcY1Uhyfh4zH86kxVcY1Utw8DzlvzmjbW8h42wQ331/GmzPa9hYtZbwP5aTnGL9vpfzMKIAVwMq/GZd/BsT4AXHuGSsc4g3IWMblitHQeaXOUCrL61rakDJWGCvWfxKWU4wV4wkZL8bzqTFVxjVSHJ+HjMfzqTFVxjVSHJ+HjMfzqTFVxjVS3DwPOW/OaNtbyHjbBDffX8abM4hykNMAACAASURBVNr2Fi1lPPf93J5f/H6VlHH5TwGsAFYAK4AZmLEBhUP8glHGMi5XjIbOK3WGUlle19KGlLHCWLH+k7CcYqwYT8h4MZ5PjakyrpHi+DxkPJ5PjakyrpHi+DxkPJ5PjakyrpHi5nnIeXNG295CxtsmuPn+Mt6c0ba3aCljBWv8fot9yLj8zCiAFcDKvxmXf/swoHiOsQsWhUNsvsmvjGVcrhgNnVfqDKWyvK6lDSljhbFi/SdhOcVYMZ6Q8WI8nxpTZVwjxfF5yHg8nxpTZVwjxfF5yHg8nxpTZVwjxc3zkPPmjLa9hYy3TXDz/WW8OaNtb9FSxvbTx++32IeMy8+MAlgBrABWADMwYwMKh/gFt4xlXK4YDZ1X6gylsryupQ0pY4WxYv0nYTnFWDGekPFiPJ8aU2VcI8Xxech4PJ8aU2VcI8Xxech4PJ8aU2VcI8XN85Dz5oy2vYWMt01w8/1lvDmjbW/RUsb7UE56jvH7VsrPjAJYAaz8m3H5Z0CMHxDnnrHCId6AjGVcrhgNnVfqDKWyvK6lDSljhbFi/SdhOcVYMZ6Q8WI8nxpTZVwjxfF5yHg8nxpTZVwjxfF5yHg8nxpTZVwjxc3zkPPmjLa9hYy3TXDz/WW8OaNtb9FSxnPfz+35xe9XSRmX/xTACmAFsAKYgRkbUDjELxhlLONyxWjovFJnKJXldS1tSBkrjBXrPwnLKcaK8YSMF+P51Jgq4xopjs9DxuP51Jgq4xopjs9DxuP51Jgq4xopbp6HnDdntO0tZLxtgpvvL+PNGW17i5YyVrDG77fYh4zLz4wCWAGs/Jtx+bcPA4rnGLtgUTjE5pv8yljG5YrR0HmlzlAqy+ta2pAyVhgr1n8SllOMFeMJGS/G86kxVcY1Uhyfh4zH86kxVcY1Uhyfh4zH86kxVcY1Utw8DzlvzmjbW8h42wQ331/GmzPa9hYtZWw/ffx+i33IuPzMKIAVwApgBTADMzagcIhfcMtYxuWK0dB5pc5QKsvrWtqQMlYYK9Z/EpZTjBXjCRkvxvOpMVXGNVIcn4eMx/OpMVXGNVIcn4eMx/OpMVXGNVLcPA85b85o21vIeNsEN99fxpsz2vYWLWW8D+Wk5xi/b6X8zCiAFcDKvxmXfwbE+AFx7hkrHOINyFjG5YrR0HmlzlAqy+ta2pAyVhgr1n8SllOMFeMJGS/G86kxVcY1Uhyfh4zH86kxVcY1Uhyfh4zH86kxVcY1Utw8DzlvzmjbW8h42wQ331/GmzPa9hYtZTz3/dyeX/x+lZRx+U8BrABWACuAGZixAYVD/IJRxjIuV4yGzit1hlJZXtfShpSxwlix/pOwnGKsGE/IeDGeT42pMq6R4vg8ZDyeT42pMq6R4vg8ZDyeT42pMq6R4uZ5yHlzRtveQsbbJrj5/jLenNG2t2gpYwVr/H6Lfci4/MwogBXAyr8Zl3/7MKB4jrELFoVDbL7Jr4xlXK4YDZ1X6gylsryupQ0pY4WxYv0nYTnFWDGekPFiPJ8aU2VcI8Xxech4PJ8aU2VcI8Xxech4PJ8aU2VcI8XN85Dz5oy2vYWMt01w8/1lvDmjbW/RUsb208fvt9iHjMvPjAJYAawAVgAzMGMDCof4BbeMZVyuGA2dV+oMpbK8rqUNKWOFsWL9J2E5xVgxnpDxYjyfGlNlXCPF8XnIeDyfGlNlXCPF8XnIeDyfGlNlXCPFzfOQ8+aMtr2FjLdNcPP9Zbw5o21v0VLG+1BOeo7x+1bKz4wCWAGs/Jtx+WdAjB8Q556xwiHegIxlXK4YDZ1X6gylsryupQ0pY4WxYv0nYTnFWDGekPFiPJ8aU2VcI8Xxech4PJ8aU2VcI8Xxech4PJ8aU2VcI8XN85Dz5oy2vYWMt01w8/1lvDmjbW/RUsZz38/t+cXvV0kZl/8UwApgBbACmIEZG9hV4fDxj3+8XFac93k7w9dHJ+P12dSaIuNaSa6fj4zXZ1NrioxrJbl+PjJen03NKXKumebwvGQ8nEvNa2VcM83hecl4OJea18q4ZprD85LxcC61r5Vz7UQPz0/GhzOpfY2Mayd6eH4tZaxgnaZgnXvO5adAAawAVv7NuPyb+2Di+cUvVHZVANd6XAVwucg9eF7GB/OIuCTjiFQPzlPGB/OIuCTjiFQPzlPGB/OIuiTnqGT7+cq4zyLqnIyjku3nK+M+i6hzMo5Ktp+vjPssIs/JOTLd5bxlLOOa+35reTruu1LrcdN8auZhXvH71VvNuPyMKIAVwAYuBTADMzZQayWlHPiPcr7W4+7DylGt13qUXMvb1HpcGZepHjwv44N5RFyScUSqB+cp44N5RFyScUSqh+cp58OZ1L5GxrUTPTw/GR/OpPY1Mq6d6OH5yfhwJrWvkXHtRIfnJ+fhXGpeK+OaaQ7PS8bDudS8tqWMWy08ve6DZXr5+VEAK4CVfzMu/wxeBwevFvOotZJSDvxHOV/rcdN85v6+1XqtR8m1vE2tx5VxmerB8zI+mEfEJRlHpHpwnjI+mEfEJRlHpHp4nnI+nEnta2RcO9HD85Px4UxqXyPj2okenp+MD2dS+xoZ1050eH5yHs6l5rUyrpnm8LxkPJxLzWtbynju+2A9v2m6jvLzowBWAM++nDEwTDMwyHmeOddaSSkH/qOcr/W4aT5zt1XrtR4l1/I2tR5XxmWqB8/L+GAeEZdkHJHqwXnK+GAeEZdkHJHq4XnK+XAmta+Rce1ED89PxoczqX2NjGsnenh+Mj6cSe1rZFw70eH5yXk4l5rXyrhmmsPzkvFwLjWvbSnjue+D9fym6R/Kz48CWAE8+3LGwDDNwCDneeZcayWlHPiPcr7W46b5zN1Wrdd6lFzL29R6XBmXqR48L+ODeURcknFEqgfnKeODeURcknFEqofnKefDmdS+Rsa1Ez08PxkfzqT2NTKunejh+cn4cCa1r5Fx7USH5yfn4VxqXivjmmkOz0vGw7nUvLaljOe+D9bzm6Z/KD8/CmAF8OzLGQPDNAODnOeZc62VlHLgP8r5Wo+b5jN3W7Ve61FyLW9T63FlXKZ68LyMD+YRcUnGEakenKeMD+YRcUnGEakenqecD2dS+xoZ10708PxkfDiT2tfIuHaih+cn48OZ1L5GxrUTHZ6fnIdzqXmtjGumOTwvGQ/nUvPaljKe+z5Yz2+a/qH8/CiAFcCzL2cMDNMMDHKeZ84f+MAHurSisq9/6fnP3ZaM4+3LWMabxjBjRfw4L2MZp+Xxvo/HaSxhmeWTYJljjjmOXz+WsYw3bYPk6cZkY7LxwniRx4Ox030YK5JlfzJQAPcGLkgfiLNnz3bXXX+qzOVEnU+vLb1GH/7+jZeFLBhggAEGGGCAAQYYYIABBhhggAEGGGCAAQYYYIABBk6KgbLc9A1gBbBi2JExDDDAAAMMMMAAAwwwwAADDDDAAAMMMMAAAwwwwAADDOyxAQVwfzCDbwDvMeSTckSG19F/IGUhCwYYYIABBhhggAEGGGCAAQYYYIABBhhggAEGGGDg+AYUwH1mCmAFsKNZGGCAAQYYYIABBhhggAEGGGCAAQYYYIABBhhggAEGGNhrAwpgBfBeA3bURw9YFrJggAEGGGCAAQYYYIABBhhggAEGGGCAAQYYYIABBhhQAPcGfAPY0RzKcAYYYIABBhhggAEGGGCAAQYYYIABBhhggAEGGGCAAQb22oACWAG814AdxdIDloUsGGCAAQYYYIABBhhggAEGGGCAAQYYYIABBhhggAEGFMC9Ad8AdjSHMpwBBhhggAEGGGCAAQYYYIABBhhggAEGGGCAAQYYYICBvTagAFYA7zVgR7H0gGUhCwYYYIABBhhggAEGGGCAAQYYYIABBhhggAEGGGCAAQVwb8A3gB3NoQxnYJYGHn300e6ee+7pHnjggfDn97d/+7fdX/zFXxz4e+KJJ8497pTPZcqVlClfl4w5jrLNcb9SJ+P4LGQs46MYaHWZl7IxJsd/RmQs46OMQ3O/Dcccz93oUZ4fx/GO0/sg5/icZSzjo4x5bhPvRMb1MlYA91kqgJV/50oug0z/wZDFbrO46667umuuuaY7ffp09853vrO7/fbbQ51+7nOf66644oruqquuOvd35syZxWNO/Vymsjf165IxxxG2OY4fq2Us44jP7tTz5DjecXpP5Ryfs4xlPPX4GfF4HHMc4WrqeXIc7zi9p3KOz1nGMp56/PR48eZk/HTZ/3Yf/OAHQ3uFueetAFYAN/0BmPsHtMXn99RTTy1K2IceemhhM32L5sorr+y+8Y1vhFn98Ic/3N1xxx2H5r+L5zLFe76L1yVjjmvb5jh+o0HGMo5e/tYeF4bmx3G845S7nONzlrGMjcnnZ8B2iO2QofWDba4zHp/fZ/G4mcs5PmcZy/gkrFscd2xx+3j3c8i4bIAVwE8/3Z09e7a77vpTZS4n6nx6bek1zgGf59DGION9Pv/3+d57711867fM8MYbbxwsaMvbbHP+3e9+d/fVr361S2Xzk08+eW6s2MVz2eZ1HPW+u3hdMn664/j8x4Uh2xzXzVPG8XnKWMa7GLeG3EVct4vXZt3CukVtyxzHj9MylnH0NlHtcWFofhzHO065yzk+ZxnL+CSMyUPjtOvibc8947LcVAArgM+VPXOH6/kZvFowcOedd3anTp068Ln8yEc+0n3sYx87cF2tLNIRj5dffnn3q7/6q91b3/rWxfmPfvSji8ea+rnUek2b5jP165LxcuziuO4YznHdPIfGDRnLOHLcGjIXcR3H8Y7T+ybn+JxlLGNj8vEN2A5ZZhZpR8Yyjlh/s25x/PHufN4H6xbxOcs4PuPzse8+J/99UQD377GfgPYT0CGlmoG0/5DJ4nhZ/PEf//Him5JlbqmQzaVseX2N84899tji8dJpmt/jjz/evf3tb++++MUvdlM/lxqv5yjzmPp1yXj5GeD4eGPBJssc181zKG8Zyzhy3BoyF3Edx/GO0/sm5/icZSxjY/LxDdgOWWYWaUfGMo5Yf7Nucfzx7nzeB+sW8TnLOD7j87HvPif/fVEA9++xAlgBrABmYFYG7rrrrsFvAN98882TPc9bbrmlu+mmm7o5PJeIlZI5vC4Z9wviiPc4zVPGMt7WlrEi3pCMZZy+lTXlOs6248K6+7PM8kmwzDHHHNcxYDukTo7rlrnp+pOecXqNxuR4RzKW8UlY7o2NlabFG59rxgrg/r1XACv/JivV5jogeF79gDCHLNL/xfu2t73tgMv0k9BpxTTi+T3yyCOLb62U804/N3369OnF/ws85XMpn0PkeRnHm5exjCPHrcjxoZw3xxxzfHwDLa5XpHHDeHF8K+V4e5TzMpaxMfn4Block40Vx3dylDG4vI2M4zNOecs5PmcZy/gkrFuU47Pz8ab3JWMFcG9BAawADinV9mUw8Dz7wWAuWfzjP/7jogC+7777FjYfeuih7k1velP3zW9+M8TqAw880F1xxRVdepyUQfoJ6GuuuaY7c+ZMN/Vzmeo9mPp1yfjphS+O6443HNfNc2j8kbGMI8etIXMR13Ec7zi9b3KOz1nGMjYmH9+A7RDbIdYtjv+5icjsfOZpuRf/3slYxidh3eJ8xhf3ibe/64wVwP17rABWAIeUarv+kHv8/kO+j1mkoxBTCXvDDTd0V199dfeVr3wl1Okdd9zRXXXVVYvHS6ef//znzz3e1M9lqvdr6tclY44jbHMcP9bLWMYRn92p58lxvOP0nso5PmcZy3jq8TPi8TjmOMLV1PPkON5xek/lHJ+zjGU89fjp8eLNyfjpsv/tPvjBD57bz99iNgpgBXDTH4AWP/T79Jq/9a1vLb5RMsVzTkc+jj3e2LQpnl/UY0z5umQcv5InYxkbK+INyFjGRzHQ6nicsrFuEf8ZkbGMjzIOzf02HHM8d6NHeX4cxztO74Oc43OWsYyPMua5TbwTGdfJuGyAFcBPP92dPXu2u+76U2UuJ+p8em3pNfoA1fkAyVGODDDAAAMMMMAAAwwwwAADDDDAAAMMMMAAAwwwwAADczJQlpsKYAWwYti3oBlggAEGGGCAAQYYYIABBhhggAEGGGCAAQYYYIABBhjYYwMK4P6ABD8BvceQ53RUhefSf6hkIQsGGGCAAQYYYIABBhhggAEGGGCAAQYYYIABBhhgYFoDCuA+bwWwAtjRLAwwwAADDDDAAAMMMMAAAwwwwAADDDDAAAMMMMAAAwzstQEFsAJ4rwE7YqQHLAtZMMAAAwwwwAADDDDAAAMMMMAAAwwwwAADDDDAAAMMKIB7A74B7GgOZTgDDDDAAAMMMMAAAwwwMDsD73//+7uXv/zla/8uu+yyxbQvfelLkz/3n/7pn+7uvffeyR+3xg6tlOmXv/zlIz33n/zJn+zOnDlzpNvWeG7m0e+skYUsGGCAAQYYYIABBhg4vgEFcJ+ZAtiOHhvzDDDAAAMMMMAAAwwwwMDsDJw+fbp73etet/h7zWte011wwQXdS1/60nPXveUtb+l+7ud+rvujP/qjSZ/79ddf373yla+c9DFr7vhJOX76058+0vP/7Gc/273whS880m1rPkfz6nfayEIWDDDAAAMMMMAAAwwc3YACuM9KAWxHj415BhhggAEGGGCAAQYYYGDWBv7u7/5uUQDfeuutO32eTzzxRPeMZzxjr78Ve5wCOO1oSgXw7//+7+80dzu8+p04spAFAwwwwAADDDDAAAPrDSiA+2wUwHb02JBngAEGGGCAAQYYYIABBmZtYF0BvPoN4HQ5lcQveclLuu///u/v0k8Yf+1rX+s+9KEPdRdeeGH3gz/4g90b3/jGc6/17//+77urr766e9azntX9wA/8QHfJJZcsbr9uh8qpU6cOfSP2tttu6y666KLF4z3nOc/prr322mPNP7229Jx++Id/ePEcLr300u6BBx5YzOOb3/xmd/nll3fPfOYzzz2/8ieZ0+tNj3/xxRcvHv/5z3/+4vXn5//II48svq2cXttzn/vcxbSyAB577nkev/Ebv7HIMV922u9QkYUsGGCAAQYYYIABBhiYlwEFcP9+KIDt6Dm3c8JA1X8wZCELBhhggAEGGGCAAQbmY2BdAZzKzPJbwelyKkt/7/d+r8s/X5yK1VSUpss33XRT913f9V3dJz7xicV2UPr/cH/sx36s+8M//MPur//6r7vXvva13Q/90A91qTgdev/TT1BfeeWV56alcjk95o033tilsvZTn/rUoohNl9P9jzL/n/3Zn+1e8IIXLH7K+uzZs93LXvay7nnPe97i/qnAftGLXrR4fvfdd9+izE0l9v3337+Ynh47vb5UcH/mM59ZTE+v78EHH1xMT8X0T/3UT3V33333Yh5pvuk+6SegNz33/PrTfdN91mWSb+d0Pp8X74X3ggEGGGCAAQYYYKBVAwrg3r4CWAG82DHQ6mDgdfeDgSxkwQADDDDAAAMMMDBXA8cpgN/73vee28ZJxWgqRFM5m19bKlXTt2pzsZmK1TwtnaZC+D3vec+B6/L07/me7znwc8ipSE3zT+Vxvk36P4nvueeeI83/3nvvXZSr5XN4+OGHu8suu6z75Cc/uZhWzjs/v/wt5lTMlq83faM5F7yp1E7nc1mc7ptfc3reY889v5Z0+tRTTy1eY1m0l9OdN24wwAADDDDAAAMMMMDAXAwogHuLCmAF8LkdFXP5gHoe/QdUFrJggAEGGGCAAQYYYODp7jgFcFlUpv+7Nv0UdJlh+jbw6173uu706dOLgjSVreXfs5/97O7nf/7nD9wn3f9b3/rWuXI1z+/JJ59cfEM3lcCpWH7nO9+5KFnT9KPM/5ZbbulSqZznV56m8jp927e8Lp1/1atetfiWcDqfCt7y9ZbXrbv/d3/3dy/K37HnvvqY3/d937d4PavXu2x8YoABBhhggAEGGGCAgTkZUAD3HhXACuBDOxTm9GH1XPoPqyxkwQADDDDAAAMMMNCqgYgCOBWkqXxNP9e8+pd+Lno166ECON0mfUM2/fRzKmZ/9Ed/dFHKpm/lHmX+6aeqv/d7v/fQY6X5/vZv/3b3jGc849C0bQvg9Hjp279jz331tacSPRXaq9e7bExigAEGGGCAAQYYYICBORlQAPceFcAKYBvxDDDAAAMMMMAAAwwwwMCsDUQUwKm0Td+gzf9fbt5pkcrR9DPO+XJ5mr7pm761m687c+bMgZ+ETtenn2dOxe1R5v+FL3xh8RzSzz7neaZv5l588cXdr//6rx/6+ep0m/R/+qYSOJ0f+wZw/onn8uev0//jm+6Tpo099/xc8ml63avfNM7TnPY7WGQhCwYYYIABBhhggAEGdmtAAdznrwC2o+fcjgYDU//BkIUsGGCAAQYYYIABBhiYj4GIAjh9c/fCCy/s0k9Cp/mn9/u2225bFKTpdOj9/4mf+Inu7W9/+7lpqcBN5ejnP//5xXVpni972cu6l7zkJYtvBh9l/s973vO6Sy+9dPET0+kx3/KWt3TPfOYzF88p/Rx1mpb+b9807dSpU4vn9+Uvf3lxeawAzq/vFa94RZdK5fQN5jSvXACPPffytaeiON3n7Nmz5153Od35+XxOvBfeCwYYYIABBhhggIHWDSiA+8+AAlgBbCOeAQYYYIABBhhggAEGGJi1gYgCOO0Y+cu//Mvuoosu6tL/i5v+n9v0l36+ed1Ok2uvvXbxDdxy+rve9a5z908/Kf2iF72ou//++xfzOMr8023SfdJ9088zp5+Rzt9ATuXrC1/4wsX807RnPetZB76BPFYAp+eYStvnP//5i3mn+advJ6fT/BPQY889v8ZUOj/3uc9dm0m+ndN+R4ssZMEAAwwwwAADDDDAwG4MKID73BXAdvTYkGeAAQYYYIABBhhggAEGmjaQvh37wAMPLL61O7ajJv2EcipQc8Gbb5u+bZvun7+pm6/Pp0eZf7pv+VPQ+b7pNE179NFHz/s9SvdNz6GcZz6/6bmnn5y+4YYbBu+b5+G038kiC1kwwAADDDDAAAMMMLA7AwrgPnsFsB09NuQZYIABBhhggAEGGGCAAQaOaODqq6/urrnmmibyuu+++xbfOl5XHtux1e9ckYUsGGCAAQYYYIABBhjYvQEFcP8eKICPuJHvg9ujkYUsGGCAAQYYYIABBhhgoFUD6eeo008iP/jggye+BE7/n3H+uehW32+v21jHAAMMMMAAAwwwwMD+GFAA9++VAlgBfOJ3Whic+w+8LGTBAAMMMMAAAwwwwMD2BtJPMj/55JMnflsqld28bO9FhjJkgAEGGGCAAQYYYGAaAwrgPmcFsALYBj0DDDDAAAMMMMAAAwwwwAADDDDAAAMMMMAAAwwwwAADe21AAawA3mvAjhT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Z5XdkgAACQBJREFU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CuC9Buwolh6wLGTBAAMMMMAAAwwwwAADDDDAAAMMMMAAAwwwwAADDDCgAO4N+AawozmU4QwwwAADDDDAAAMMMMAAAwwwwAADDDDAAAMMMMAAAwzstQEFsAJ4rwE7iqUHLAtZMMAAAwwwwAADDDDAAAMMMMAAAwwwwAADDDDAAAMMKIB7A74B7GgOZTgDDDDAAAMMMMAAAwwwwAADDDDAAAMMMMAAAwwwwAADe21AAawA3mvAjmLpActCFgwwwAADDDDAAAMMMMAAAwwwwAADDDDAAAMMMMAAAwrg3oBvADuaQxnOAAMMMMAAAwwwwAADDDDAAAMMMMAAAwwwwAADDDDAwF4bUAArgPcasKNYesCykAUDDDDAAAMMMMAAAwwwwAADDDDAAAMMMMAAAwwwwIACuDfgG8CO5lCGM8AAAwwwwAADDDDAAAMMMMAAAwwwwAADDDDAAAMMMLDXBhTAawrg664/1Z3Uv7Nnz+41Wkeu9GhlIQsGGGCAAQYYYIABBhhggAEGGGCAAQYYYIABBhhggIHSgAK493DuG8CpID3pfyUC53sEspAFAwwwwAADDDDAAAMMMMAAAwwwwAADDDDAAAMMMMDAPhtQAPd+FwXwPr+Znnv/ZspCFgwwwAADDDDAAAMMMMAAAwwwwAADDDDAAAMMMMAAAy0aUAD37hXAfs/dT2MzwAADDDDAAAMMMMAAAwwwwAADDDDAAAMMMMAAAwwwwMAJMaAAPiFvZItHcnjN/ZEcspAFAwwwwAADDDDAAAMMMMAAAwwwwAADDDDAAAMMMMBAMqAAVgA7moMBBhhggAEGGGCAAQYYYIABBhhggAEGGGCAAQYYYIABBk6IAQXwCXkjHdHhiA4GGGCAAQYYYIABBhhggAEGGGCAAQYYYIABBhhggAEGGFAAK4AdzcEAAwwwwAADDDDAAAMMMMAAAwwwwAADDDDAAAMMMMAAAyfEgAL4hLyRjuZwNAcDDDDAAAMMMMAAAwwwwAADDDDAAAMMMMAAAwwwwAADDCiAFcCO5mCAAQYYYIABBhhggAEGGGCAAQYYYIABBhhggAEGGGCAgRNiQAF8Qt5IR3M4moMBBhhggAEGGGCAAQYYYIABBhhggAEGGGCAAQYYYIABBhTACmBHczDAAAMMMMAAAwwwwAADDDDAAAMMMMAAAwwwwAADDDDAwAkxoAA+IW+kozkczcEAAwwwwAADDDDAAAMMMMAAAwwwwAADDDDAAAMMMMAAAwpgBbCjORhggAEGGGCAAQYYYIABBhhggAEGGGCAAQYYYIABBhhg4IQYUACfkDfS0RyO5mCAAQYYYIABBhhggAEGGGCAAQYYYIABBhhggAEGGGCAAQWwAtjRHAwwwAADDDDAAAMMMMAAAwwwwAADDDDAAAMMMMAAAwwwcEIMKIBPyBvpaA5HczDAAAMMMMAAAwwwwAADDDDAAAMMMMAAAwwwwAADDDDAgAJYAexoDgYYYIABBhhggAEGGGCAAQYYYIABBhhggAEGGGCAAQYYOCEGFMAn5I10NIejORhggAEGGGCAAQYYYIABBhhggAEGGGCAAQYYYIABBhhgQAGsAHY0BwMMMMAAAwwwwAADDDDAAAMMMMAAAwwwwAADDDDAAAMMnBADCuAT8kY6msPRHAwwwAADDDDAAAMMMMAAAwwwwAADDDDAAAMMMMAAAwwwoABWADuagwEGGGCAAQYYYIABBhhggAEGGGCAAQYYYIABBhhggAEGTogBBfAJeSMdzeFoDgYYYIABBhhggAEGGGCAAQYYYIABBhhggAEGGGCAAQYYUAArgB3NwQADDDDAAAMMMMAAAwwwwAADDDDAAAMMMMAAAwwwwAADJ8SAAviEvJGO5nA0BwMMMMAAAwwwwAADDDDAAAMMMMAAAwwwwAADDDDAAAMMKIAVwI7mYIABBhhggAEGGGCAAQYYYIABBhhggAEGGGCAAQYYYICBE2JAAXxC3khHcziagwEGGGCAAQYYYIABBhhggAEGGGCAAQYYYIABBhhggAEGFMAKYEdzMMAAAwwwwAADDDDAAAMMMMAAAwwwwAADDDDAAAMMMMDACTHw/wHmGcea+rwcm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1" dirty="0"/>
          </a:p>
        </p:txBody>
      </p:sp>
      <p:pic>
        <p:nvPicPr>
          <p:cNvPr id="8" name="Immagine 7">
            <a:extLst>
              <a:ext uri="{FF2B5EF4-FFF2-40B4-BE49-F238E27FC236}">
                <a16:creationId xmlns:a16="http://schemas.microsoft.com/office/drawing/2014/main" id="{523469DB-F77A-4882-9967-EBCC44C482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93"/>
          <a:stretch/>
        </p:blipFill>
        <p:spPr bwMode="auto">
          <a:xfrm>
            <a:off x="1921313" y="391169"/>
            <a:ext cx="7583934" cy="3536995"/>
          </a:xfrm>
          <a:prstGeom prst="rect">
            <a:avLst/>
          </a:prstGeom>
          <a:ln>
            <a:noFill/>
          </a:ln>
          <a:extLst>
            <a:ext uri="{53640926-AAD7-44D8-BBD7-CCE9431645EC}">
              <a14:shadowObscured xmlns:a14="http://schemas.microsoft.com/office/drawing/2010/main"/>
            </a:ext>
          </a:extLst>
        </p:spPr>
      </p:pic>
      <p:sp>
        <p:nvSpPr>
          <p:cNvPr id="9" name="Rettangolo 8">
            <a:extLst>
              <a:ext uri="{FF2B5EF4-FFF2-40B4-BE49-F238E27FC236}">
                <a16:creationId xmlns:a16="http://schemas.microsoft.com/office/drawing/2014/main" id="{AE7BC4EF-A54C-4457-88D4-78289FE2BDEB}"/>
              </a:ext>
            </a:extLst>
          </p:cNvPr>
          <p:cNvSpPr/>
          <p:nvPr/>
        </p:nvSpPr>
        <p:spPr>
          <a:xfrm>
            <a:off x="-23546" y="-70496"/>
            <a:ext cx="3889719" cy="461665"/>
          </a:xfrm>
          <a:prstGeom prst="rect">
            <a:avLst/>
          </a:prstGeom>
        </p:spPr>
        <p:txBody>
          <a:bodyPr wrap="none">
            <a:spAutoFit/>
          </a:bodyPr>
          <a:lstStyle/>
          <a:p>
            <a:pPr algn="ctr">
              <a:spcAft>
                <a:spcPts val="0"/>
              </a:spcAft>
            </a:pPr>
            <a:r>
              <a:rPr lang="en-GB" sz="2400" b="1" dirty="0">
                <a:latin typeface="Perpetua" panose="02020502060401020303" pitchFamily="18" charset="0"/>
                <a:ea typeface="Arial" panose="020B0604020202020204" pitchFamily="34" charset="0"/>
              </a:rPr>
              <a:t>Parameter estimation results</a:t>
            </a:r>
          </a:p>
        </p:txBody>
      </p:sp>
      <p:graphicFrame>
        <p:nvGraphicFramePr>
          <p:cNvPr id="6" name="Tabella 5">
            <a:extLst>
              <a:ext uri="{FF2B5EF4-FFF2-40B4-BE49-F238E27FC236}">
                <a16:creationId xmlns:a16="http://schemas.microsoft.com/office/drawing/2014/main" id="{AF9913DF-7F9E-4250-ABFC-60C0618B5194}"/>
              </a:ext>
            </a:extLst>
          </p:cNvPr>
          <p:cNvGraphicFramePr>
            <a:graphicFrameLocks noGrp="1"/>
          </p:cNvGraphicFramePr>
          <p:nvPr>
            <p:extLst>
              <p:ext uri="{D42A27DB-BD31-4B8C-83A1-F6EECF244321}">
                <p14:modId xmlns:p14="http://schemas.microsoft.com/office/powerpoint/2010/main" val="1542339086"/>
              </p:ext>
            </p:extLst>
          </p:nvPr>
        </p:nvGraphicFramePr>
        <p:xfrm>
          <a:off x="307975" y="4018125"/>
          <a:ext cx="11473212" cy="2756535"/>
        </p:xfrm>
        <a:graphic>
          <a:graphicData uri="http://schemas.openxmlformats.org/drawingml/2006/table">
            <a:tbl>
              <a:tblPr firstRow="1" firstCol="1" bandRow="1">
                <a:tableStyleId>{5C22544A-7EE6-4342-B048-85BDC9FD1C3A}</a:tableStyleId>
              </a:tblPr>
              <a:tblGrid>
                <a:gridCol w="4541841">
                  <a:extLst>
                    <a:ext uri="{9D8B030D-6E8A-4147-A177-3AD203B41FA5}">
                      <a16:colId xmlns:a16="http://schemas.microsoft.com/office/drawing/2014/main" val="1293501554"/>
                    </a:ext>
                  </a:extLst>
                </a:gridCol>
                <a:gridCol w="2310457">
                  <a:extLst>
                    <a:ext uri="{9D8B030D-6E8A-4147-A177-3AD203B41FA5}">
                      <a16:colId xmlns:a16="http://schemas.microsoft.com/office/drawing/2014/main" val="2055490305"/>
                    </a:ext>
                  </a:extLst>
                </a:gridCol>
                <a:gridCol w="2310457">
                  <a:extLst>
                    <a:ext uri="{9D8B030D-6E8A-4147-A177-3AD203B41FA5}">
                      <a16:colId xmlns:a16="http://schemas.microsoft.com/office/drawing/2014/main" val="20002"/>
                    </a:ext>
                  </a:extLst>
                </a:gridCol>
                <a:gridCol w="2310457">
                  <a:extLst>
                    <a:ext uri="{9D8B030D-6E8A-4147-A177-3AD203B41FA5}">
                      <a16:colId xmlns:a16="http://schemas.microsoft.com/office/drawing/2014/main" val="20003"/>
                    </a:ext>
                  </a:extLst>
                </a:gridCol>
              </a:tblGrid>
              <a:tr h="188843">
                <a:tc>
                  <a:txBody>
                    <a:bodyPr/>
                    <a:lstStyle/>
                    <a:p>
                      <a:pPr algn="ctr"/>
                      <a:r>
                        <a:rPr lang="en-US" sz="1400" b="1" kern="1200" dirty="0">
                          <a:solidFill>
                            <a:schemeClr val="tx1"/>
                          </a:solidFill>
                          <a:effectLst/>
                          <a:latin typeface="Perpetua" panose="02020502060401020303" pitchFamily="18" charset="0"/>
                          <a:ea typeface="+mn-ea"/>
                          <a:cs typeface="+mn-cs"/>
                        </a:rPr>
                        <a:t>Degradation</a:t>
                      </a:r>
                      <a:endParaRPr lang="it-IT" sz="1400" b="1" kern="1200" dirty="0">
                        <a:solidFill>
                          <a:schemeClr val="tx1"/>
                        </a:solidFill>
                        <a:effectLst/>
                        <a:latin typeface="Perpetua" panose="02020502060401020303" pitchFamily="18" charset="0"/>
                        <a:ea typeface="+mn-ea"/>
                        <a:cs typeface="+mn-cs"/>
                      </a:endParaRPr>
                    </a:p>
                  </a:txBody>
                  <a:tcPr marL="10160" marR="1016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kern="1200" dirty="0">
                          <a:solidFill>
                            <a:schemeClr val="tx1"/>
                          </a:solidFill>
                          <a:effectLst/>
                          <a:latin typeface="Perpetua" panose="02020502060401020303" pitchFamily="18" charset="0"/>
                          <a:ea typeface="+mn-ea"/>
                          <a:cs typeface="+mn-cs"/>
                        </a:rPr>
                        <a:t>Legend</a:t>
                      </a:r>
                      <a:endParaRPr lang="it-IT" sz="1400" b="1" kern="1200" dirty="0">
                        <a:solidFill>
                          <a:schemeClr val="tx1"/>
                        </a:solidFill>
                        <a:effectLst/>
                        <a:latin typeface="Perpetua" panose="02020502060401020303" pitchFamily="18"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Perpetua" panose="02020502060401020303" pitchFamily="18" charset="0"/>
                          <a:ea typeface="+mn-ea"/>
                          <a:cs typeface="+mn-cs"/>
                        </a:rPr>
                        <a:t>Simulation</a:t>
                      </a:r>
                      <a:endParaRPr lang="it-IT" sz="1400" b="1" kern="1200" dirty="0">
                        <a:solidFill>
                          <a:schemeClr val="tx1"/>
                        </a:solidFill>
                        <a:effectLst/>
                        <a:latin typeface="Perpetua" panose="02020502060401020303" pitchFamily="18"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Perpetua" panose="02020502060401020303" pitchFamily="18" charset="0"/>
                          <a:ea typeface="+mn-ea"/>
                          <a:cs typeface="+mn-cs"/>
                        </a:rPr>
                        <a:t>Parameter estimation results</a:t>
                      </a:r>
                      <a:endParaRPr lang="it-IT" sz="1400" b="1" kern="1200" dirty="0">
                        <a:solidFill>
                          <a:schemeClr val="tx1"/>
                        </a:solidFill>
                        <a:effectLst/>
                        <a:latin typeface="Perpetua" panose="02020502060401020303" pitchFamily="18"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4353367"/>
                  </a:ext>
                </a:extLst>
              </a:tr>
              <a:tr h="221346">
                <a:tc>
                  <a:txBody>
                    <a:bodyPr/>
                    <a:lstStyle/>
                    <a:p>
                      <a:pPr algn="ctr"/>
                      <a:r>
                        <a:rPr lang="en-US" sz="1600" b="0" dirty="0">
                          <a:solidFill>
                            <a:schemeClr val="tx1"/>
                          </a:solidFill>
                          <a:effectLst/>
                          <a:latin typeface="Perpetua" panose="02020502060401020303" pitchFamily="18" charset="0"/>
                        </a:rPr>
                        <a:t>Intercooler fouling</a:t>
                      </a:r>
                      <a:endParaRPr lang="it-IT" sz="1600" b="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a:solidFill>
                            <a:schemeClr val="tx1"/>
                          </a:solidFill>
                          <a:effectLst/>
                          <a:latin typeface="Perpetua" panose="02020502060401020303" pitchFamily="18" charset="0"/>
                        </a:rPr>
                        <a:t>d_in_p</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219795"/>
                  </a:ext>
                </a:extLst>
              </a:tr>
              <a:tr h="221346">
                <a:tc>
                  <a:txBody>
                    <a:bodyPr/>
                    <a:lstStyle/>
                    <a:p>
                      <a:pPr algn="ctr"/>
                      <a:r>
                        <a:rPr lang="en-US" sz="1600" b="0" dirty="0">
                          <a:solidFill>
                            <a:schemeClr val="tx1"/>
                          </a:solidFill>
                          <a:effectLst/>
                          <a:latin typeface="Perpetua" panose="02020502060401020303" pitchFamily="18" charset="0"/>
                        </a:rPr>
                        <a:t>Efficiency reduction</a:t>
                      </a:r>
                      <a:endParaRPr lang="it-IT" sz="1600" b="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a:solidFill>
                            <a:schemeClr val="tx1"/>
                          </a:solidFill>
                          <a:effectLst/>
                          <a:latin typeface="Perpetua" panose="02020502060401020303" pitchFamily="18" charset="0"/>
                        </a:rPr>
                        <a:t>d_in_eff</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5158182"/>
                  </a:ext>
                </a:extLst>
              </a:tr>
              <a:tr h="221346">
                <a:tc>
                  <a:txBody>
                    <a:bodyPr/>
                    <a:lstStyle/>
                    <a:p>
                      <a:pPr algn="ctr"/>
                      <a:r>
                        <a:rPr lang="en-US" sz="1600" b="0" dirty="0">
                          <a:solidFill>
                            <a:schemeClr val="tx1"/>
                          </a:solidFill>
                          <a:effectLst/>
                          <a:latin typeface="Perpetua" panose="02020502060401020303" pitchFamily="18" charset="0"/>
                        </a:rPr>
                        <a:t>Dirty air filter</a:t>
                      </a:r>
                      <a:endParaRPr lang="it-IT" sz="1600" b="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a:solidFill>
                            <a:schemeClr val="tx1"/>
                          </a:solidFill>
                          <a:effectLst/>
                          <a:latin typeface="Perpetua" panose="02020502060401020303" pitchFamily="18" charset="0"/>
                        </a:rPr>
                        <a:t>d_co_eff</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0,95</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0,95</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6378900"/>
                  </a:ext>
                </a:extLst>
              </a:tr>
              <a:tr h="221346">
                <a:tc>
                  <a:txBody>
                    <a:bodyPr/>
                    <a:lstStyle/>
                    <a:p>
                      <a:pPr algn="ctr"/>
                      <a:r>
                        <a:rPr lang="en-US" sz="1600" b="0" dirty="0">
                          <a:solidFill>
                            <a:schemeClr val="tx1"/>
                          </a:solidFill>
                          <a:effectLst/>
                          <a:latin typeface="Perpetua" panose="02020502060401020303" pitchFamily="18" charset="0"/>
                        </a:rPr>
                        <a:t>Efficiency reduction</a:t>
                      </a:r>
                      <a:endParaRPr lang="it-IT" sz="1600" b="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a:solidFill>
                            <a:schemeClr val="tx1"/>
                          </a:solidFill>
                          <a:effectLst/>
                          <a:latin typeface="Perpetua" panose="02020502060401020303" pitchFamily="18" charset="0"/>
                        </a:rPr>
                        <a:t>d_co_re</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0,95</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0,95</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581948"/>
                  </a:ext>
                </a:extLst>
              </a:tr>
              <a:tr h="221346">
                <a:tc>
                  <a:txBody>
                    <a:bodyPr/>
                    <a:lstStyle/>
                    <a:p>
                      <a:pPr algn="ctr"/>
                      <a:r>
                        <a:rPr lang="en-US" sz="1600" b="0" dirty="0">
                          <a:solidFill>
                            <a:schemeClr val="tx1"/>
                          </a:solidFill>
                          <a:effectLst/>
                          <a:latin typeface="Perpetua" panose="02020502060401020303" pitchFamily="18" charset="0"/>
                        </a:rPr>
                        <a:t>Mass flow reduction</a:t>
                      </a:r>
                      <a:endParaRPr lang="it-IT" sz="1600" b="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a:solidFill>
                            <a:schemeClr val="tx1"/>
                          </a:solidFill>
                          <a:effectLst/>
                          <a:latin typeface="Perpetua" panose="02020502060401020303" pitchFamily="18" charset="0"/>
                        </a:rPr>
                        <a:t>d_co_m</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0,95</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0,95</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081594"/>
                  </a:ext>
                </a:extLst>
              </a:tr>
              <a:tr h="221346">
                <a:tc>
                  <a:txBody>
                    <a:bodyPr/>
                    <a:lstStyle/>
                    <a:p>
                      <a:pPr algn="ctr"/>
                      <a:r>
                        <a:rPr lang="en-US" sz="1600" b="0" dirty="0">
                          <a:solidFill>
                            <a:schemeClr val="tx1"/>
                          </a:solidFill>
                          <a:effectLst/>
                          <a:latin typeface="Perpetua" panose="02020502060401020303" pitchFamily="18" charset="0"/>
                        </a:rPr>
                        <a:t>Bearing deterioration</a:t>
                      </a:r>
                      <a:endParaRPr lang="it-IT" sz="1600" b="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a:solidFill>
                            <a:schemeClr val="tx1"/>
                          </a:solidFill>
                          <a:effectLst/>
                          <a:latin typeface="Perpetua" panose="02020502060401020303" pitchFamily="18" charset="0"/>
                        </a:rPr>
                        <a:t>d_tg_cu</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1,0</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1,0</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522116"/>
                  </a:ext>
                </a:extLst>
              </a:tr>
              <a:tr h="221346">
                <a:tc>
                  <a:txBody>
                    <a:bodyPr/>
                    <a:lstStyle/>
                    <a:p>
                      <a:pPr algn="ctr"/>
                      <a:r>
                        <a:rPr lang="en-US" sz="1600" b="0" dirty="0">
                          <a:solidFill>
                            <a:schemeClr val="tx1"/>
                          </a:solidFill>
                          <a:effectLst/>
                          <a:latin typeface="Perpetua" panose="02020502060401020303" pitchFamily="18" charset="0"/>
                        </a:rPr>
                        <a:t>Efficiency reduction</a:t>
                      </a:r>
                      <a:endParaRPr lang="it-IT" sz="1600" b="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a:solidFill>
                            <a:schemeClr val="tx1"/>
                          </a:solidFill>
                          <a:effectLst/>
                          <a:latin typeface="Perpetua" panose="02020502060401020303" pitchFamily="18" charset="0"/>
                        </a:rPr>
                        <a:t>d_t_re</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1,0</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1,0</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3115756"/>
                  </a:ext>
                </a:extLst>
              </a:tr>
              <a:tr h="221346">
                <a:tc>
                  <a:txBody>
                    <a:bodyPr/>
                    <a:lstStyle/>
                    <a:p>
                      <a:pPr algn="ctr"/>
                      <a:r>
                        <a:rPr lang="en-US" sz="1600" b="0" dirty="0">
                          <a:solidFill>
                            <a:schemeClr val="tx1"/>
                          </a:solidFill>
                          <a:effectLst/>
                          <a:latin typeface="Perpetua" panose="02020502060401020303" pitchFamily="18" charset="0"/>
                        </a:rPr>
                        <a:t>Erosion or fouling of the blades</a:t>
                      </a:r>
                      <a:endParaRPr lang="it-IT" sz="1600" b="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a:solidFill>
                            <a:schemeClr val="tx1"/>
                          </a:solidFill>
                          <a:effectLst/>
                          <a:latin typeface="Perpetua" panose="02020502060401020303" pitchFamily="18" charset="0"/>
                        </a:rPr>
                        <a:t>d_t_pa</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1,05</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1,05</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119989"/>
                  </a:ext>
                </a:extLst>
              </a:tr>
              <a:tr h="221346">
                <a:tc>
                  <a:txBody>
                    <a:bodyPr/>
                    <a:lstStyle/>
                    <a:p>
                      <a:pPr algn="ctr"/>
                      <a:r>
                        <a:rPr lang="en-US" sz="1600" b="0" dirty="0">
                          <a:solidFill>
                            <a:schemeClr val="tx1"/>
                          </a:solidFill>
                          <a:effectLst/>
                          <a:latin typeface="Perpetua" panose="02020502060401020303" pitchFamily="18" charset="0"/>
                        </a:rPr>
                        <a:t>Fuel flow reduction</a:t>
                      </a:r>
                      <a:endParaRPr lang="it-IT" sz="1600" b="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a:solidFill>
                            <a:schemeClr val="tx1"/>
                          </a:solidFill>
                          <a:effectLst/>
                          <a:latin typeface="Perpetua" panose="02020502060401020303" pitchFamily="18" charset="0"/>
                        </a:rPr>
                        <a:t>d_c_co</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0,95</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effectLst/>
                          <a:latin typeface="Perpetua" panose="02020502060401020303" pitchFamily="18" charset="0"/>
                        </a:rPr>
                        <a:t>0,95</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946095"/>
                  </a:ext>
                </a:extLst>
              </a:tr>
              <a:tr h="221346">
                <a:tc>
                  <a:txBody>
                    <a:bodyPr/>
                    <a:lstStyle/>
                    <a:p>
                      <a:pPr algn="ctr"/>
                      <a:r>
                        <a:rPr lang="en-US" sz="1600" b="0" dirty="0">
                          <a:solidFill>
                            <a:schemeClr val="tx1"/>
                          </a:solidFill>
                          <a:effectLst/>
                          <a:latin typeface="Perpetua" panose="02020502060401020303" pitchFamily="18" charset="0"/>
                        </a:rPr>
                        <a:t>Alteration of injection angle</a:t>
                      </a:r>
                      <a:endParaRPr lang="it-IT" sz="1600" b="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10160" marR="1016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err="1">
                          <a:solidFill>
                            <a:schemeClr val="tx1"/>
                          </a:solidFill>
                          <a:effectLst/>
                          <a:latin typeface="Perpetua" panose="02020502060401020303" pitchFamily="18" charset="0"/>
                        </a:rPr>
                        <a:t>d_c_ang</a:t>
                      </a:r>
                      <a:endPar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600" dirty="0">
                          <a:solidFill>
                            <a:schemeClr val="tx1"/>
                          </a:solidFill>
                          <a:effectLst/>
                          <a:latin typeface="Perpetua" panose="02020502060401020303" pitchFamily="18" charset="0"/>
                          <a:ea typeface="Calibri" panose="020F0502020204030204" pitchFamily="34" charset="0"/>
                          <a:cs typeface="Arial" panose="020B0604020202020204" pitchFamily="34" charset="0"/>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6510075"/>
                  </a:ext>
                </a:extLst>
              </a:tr>
            </a:tbl>
          </a:graphicData>
        </a:graphic>
      </p:graphicFrame>
      <p:sp>
        <p:nvSpPr>
          <p:cNvPr id="10" name="CasellaDiTesto 9">
            <a:extLst>
              <a:ext uri="{FF2B5EF4-FFF2-40B4-BE49-F238E27FC236}">
                <a16:creationId xmlns:a16="http://schemas.microsoft.com/office/drawing/2014/main" id="{71EB019B-97A9-BAE5-146D-5CC35DD18601}"/>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sp>
        <p:nvSpPr>
          <p:cNvPr id="4" name="Freccia bidirezionale orizzontale 3"/>
          <p:cNvSpPr/>
          <p:nvPr/>
        </p:nvSpPr>
        <p:spPr>
          <a:xfrm>
            <a:off x="8673040" y="5044611"/>
            <a:ext cx="1684962" cy="8835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012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FFFFF"/>
                </a:solidFill>
                <a:latin typeface="Perpetua" panose="02020502060401020303" pitchFamily="18" charset="0"/>
                <a:ea typeface="+mj-ea"/>
                <a:cs typeface="+mj-cs"/>
              </a:rPr>
              <a:t>Conclusions</a:t>
            </a:r>
            <a:endParaRPr lang="en-US" sz="4000" b="1" kern="1200" dirty="0">
              <a:solidFill>
                <a:srgbClr val="FFFFFF"/>
              </a:solidFill>
              <a:effectLst/>
              <a:latin typeface="Perpetua" panose="02020502060401020303" pitchFamily="18" charset="0"/>
              <a:ea typeface="+mj-ea"/>
              <a:cs typeface="+mj-cs"/>
            </a:endParaRPr>
          </a:p>
        </p:txBody>
      </p:sp>
      <p:sp>
        <p:nvSpPr>
          <p:cNvPr id="3" name="Rettangolo 2"/>
          <p:cNvSpPr/>
          <p:nvPr/>
        </p:nvSpPr>
        <p:spPr>
          <a:xfrm>
            <a:off x="0" y="1922926"/>
            <a:ext cx="12192000" cy="4321183"/>
          </a:xfrm>
          <a:prstGeom prst="rect">
            <a:avLst/>
          </a:prstGeom>
        </p:spPr>
        <p:txBody>
          <a:bodyPr wrap="square">
            <a:spAutoFit/>
          </a:bodyPr>
          <a:lstStyle/>
          <a:p>
            <a:pPr marL="285750" marR="0" lvl="0" indent="-228600" fontAlgn="base">
              <a:lnSpc>
                <a:spcPct val="90000"/>
              </a:lnSpc>
              <a:spcBef>
                <a:spcPct val="0"/>
              </a:spcBef>
              <a:spcAft>
                <a:spcPts val="600"/>
              </a:spcAft>
              <a:buClrTx/>
              <a:buSzTx/>
              <a:buFont typeface="Arial" panose="020B0604020202020204" pitchFamily="34" charset="0"/>
              <a:buChar char="•"/>
              <a:tabLst/>
            </a:pPr>
            <a:r>
              <a:rPr lang="en-US" altLang="it-IT" sz="2400" dirty="0">
                <a:latin typeface="Perpetua" panose="02020502060401020303" pitchFamily="18" charset="0"/>
              </a:rPr>
              <a:t>The paper describes the development of a digital twin model, integrated with a diagnostic numerical tool for the identification of possible degradations and failures of a marine diesel engine.</a:t>
            </a:r>
          </a:p>
          <a:p>
            <a:pPr marL="285750" marR="0" lvl="0" indent="-228600" fontAlgn="base">
              <a:lnSpc>
                <a:spcPct val="90000"/>
              </a:lnSpc>
              <a:spcBef>
                <a:spcPct val="0"/>
              </a:spcBef>
              <a:spcAft>
                <a:spcPts val="600"/>
              </a:spcAft>
              <a:buClrTx/>
              <a:buSzTx/>
              <a:buFont typeface="Arial" panose="020B0604020202020204" pitchFamily="34" charset="0"/>
              <a:buChar char="•"/>
              <a:tabLst/>
            </a:pPr>
            <a:r>
              <a:rPr lang="en-US" altLang="it-IT" sz="2400" dirty="0">
                <a:latin typeface="Perpetua" panose="02020502060401020303" pitchFamily="18" charset="0"/>
              </a:rPr>
              <a:t>The diagnostic tool, based on a parameter estimation approach, can identify the engine malfunctions by comparing simulation and field data. Unfortunately, experimental values in degraded conditions are not yet available at this stage of the research, therefore, in the present application, they are estimated through the same simulation model. </a:t>
            </a:r>
          </a:p>
          <a:p>
            <a:pPr marL="285750" marR="0" lvl="0" indent="-228600" fontAlgn="base">
              <a:lnSpc>
                <a:spcPct val="90000"/>
              </a:lnSpc>
              <a:spcBef>
                <a:spcPct val="0"/>
              </a:spcBef>
              <a:spcAft>
                <a:spcPts val="600"/>
              </a:spcAft>
              <a:buClrTx/>
              <a:buSzTx/>
              <a:buFont typeface="Arial" panose="020B0604020202020204" pitchFamily="34" charset="0"/>
              <a:buChar char="•"/>
              <a:tabLst/>
            </a:pPr>
            <a:r>
              <a:rPr lang="en-US" altLang="it-IT" sz="2400" dirty="0">
                <a:latin typeface="Perpetua" panose="02020502060401020303" pitchFamily="18" charset="0"/>
              </a:rPr>
              <a:t>The numerical procedure has been successfully tested in the identification of several simultaneous degradations </a:t>
            </a:r>
          </a:p>
          <a:p>
            <a:pPr marL="285750" marR="0" lvl="0" indent="-228600" fontAlgn="base">
              <a:lnSpc>
                <a:spcPct val="90000"/>
              </a:lnSpc>
              <a:spcBef>
                <a:spcPct val="0"/>
              </a:spcBef>
              <a:spcAft>
                <a:spcPts val="600"/>
              </a:spcAft>
              <a:buClrTx/>
              <a:buSzTx/>
              <a:buFont typeface="Arial" panose="020B0604020202020204" pitchFamily="34" charset="0"/>
              <a:buChar char="•"/>
              <a:tabLst/>
            </a:pPr>
            <a:r>
              <a:rPr lang="en-US" altLang="it-IT" sz="2400" dirty="0">
                <a:latin typeface="Perpetua" panose="02020502060401020303" pitchFamily="18" charset="0"/>
              </a:rPr>
              <a:t>However, the positive results can probably also be attributed to using the same </a:t>
            </a:r>
            <a:r>
              <a:rPr lang="en-US" altLang="it-IT" sz="2400" dirty="0" err="1">
                <a:latin typeface="Perpetua" panose="02020502060401020303" pitchFamily="18" charset="0"/>
              </a:rPr>
              <a:t>Matlab</a:t>
            </a:r>
            <a:r>
              <a:rPr lang="en-US" altLang="it-IT" sz="2400" dirty="0">
                <a:latin typeface="Perpetua" panose="02020502060401020303" pitchFamily="18" charset="0"/>
              </a:rPr>
              <a:t> simulation model to represent both measured and simulated data. From this point of view, the diagnostic tool should be validated by using the field data derived from a different simulation model of the engine (at least until real experimental data are available). </a:t>
            </a:r>
          </a:p>
        </p:txBody>
      </p:sp>
    </p:spTree>
    <p:extLst>
      <p:ext uri="{BB962C8B-B14F-4D97-AF65-F5344CB8AC3E}">
        <p14:creationId xmlns:p14="http://schemas.microsoft.com/office/powerpoint/2010/main" val="413949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699713" y="248038"/>
            <a:ext cx="706372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FFFFF"/>
                </a:solidFill>
                <a:latin typeface="Perpetua" panose="02020502060401020303" pitchFamily="18" charset="0"/>
                <a:ea typeface="+mj-ea"/>
                <a:cs typeface="+mj-cs"/>
              </a:rPr>
              <a:t>Next step</a:t>
            </a:r>
            <a:endParaRPr lang="en-US" sz="4000" b="1" kern="1200" dirty="0">
              <a:solidFill>
                <a:srgbClr val="FFFFFF"/>
              </a:solidFill>
              <a:effectLst/>
              <a:latin typeface="Perpetua" panose="02020502060401020303" pitchFamily="18" charset="0"/>
              <a:ea typeface="+mj-ea"/>
              <a:cs typeface="+mj-cs"/>
            </a:endParaRPr>
          </a:p>
        </p:txBody>
      </p:sp>
      <p:grpSp>
        <p:nvGrpSpPr>
          <p:cNvPr id="89" name="Gruppo 88">
            <a:extLst>
              <a:ext uri="{FF2B5EF4-FFF2-40B4-BE49-F238E27FC236}">
                <a16:creationId xmlns:a16="http://schemas.microsoft.com/office/drawing/2014/main" id="{0C4E368E-EB91-385A-CBE0-939DCEF21574}"/>
              </a:ext>
            </a:extLst>
          </p:cNvPr>
          <p:cNvGrpSpPr/>
          <p:nvPr/>
        </p:nvGrpSpPr>
        <p:grpSpPr>
          <a:xfrm>
            <a:off x="129129" y="1655276"/>
            <a:ext cx="11854148" cy="4954245"/>
            <a:chOff x="533401" y="889953"/>
            <a:chExt cx="9574887" cy="4042533"/>
          </a:xfrm>
        </p:grpSpPr>
        <p:sp>
          <p:nvSpPr>
            <p:cNvPr id="90" name="Rettangolo 89">
              <a:extLst>
                <a:ext uri="{FF2B5EF4-FFF2-40B4-BE49-F238E27FC236}">
                  <a16:creationId xmlns:a16="http://schemas.microsoft.com/office/drawing/2014/main" id="{662D7DF6-E405-F6FF-3B5C-89BAE8DA11E4}"/>
                </a:ext>
              </a:extLst>
            </p:cNvPr>
            <p:cNvSpPr/>
            <p:nvPr/>
          </p:nvSpPr>
          <p:spPr>
            <a:xfrm>
              <a:off x="7524894" y="903051"/>
              <a:ext cx="2583394" cy="402063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91" name="Rettangolo 90">
              <a:extLst>
                <a:ext uri="{FF2B5EF4-FFF2-40B4-BE49-F238E27FC236}">
                  <a16:creationId xmlns:a16="http://schemas.microsoft.com/office/drawing/2014/main" id="{A85010F6-8B8C-E43F-E5B1-EC2C84AE6838}"/>
                </a:ext>
              </a:extLst>
            </p:cNvPr>
            <p:cNvSpPr/>
            <p:nvPr/>
          </p:nvSpPr>
          <p:spPr>
            <a:xfrm>
              <a:off x="533401" y="889953"/>
              <a:ext cx="6958446" cy="4042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pic>
          <p:nvPicPr>
            <p:cNvPr id="92" name="Immagine 91">
              <a:extLst>
                <a:ext uri="{FF2B5EF4-FFF2-40B4-BE49-F238E27FC236}">
                  <a16:creationId xmlns:a16="http://schemas.microsoft.com/office/drawing/2014/main" id="{A5DF8A80-8C81-E65C-A84F-68509348CC11}"/>
                </a:ext>
              </a:extLst>
            </p:cNvPr>
            <p:cNvPicPr>
              <a:picLocks noChangeAspect="1"/>
            </p:cNvPicPr>
            <p:nvPr/>
          </p:nvPicPr>
          <p:blipFill>
            <a:blip r:embed="rId2"/>
            <a:stretch>
              <a:fillRect/>
            </a:stretch>
          </p:blipFill>
          <p:spPr>
            <a:xfrm>
              <a:off x="913567" y="1066653"/>
              <a:ext cx="1039666" cy="1454078"/>
            </a:xfrm>
            <a:prstGeom prst="rect">
              <a:avLst/>
            </a:prstGeom>
          </p:spPr>
        </p:pic>
        <p:grpSp>
          <p:nvGrpSpPr>
            <p:cNvPr id="93" name="Gruppo 92">
              <a:extLst>
                <a:ext uri="{FF2B5EF4-FFF2-40B4-BE49-F238E27FC236}">
                  <a16:creationId xmlns:a16="http://schemas.microsoft.com/office/drawing/2014/main" id="{632CC565-BAB0-F73A-DFBA-1118761DD6E6}"/>
                </a:ext>
              </a:extLst>
            </p:cNvPr>
            <p:cNvGrpSpPr/>
            <p:nvPr/>
          </p:nvGrpSpPr>
          <p:grpSpPr>
            <a:xfrm>
              <a:off x="683292" y="2615136"/>
              <a:ext cx="1655033" cy="2187265"/>
              <a:chOff x="227111" y="1429228"/>
              <a:chExt cx="1638909" cy="1746834"/>
            </a:xfrm>
          </p:grpSpPr>
          <p:sp>
            <p:nvSpPr>
              <p:cNvPr id="127" name="Rettangolo con angoli in alto arrotondati 3">
                <a:extLst>
                  <a:ext uri="{FF2B5EF4-FFF2-40B4-BE49-F238E27FC236}">
                    <a16:creationId xmlns:a16="http://schemas.microsoft.com/office/drawing/2014/main" id="{43A713C7-84E8-CABC-2334-7B300F8EFBFC}"/>
                  </a:ext>
                </a:extLst>
              </p:cNvPr>
              <p:cNvSpPr/>
              <p:nvPr/>
            </p:nvSpPr>
            <p:spPr>
              <a:xfrm rot="10800000">
                <a:off x="227111" y="1429228"/>
                <a:ext cx="1638909" cy="1746834"/>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28" name="CasellaDiTesto 4">
                <a:extLst>
                  <a:ext uri="{FF2B5EF4-FFF2-40B4-BE49-F238E27FC236}">
                    <a16:creationId xmlns:a16="http://schemas.microsoft.com/office/drawing/2014/main" id="{65F3FB08-8ECD-62B6-D859-9463D0B45648}"/>
                  </a:ext>
                </a:extLst>
              </p:cNvPr>
              <p:cNvSpPr txBox="1"/>
              <p:nvPr/>
            </p:nvSpPr>
            <p:spPr>
              <a:xfrm>
                <a:off x="277513" y="1429229"/>
                <a:ext cx="1538104" cy="1532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755650">
                  <a:lnSpc>
                    <a:spcPct val="90000"/>
                  </a:lnSpc>
                  <a:spcBef>
                    <a:spcPct val="0"/>
                  </a:spcBef>
                  <a:spcAft>
                    <a:spcPct val="35000"/>
                  </a:spcAft>
                  <a:buNone/>
                </a:pPr>
                <a:r>
                  <a:rPr lang="it-IT" sz="2000" kern="1200" spc="-60" dirty="0">
                    <a:solidFill>
                      <a:schemeClr val="tx1"/>
                    </a:solidFill>
                    <a:latin typeface="Perpetua" panose="02020502060401020303" pitchFamily="18" charset="0"/>
                  </a:rPr>
                  <a:t>Real </a:t>
                </a:r>
                <a:r>
                  <a:rPr lang="it-IT" sz="2000" kern="1200" spc="-60" dirty="0" err="1">
                    <a:solidFill>
                      <a:schemeClr val="tx1"/>
                    </a:solidFill>
                    <a:latin typeface="Perpetua" panose="02020502060401020303" pitchFamily="18" charset="0"/>
                  </a:rPr>
                  <a:t>engine</a:t>
                </a:r>
                <a:r>
                  <a:rPr lang="it-IT" sz="2000" kern="1200" spc="-60" dirty="0">
                    <a:solidFill>
                      <a:schemeClr val="tx1"/>
                    </a:solidFill>
                    <a:latin typeface="Perpetua" panose="02020502060401020303" pitchFamily="18" charset="0"/>
                  </a:rPr>
                  <a:t> </a:t>
                </a:r>
                <a:r>
                  <a:rPr lang="it-IT" sz="2000" kern="1200" spc="-60" dirty="0" err="1">
                    <a:solidFill>
                      <a:schemeClr val="tx1"/>
                    </a:solidFill>
                    <a:latin typeface="Perpetua" panose="02020502060401020303" pitchFamily="18" charset="0"/>
                  </a:rPr>
                  <a:t>product</a:t>
                </a:r>
                <a:r>
                  <a:rPr lang="it-IT" sz="2000" kern="1200" spc="-60" dirty="0">
                    <a:solidFill>
                      <a:schemeClr val="tx1"/>
                    </a:solidFill>
                    <a:latin typeface="Perpetua" panose="02020502060401020303" pitchFamily="18" charset="0"/>
                  </a:rPr>
                  <a:t> guide: </a:t>
                </a:r>
              </a:p>
              <a:p>
                <a:pPr marL="0" lvl="0" indent="0" algn="ctr" defTabSz="755650">
                  <a:lnSpc>
                    <a:spcPct val="90000"/>
                  </a:lnSpc>
                  <a:spcBef>
                    <a:spcPct val="0"/>
                  </a:spcBef>
                  <a:spcAft>
                    <a:spcPct val="35000"/>
                  </a:spcAft>
                  <a:buNone/>
                </a:pPr>
                <a:r>
                  <a:rPr lang="it-IT" sz="2000" kern="1200" spc="-60" dirty="0" err="1">
                    <a:solidFill>
                      <a:schemeClr val="tx1"/>
                    </a:solidFill>
                    <a:latin typeface="Perpetua" panose="02020502060401020303" pitchFamily="18" charset="0"/>
                  </a:rPr>
                  <a:t>Main</a:t>
                </a:r>
                <a:r>
                  <a:rPr lang="it-IT" sz="2000" kern="1200" spc="-60" dirty="0">
                    <a:solidFill>
                      <a:schemeClr val="tx1"/>
                    </a:solidFill>
                    <a:latin typeface="Perpetua" panose="02020502060401020303" pitchFamily="18" charset="0"/>
                  </a:rPr>
                  <a:t> data and Performance</a:t>
                </a:r>
              </a:p>
            </p:txBody>
          </p:sp>
        </p:grpSp>
        <p:grpSp>
          <p:nvGrpSpPr>
            <p:cNvPr id="94" name="Gruppo 93">
              <a:extLst>
                <a:ext uri="{FF2B5EF4-FFF2-40B4-BE49-F238E27FC236}">
                  <a16:creationId xmlns:a16="http://schemas.microsoft.com/office/drawing/2014/main" id="{ADD17662-EAC6-5235-24A1-55AFD3FE8C01}"/>
                </a:ext>
              </a:extLst>
            </p:cNvPr>
            <p:cNvGrpSpPr/>
            <p:nvPr/>
          </p:nvGrpSpPr>
          <p:grpSpPr>
            <a:xfrm>
              <a:off x="2368224" y="2611464"/>
              <a:ext cx="1441024" cy="2187265"/>
              <a:chOff x="227111" y="1429228"/>
              <a:chExt cx="1638909" cy="1746834"/>
            </a:xfrm>
          </p:grpSpPr>
          <p:sp>
            <p:nvSpPr>
              <p:cNvPr id="125" name="Rettangolo con angoli in alto arrotondati 7">
                <a:extLst>
                  <a:ext uri="{FF2B5EF4-FFF2-40B4-BE49-F238E27FC236}">
                    <a16:creationId xmlns:a16="http://schemas.microsoft.com/office/drawing/2014/main" id="{F7AFB1F6-34F9-8496-483B-916D3B8DB759}"/>
                  </a:ext>
                </a:extLst>
              </p:cNvPr>
              <p:cNvSpPr/>
              <p:nvPr/>
            </p:nvSpPr>
            <p:spPr>
              <a:xfrm rot="10800000">
                <a:off x="227111" y="1429228"/>
                <a:ext cx="1638909" cy="1746834"/>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26" name="CasellaDiTesto 8">
                <a:extLst>
                  <a:ext uri="{FF2B5EF4-FFF2-40B4-BE49-F238E27FC236}">
                    <a16:creationId xmlns:a16="http://schemas.microsoft.com/office/drawing/2014/main" id="{90A47C0A-2CAA-6AEC-1AC8-65099D7BBF17}"/>
                  </a:ext>
                </a:extLst>
              </p:cNvPr>
              <p:cNvSpPr txBox="1"/>
              <p:nvPr/>
            </p:nvSpPr>
            <p:spPr>
              <a:xfrm>
                <a:off x="277514" y="1429228"/>
                <a:ext cx="1513325" cy="1696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it-IT" sz="2000" spc="-60" noProof="0" dirty="0">
                    <a:solidFill>
                      <a:schemeClr val="tx1"/>
                    </a:solidFill>
                    <a:latin typeface="Perpetua" panose="02020502060401020303" pitchFamily="18" charset="0"/>
                  </a:rPr>
                  <a:t>Engine model </a:t>
                </a:r>
                <a:r>
                  <a:rPr lang="it-IT" sz="2000" spc="-60" noProof="0" dirty="0" err="1">
                    <a:solidFill>
                      <a:schemeClr val="tx1"/>
                    </a:solidFill>
                    <a:latin typeface="Perpetua" panose="02020502060401020303" pitchFamily="18" charset="0"/>
                  </a:rPr>
                  <a:t>written</a:t>
                </a:r>
                <a:r>
                  <a:rPr lang="it-IT" sz="2000" spc="-60" noProof="0" dirty="0">
                    <a:solidFill>
                      <a:schemeClr val="tx1"/>
                    </a:solidFill>
                    <a:latin typeface="Perpetua" panose="02020502060401020303" pitchFamily="18" charset="0"/>
                  </a:rPr>
                  <a:t> in commercial software</a:t>
                </a:r>
                <a:endParaRPr lang="it-IT" sz="2000" spc="-60" dirty="0">
                  <a:solidFill>
                    <a:schemeClr val="tx1"/>
                  </a:solidFill>
                  <a:latin typeface="Perpetua" panose="02020502060401020303" pitchFamily="18" charset="0"/>
                </a:endParaRPr>
              </a:p>
            </p:txBody>
          </p:sp>
        </p:grpSp>
        <p:grpSp>
          <p:nvGrpSpPr>
            <p:cNvPr id="95" name="Gruppo 94">
              <a:extLst>
                <a:ext uri="{FF2B5EF4-FFF2-40B4-BE49-F238E27FC236}">
                  <a16:creationId xmlns:a16="http://schemas.microsoft.com/office/drawing/2014/main" id="{DE8121D6-F2D2-F5C0-430F-94BF792CE2A5}"/>
                </a:ext>
              </a:extLst>
            </p:cNvPr>
            <p:cNvGrpSpPr/>
            <p:nvPr/>
          </p:nvGrpSpPr>
          <p:grpSpPr>
            <a:xfrm>
              <a:off x="3832137" y="2615138"/>
              <a:ext cx="1441025" cy="2187263"/>
              <a:chOff x="227111" y="1429228"/>
              <a:chExt cx="1638909" cy="1746834"/>
            </a:xfrm>
          </p:grpSpPr>
          <p:sp>
            <p:nvSpPr>
              <p:cNvPr id="123" name="Rettangolo con angoli in alto arrotondati 12">
                <a:extLst>
                  <a:ext uri="{FF2B5EF4-FFF2-40B4-BE49-F238E27FC236}">
                    <a16:creationId xmlns:a16="http://schemas.microsoft.com/office/drawing/2014/main" id="{0670F95F-3146-4840-B459-94A46D6FF7AB}"/>
                  </a:ext>
                </a:extLst>
              </p:cNvPr>
              <p:cNvSpPr/>
              <p:nvPr/>
            </p:nvSpPr>
            <p:spPr>
              <a:xfrm rot="10800000">
                <a:off x="227111" y="1429228"/>
                <a:ext cx="1638909" cy="1746834"/>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24" name="CasellaDiTesto 13">
                <a:extLst>
                  <a:ext uri="{FF2B5EF4-FFF2-40B4-BE49-F238E27FC236}">
                    <a16:creationId xmlns:a16="http://schemas.microsoft.com/office/drawing/2014/main" id="{169C316B-5067-4249-20AB-319CB90E057E}"/>
                  </a:ext>
                </a:extLst>
              </p:cNvPr>
              <p:cNvSpPr txBox="1"/>
              <p:nvPr/>
            </p:nvSpPr>
            <p:spPr>
              <a:xfrm>
                <a:off x="277514" y="1429229"/>
                <a:ext cx="1538106" cy="1696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it-IT" sz="2000" spc="-60" noProof="0" dirty="0">
                    <a:solidFill>
                      <a:schemeClr val="tx1"/>
                    </a:solidFill>
                    <a:latin typeface="Perpetua" panose="02020502060401020303" pitchFamily="18" charset="0"/>
                  </a:rPr>
                  <a:t>Model </a:t>
                </a:r>
                <a:r>
                  <a:rPr lang="it-IT" sz="2000" spc="-60" noProof="0" dirty="0" err="1">
                    <a:solidFill>
                      <a:schemeClr val="tx1"/>
                    </a:solidFill>
                    <a:latin typeface="Perpetua" panose="02020502060401020303" pitchFamily="18" charset="0"/>
                  </a:rPr>
                  <a:t>calibration</a:t>
                </a:r>
                <a:r>
                  <a:rPr lang="it-IT" sz="2000" spc="-60" noProof="0" dirty="0">
                    <a:solidFill>
                      <a:schemeClr val="tx1"/>
                    </a:solidFill>
                    <a:latin typeface="Perpetua" panose="02020502060401020303" pitchFamily="18" charset="0"/>
                  </a:rPr>
                  <a:t> and </a:t>
                </a:r>
                <a:r>
                  <a:rPr lang="it-IT" sz="2000" spc="-60" noProof="0" dirty="0" err="1">
                    <a:solidFill>
                      <a:schemeClr val="tx1"/>
                    </a:solidFill>
                    <a:latin typeface="Perpetua" panose="02020502060401020303" pitchFamily="18" charset="0"/>
                  </a:rPr>
                  <a:t>validation</a:t>
                </a:r>
                <a:r>
                  <a:rPr lang="it-IT" sz="2000" spc="-60" noProof="0" dirty="0">
                    <a:solidFill>
                      <a:schemeClr val="tx1"/>
                    </a:solidFill>
                    <a:latin typeface="Perpetua" panose="02020502060401020303" pitchFamily="18" charset="0"/>
                  </a:rPr>
                  <a:t> </a:t>
                </a:r>
                <a:endParaRPr lang="it-IT" sz="2000" spc="-60" dirty="0">
                  <a:solidFill>
                    <a:schemeClr val="tx1"/>
                  </a:solidFill>
                  <a:latin typeface="Perpetua" panose="02020502060401020303" pitchFamily="18" charset="0"/>
                </a:endParaRPr>
              </a:p>
            </p:txBody>
          </p:sp>
        </p:grpSp>
        <p:grpSp>
          <p:nvGrpSpPr>
            <p:cNvPr id="96" name="Gruppo 95">
              <a:extLst>
                <a:ext uri="{FF2B5EF4-FFF2-40B4-BE49-F238E27FC236}">
                  <a16:creationId xmlns:a16="http://schemas.microsoft.com/office/drawing/2014/main" id="{57CB7786-0929-41AA-0E7D-5A63346A67CA}"/>
                </a:ext>
              </a:extLst>
            </p:cNvPr>
            <p:cNvGrpSpPr/>
            <p:nvPr/>
          </p:nvGrpSpPr>
          <p:grpSpPr>
            <a:xfrm>
              <a:off x="5279924" y="1981563"/>
              <a:ext cx="2105613" cy="929252"/>
              <a:chOff x="227111" y="1840292"/>
              <a:chExt cx="1638909" cy="1335770"/>
            </a:xfrm>
          </p:grpSpPr>
          <p:sp>
            <p:nvSpPr>
              <p:cNvPr id="121" name="Rettangolo con angoli in alto arrotondati 15">
                <a:extLst>
                  <a:ext uri="{FF2B5EF4-FFF2-40B4-BE49-F238E27FC236}">
                    <a16:creationId xmlns:a16="http://schemas.microsoft.com/office/drawing/2014/main" id="{6D54FE6E-67E9-3C8C-6D80-9F38A99CA584}"/>
                  </a:ext>
                </a:extLst>
              </p:cNvPr>
              <p:cNvSpPr/>
              <p:nvPr/>
            </p:nvSpPr>
            <p:spPr>
              <a:xfrm rot="10800000">
                <a:off x="227111" y="1906659"/>
                <a:ext cx="1638909" cy="1269403"/>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22" name="CasellaDiTesto 16">
                <a:extLst>
                  <a:ext uri="{FF2B5EF4-FFF2-40B4-BE49-F238E27FC236}">
                    <a16:creationId xmlns:a16="http://schemas.microsoft.com/office/drawing/2014/main" id="{DCB6B627-D6D3-48E0-1F95-A3272AAE0F4D}"/>
                  </a:ext>
                </a:extLst>
              </p:cNvPr>
              <p:cNvSpPr txBox="1"/>
              <p:nvPr/>
            </p:nvSpPr>
            <p:spPr>
              <a:xfrm>
                <a:off x="277513" y="1840292"/>
                <a:ext cx="1538105" cy="988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it-IT" sz="2000" spc="-60" dirty="0">
                    <a:solidFill>
                      <a:schemeClr val="tx1"/>
                    </a:solidFill>
                    <a:latin typeface="Perpetua" panose="02020502060401020303" pitchFamily="18" charset="0"/>
                  </a:rPr>
                  <a:t>Commercial software model </a:t>
                </a:r>
                <a:r>
                  <a:rPr lang="it-IT" sz="2000" spc="-60" dirty="0" err="1">
                    <a:solidFill>
                      <a:schemeClr val="tx1"/>
                    </a:solidFill>
                    <a:latin typeface="Perpetua" panose="02020502060401020303" pitchFamily="18" charset="0"/>
                  </a:rPr>
                  <a:t>run</a:t>
                </a:r>
                <a:r>
                  <a:rPr lang="it-IT" sz="2000" spc="-60" dirty="0">
                    <a:solidFill>
                      <a:schemeClr val="tx1"/>
                    </a:solidFill>
                    <a:latin typeface="Perpetua" panose="02020502060401020303" pitchFamily="18" charset="0"/>
                  </a:rPr>
                  <a:t> as </a:t>
                </a:r>
                <a:r>
                  <a:rPr lang="it-IT" sz="2000" spc="-60" dirty="0" err="1">
                    <a:solidFill>
                      <a:schemeClr val="tx1"/>
                    </a:solidFill>
                    <a:latin typeface="Perpetua" panose="02020502060401020303" pitchFamily="18" charset="0"/>
                  </a:rPr>
                  <a:t>real</a:t>
                </a:r>
                <a:r>
                  <a:rPr lang="it-IT" sz="2000" spc="-60" dirty="0">
                    <a:solidFill>
                      <a:schemeClr val="tx1"/>
                    </a:solidFill>
                    <a:latin typeface="Perpetua" panose="02020502060401020303" pitchFamily="18" charset="0"/>
                  </a:rPr>
                  <a:t> </a:t>
                </a:r>
                <a:r>
                  <a:rPr lang="it-IT" sz="2000" spc="-60" dirty="0" err="1">
                    <a:solidFill>
                      <a:schemeClr val="tx1"/>
                    </a:solidFill>
                    <a:latin typeface="Perpetua" panose="02020502060401020303" pitchFamily="18" charset="0"/>
                  </a:rPr>
                  <a:t>engine</a:t>
                </a:r>
                <a:r>
                  <a:rPr lang="it-IT" sz="2000" spc="-60" dirty="0">
                    <a:solidFill>
                      <a:schemeClr val="tx1"/>
                    </a:solidFill>
                    <a:latin typeface="Perpetua" panose="02020502060401020303" pitchFamily="18" charset="0"/>
                  </a:rPr>
                  <a:t> with </a:t>
                </a:r>
                <a:r>
                  <a:rPr lang="it-IT" sz="2000" spc="-60" dirty="0" err="1">
                    <a:solidFill>
                      <a:schemeClr val="tx1"/>
                    </a:solidFill>
                    <a:latin typeface="Perpetua" panose="02020502060401020303" pitchFamily="18" charset="0"/>
                  </a:rPr>
                  <a:t>degradation</a:t>
                </a:r>
                <a:endParaRPr lang="it-IT" sz="2000" spc="-60" dirty="0">
                  <a:solidFill>
                    <a:schemeClr val="tx1"/>
                  </a:solidFill>
                  <a:latin typeface="Perpetua" panose="02020502060401020303" pitchFamily="18" charset="0"/>
                </a:endParaRPr>
              </a:p>
            </p:txBody>
          </p:sp>
        </p:grpSp>
        <p:grpSp>
          <p:nvGrpSpPr>
            <p:cNvPr id="97" name="Gruppo 96">
              <a:extLst>
                <a:ext uri="{FF2B5EF4-FFF2-40B4-BE49-F238E27FC236}">
                  <a16:creationId xmlns:a16="http://schemas.microsoft.com/office/drawing/2014/main" id="{B398BDB5-95EC-693E-C244-055F8123AC5B}"/>
                </a:ext>
              </a:extLst>
            </p:cNvPr>
            <p:cNvGrpSpPr/>
            <p:nvPr/>
          </p:nvGrpSpPr>
          <p:grpSpPr>
            <a:xfrm>
              <a:off x="5279924" y="3851551"/>
              <a:ext cx="2067552" cy="952397"/>
              <a:chOff x="227111" y="1222729"/>
              <a:chExt cx="1638909" cy="1953333"/>
            </a:xfrm>
          </p:grpSpPr>
          <p:sp>
            <p:nvSpPr>
              <p:cNvPr id="119" name="Rettangolo con angoli in alto arrotondati 18">
                <a:extLst>
                  <a:ext uri="{FF2B5EF4-FFF2-40B4-BE49-F238E27FC236}">
                    <a16:creationId xmlns:a16="http://schemas.microsoft.com/office/drawing/2014/main" id="{E373865F-314D-607D-3196-554A93C4B5A1}"/>
                  </a:ext>
                </a:extLst>
              </p:cNvPr>
              <p:cNvSpPr/>
              <p:nvPr/>
            </p:nvSpPr>
            <p:spPr>
              <a:xfrm rot="10800000">
                <a:off x="227111" y="1429228"/>
                <a:ext cx="1638909" cy="1746834"/>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20" name="CasellaDiTesto 19">
                <a:extLst>
                  <a:ext uri="{FF2B5EF4-FFF2-40B4-BE49-F238E27FC236}">
                    <a16:creationId xmlns:a16="http://schemas.microsoft.com/office/drawing/2014/main" id="{0367C174-66A8-DCF6-52AA-AD49B4DE7F31}"/>
                  </a:ext>
                </a:extLst>
              </p:cNvPr>
              <p:cNvSpPr txBox="1"/>
              <p:nvPr/>
            </p:nvSpPr>
            <p:spPr>
              <a:xfrm>
                <a:off x="277512" y="1222729"/>
                <a:ext cx="1538105" cy="1399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it-IT" sz="2000" spc="-60" dirty="0" err="1">
                    <a:solidFill>
                      <a:schemeClr val="tx1"/>
                    </a:solidFill>
                    <a:latin typeface="Perpetua" panose="02020502060401020303" pitchFamily="18" charset="0"/>
                  </a:rPr>
                  <a:t>Simulink</a:t>
                </a:r>
                <a:r>
                  <a:rPr lang="it-IT" sz="2000" spc="-60" dirty="0">
                    <a:solidFill>
                      <a:schemeClr val="tx1"/>
                    </a:solidFill>
                    <a:latin typeface="Perpetua" panose="02020502060401020303" pitchFamily="18" charset="0"/>
                  </a:rPr>
                  <a:t> model </a:t>
                </a:r>
                <a:r>
                  <a:rPr lang="it-IT" sz="2000" spc="-60" dirty="0" err="1">
                    <a:solidFill>
                      <a:schemeClr val="tx1"/>
                    </a:solidFill>
                    <a:latin typeface="Perpetua" panose="02020502060401020303" pitchFamily="18" charset="0"/>
                  </a:rPr>
                  <a:t>run</a:t>
                </a:r>
                <a:r>
                  <a:rPr lang="it-IT" sz="2000" spc="-60" dirty="0">
                    <a:solidFill>
                      <a:schemeClr val="tx1"/>
                    </a:solidFill>
                    <a:latin typeface="Perpetua" panose="02020502060401020303" pitchFamily="18" charset="0"/>
                  </a:rPr>
                  <a:t> as </a:t>
                </a:r>
                <a:r>
                  <a:rPr lang="it-IT" sz="2000" spc="-60" dirty="0" err="1">
                    <a:solidFill>
                      <a:schemeClr val="tx1"/>
                    </a:solidFill>
                    <a:latin typeface="Perpetua" panose="02020502060401020303" pitchFamily="18" charset="0"/>
                  </a:rPr>
                  <a:t>digital</a:t>
                </a:r>
                <a:r>
                  <a:rPr lang="it-IT" sz="2000" spc="-60" dirty="0">
                    <a:solidFill>
                      <a:schemeClr val="tx1"/>
                    </a:solidFill>
                    <a:latin typeface="Perpetua" panose="02020502060401020303" pitchFamily="18" charset="0"/>
                  </a:rPr>
                  <a:t> twin to </a:t>
                </a:r>
                <a:r>
                  <a:rPr lang="it-IT" sz="2000" spc="-60" dirty="0" err="1">
                    <a:solidFill>
                      <a:schemeClr val="tx1"/>
                    </a:solidFill>
                    <a:latin typeface="Perpetua" panose="02020502060401020303" pitchFamily="18" charset="0"/>
                  </a:rPr>
                  <a:t>detect</a:t>
                </a:r>
                <a:r>
                  <a:rPr lang="it-IT" sz="2000" spc="-60" dirty="0">
                    <a:solidFill>
                      <a:schemeClr val="tx1"/>
                    </a:solidFill>
                    <a:latin typeface="Perpetua" panose="02020502060401020303" pitchFamily="18" charset="0"/>
                  </a:rPr>
                  <a:t> </a:t>
                </a:r>
                <a:r>
                  <a:rPr lang="it-IT" sz="2000" spc="-60" dirty="0" err="1">
                    <a:solidFill>
                      <a:schemeClr val="tx1"/>
                    </a:solidFill>
                    <a:latin typeface="Perpetua" panose="02020502060401020303" pitchFamily="18" charset="0"/>
                  </a:rPr>
                  <a:t>failures</a:t>
                </a:r>
                <a:endParaRPr lang="it-IT" sz="2000" spc="-60" dirty="0">
                  <a:solidFill>
                    <a:schemeClr val="tx1"/>
                  </a:solidFill>
                  <a:latin typeface="Perpetua" panose="02020502060401020303" pitchFamily="18" charset="0"/>
                </a:endParaRPr>
              </a:p>
            </p:txBody>
          </p:sp>
        </p:grpSp>
        <p:pic>
          <p:nvPicPr>
            <p:cNvPr id="98" name="Immagine 97">
              <a:extLst>
                <a:ext uri="{FF2B5EF4-FFF2-40B4-BE49-F238E27FC236}">
                  <a16:creationId xmlns:a16="http://schemas.microsoft.com/office/drawing/2014/main" id="{937EE292-0E3F-0544-211D-6306E4372707}"/>
                </a:ext>
              </a:extLst>
            </p:cNvPr>
            <p:cNvPicPr>
              <a:picLocks noChangeAspect="1"/>
            </p:cNvPicPr>
            <p:nvPr/>
          </p:nvPicPr>
          <p:blipFill>
            <a:blip r:embed="rId2"/>
            <a:stretch>
              <a:fillRect/>
            </a:stretch>
          </p:blipFill>
          <p:spPr>
            <a:xfrm>
              <a:off x="5421181" y="970109"/>
              <a:ext cx="688998" cy="963633"/>
            </a:xfrm>
            <a:prstGeom prst="rect">
              <a:avLst/>
            </a:prstGeom>
          </p:spPr>
        </p:pic>
        <p:pic>
          <p:nvPicPr>
            <p:cNvPr id="99" name="Immagine 98">
              <a:extLst>
                <a:ext uri="{FF2B5EF4-FFF2-40B4-BE49-F238E27FC236}">
                  <a16:creationId xmlns:a16="http://schemas.microsoft.com/office/drawing/2014/main" id="{F1E2ED30-2F86-58C1-C90B-E3B135FE0269}"/>
                </a:ext>
              </a:extLst>
            </p:cNvPr>
            <p:cNvPicPr>
              <a:picLocks noChangeAspect="1"/>
            </p:cNvPicPr>
            <p:nvPr/>
          </p:nvPicPr>
          <p:blipFill>
            <a:blip r:embed="rId2"/>
            <a:stretch>
              <a:fillRect/>
            </a:stretch>
          </p:blipFill>
          <p:spPr>
            <a:xfrm>
              <a:off x="3826781" y="903051"/>
              <a:ext cx="928711" cy="1298896"/>
            </a:xfrm>
            <a:prstGeom prst="rect">
              <a:avLst/>
            </a:prstGeom>
          </p:spPr>
        </p:pic>
        <p:pic>
          <p:nvPicPr>
            <p:cNvPr id="100" name="Immagine 99">
              <a:extLst>
                <a:ext uri="{FF2B5EF4-FFF2-40B4-BE49-F238E27FC236}">
                  <a16:creationId xmlns:a16="http://schemas.microsoft.com/office/drawing/2014/main" id="{284C9944-9BE7-D693-B4AE-37CB013FA9A6}"/>
                </a:ext>
              </a:extLst>
            </p:cNvPr>
            <p:cNvPicPr>
              <a:picLocks noChangeAspect="1"/>
            </p:cNvPicPr>
            <p:nvPr/>
          </p:nvPicPr>
          <p:blipFill>
            <a:blip r:embed="rId2"/>
            <a:stretch>
              <a:fillRect/>
            </a:stretch>
          </p:blipFill>
          <p:spPr>
            <a:xfrm>
              <a:off x="5400187" y="2958171"/>
              <a:ext cx="688998" cy="963633"/>
            </a:xfrm>
            <a:prstGeom prst="rect">
              <a:avLst/>
            </a:prstGeom>
          </p:spPr>
        </p:pic>
        <p:pic>
          <p:nvPicPr>
            <p:cNvPr id="101" name="Picture 2" descr="Simulink Logo - Simulink logo">
              <a:extLst>
                <a:ext uri="{FF2B5EF4-FFF2-40B4-BE49-F238E27FC236}">
                  <a16:creationId xmlns:a16="http://schemas.microsoft.com/office/drawing/2014/main" id="{8D2F461D-9B05-D98E-9AE4-683895EA5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065"/>
            <a:stretch/>
          </p:blipFill>
          <p:spPr bwMode="auto">
            <a:xfrm>
              <a:off x="5781401" y="3049851"/>
              <a:ext cx="1017630" cy="771269"/>
            </a:xfrm>
            <a:prstGeom prst="rect">
              <a:avLst/>
            </a:prstGeom>
            <a:noFill/>
            <a:extLst>
              <a:ext uri="{909E8E84-426E-40DD-AFC4-6F175D3DCCD1}">
                <a14:hiddenFill xmlns:a14="http://schemas.microsoft.com/office/drawing/2010/main">
                  <a:solidFill>
                    <a:srgbClr val="FFFFFF"/>
                  </a:solidFill>
                </a14:hiddenFill>
              </a:ext>
            </a:extLst>
          </p:spPr>
        </p:pic>
        <p:pic>
          <p:nvPicPr>
            <p:cNvPr id="102" name="Elemento grafico 35" descr="Appunti selezionati con riempimento a tinta unita">
              <a:extLst>
                <a:ext uri="{FF2B5EF4-FFF2-40B4-BE49-F238E27FC236}">
                  <a16:creationId xmlns:a16="http://schemas.microsoft.com/office/drawing/2014/main" id="{E0BAADE9-E916-F12A-0A42-499FD4050B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81068" y="2914317"/>
              <a:ext cx="914400" cy="914400"/>
            </a:xfrm>
            <a:prstGeom prst="rect">
              <a:avLst/>
            </a:prstGeom>
          </p:spPr>
        </p:pic>
        <p:pic>
          <p:nvPicPr>
            <p:cNvPr id="103" name="Immagine 102">
              <a:extLst>
                <a:ext uri="{FF2B5EF4-FFF2-40B4-BE49-F238E27FC236}">
                  <a16:creationId xmlns:a16="http://schemas.microsoft.com/office/drawing/2014/main" id="{803FF52F-1085-F6A2-9C59-BD599A307428}"/>
                </a:ext>
              </a:extLst>
            </p:cNvPr>
            <p:cNvPicPr>
              <a:picLocks noChangeAspect="1"/>
            </p:cNvPicPr>
            <p:nvPr/>
          </p:nvPicPr>
          <p:blipFill>
            <a:blip r:embed="rId2"/>
            <a:stretch>
              <a:fillRect/>
            </a:stretch>
          </p:blipFill>
          <p:spPr>
            <a:xfrm>
              <a:off x="7668215" y="955981"/>
              <a:ext cx="678309" cy="948683"/>
            </a:xfrm>
            <a:prstGeom prst="rect">
              <a:avLst/>
            </a:prstGeom>
          </p:spPr>
        </p:pic>
        <p:pic>
          <p:nvPicPr>
            <p:cNvPr id="104" name="Picture 2" descr="Simulink Logo - Simulink logo">
              <a:extLst>
                <a:ext uri="{FF2B5EF4-FFF2-40B4-BE49-F238E27FC236}">
                  <a16:creationId xmlns:a16="http://schemas.microsoft.com/office/drawing/2014/main" id="{2FB55832-7C3F-8571-55BE-D51E0E6CEB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065"/>
            <a:stretch/>
          </p:blipFill>
          <p:spPr bwMode="auto">
            <a:xfrm>
              <a:off x="7604744" y="1981563"/>
              <a:ext cx="942333" cy="714201"/>
            </a:xfrm>
            <a:prstGeom prst="rect">
              <a:avLst/>
            </a:prstGeom>
            <a:noFill/>
            <a:extLst>
              <a:ext uri="{909E8E84-426E-40DD-AFC4-6F175D3DCCD1}">
                <a14:hiddenFill xmlns:a14="http://schemas.microsoft.com/office/drawing/2010/main">
                  <a:solidFill>
                    <a:srgbClr val="FFFFFF"/>
                  </a:solidFill>
                </a14:hiddenFill>
              </a:ext>
            </a:extLst>
          </p:spPr>
        </p:pic>
        <p:sp>
          <p:nvSpPr>
            <p:cNvPr id="105" name="CasellaDiTesto 37">
              <a:extLst>
                <a:ext uri="{FF2B5EF4-FFF2-40B4-BE49-F238E27FC236}">
                  <a16:creationId xmlns:a16="http://schemas.microsoft.com/office/drawing/2014/main" id="{76A45D99-FD54-ABE8-F12C-DE0016555C2A}"/>
                </a:ext>
              </a:extLst>
            </p:cNvPr>
            <p:cNvSpPr txBox="1"/>
            <p:nvPr/>
          </p:nvSpPr>
          <p:spPr>
            <a:xfrm>
              <a:off x="8579398" y="1066653"/>
              <a:ext cx="1443429" cy="577616"/>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it-IT" sz="2000" noProof="0" dirty="0">
                  <a:solidFill>
                    <a:schemeClr val="tx1"/>
                  </a:solidFill>
                  <a:latin typeface="Perpetua" panose="02020502060401020303" pitchFamily="18" charset="0"/>
                </a:rPr>
                <a:t>Engine </a:t>
              </a:r>
              <a:r>
                <a:rPr lang="it-IT" sz="2000" noProof="0" dirty="0" err="1">
                  <a:solidFill>
                    <a:schemeClr val="tx1"/>
                  </a:solidFill>
                  <a:latin typeface="Perpetua" panose="02020502060401020303" pitchFamily="18" charset="0"/>
                </a:rPr>
                <a:t>product</a:t>
              </a:r>
              <a:r>
                <a:rPr lang="it-IT" sz="2000" noProof="0" dirty="0">
                  <a:solidFill>
                    <a:schemeClr val="tx1"/>
                  </a:solidFill>
                  <a:latin typeface="Perpetua" panose="02020502060401020303" pitchFamily="18" charset="0"/>
                </a:rPr>
                <a:t> guide</a:t>
              </a:r>
              <a:endParaRPr lang="it-IT" sz="2000" dirty="0">
                <a:solidFill>
                  <a:schemeClr val="tx1"/>
                </a:solidFill>
                <a:latin typeface="Perpetua" panose="02020502060401020303" pitchFamily="18" charset="0"/>
              </a:endParaRPr>
            </a:p>
          </p:txBody>
        </p:sp>
        <p:sp>
          <p:nvSpPr>
            <p:cNvPr id="106" name="CasellaDiTesto 40">
              <a:extLst>
                <a:ext uri="{FF2B5EF4-FFF2-40B4-BE49-F238E27FC236}">
                  <a16:creationId xmlns:a16="http://schemas.microsoft.com/office/drawing/2014/main" id="{95D33211-6599-1B92-CEA0-7126C58E590F}"/>
                </a:ext>
              </a:extLst>
            </p:cNvPr>
            <p:cNvSpPr txBox="1"/>
            <p:nvPr/>
          </p:nvSpPr>
          <p:spPr>
            <a:xfrm>
              <a:off x="8448470" y="2082246"/>
              <a:ext cx="1659816" cy="577616"/>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it-IT" sz="2000" noProof="0" dirty="0" err="1">
                  <a:solidFill>
                    <a:schemeClr val="tx1"/>
                  </a:solidFill>
                  <a:latin typeface="Perpetua" panose="02020502060401020303" pitchFamily="18" charset="0"/>
                </a:rPr>
                <a:t>Matlab</a:t>
              </a:r>
              <a:endParaRPr lang="it-IT" sz="2000" noProof="0" dirty="0">
                <a:solidFill>
                  <a:schemeClr val="tx1"/>
                </a:solidFill>
                <a:latin typeface="Perpetua" panose="02020502060401020303" pitchFamily="18" charset="0"/>
              </a:endParaRPr>
            </a:p>
            <a:p>
              <a:pPr lvl="0" algn="ctr"/>
              <a:r>
                <a:rPr lang="it-IT" sz="2000" noProof="0" dirty="0" err="1">
                  <a:solidFill>
                    <a:schemeClr val="tx1"/>
                  </a:solidFill>
                  <a:latin typeface="Perpetua" panose="02020502060401020303" pitchFamily="18" charset="0"/>
                </a:rPr>
                <a:t>Simulink</a:t>
              </a:r>
              <a:endParaRPr lang="it-IT" sz="2000" dirty="0">
                <a:solidFill>
                  <a:schemeClr val="tx1"/>
                </a:solidFill>
                <a:latin typeface="Perpetua" panose="02020502060401020303" pitchFamily="18" charset="0"/>
              </a:endParaRPr>
            </a:p>
          </p:txBody>
        </p:sp>
        <p:sp>
          <p:nvSpPr>
            <p:cNvPr id="107" name="CasellaDiTesto 41">
              <a:extLst>
                <a:ext uri="{FF2B5EF4-FFF2-40B4-BE49-F238E27FC236}">
                  <a16:creationId xmlns:a16="http://schemas.microsoft.com/office/drawing/2014/main" id="{33379588-6572-E0DB-0A63-3B424FE4DF4A}"/>
                </a:ext>
              </a:extLst>
            </p:cNvPr>
            <p:cNvSpPr txBox="1"/>
            <p:nvPr/>
          </p:nvSpPr>
          <p:spPr>
            <a:xfrm>
              <a:off x="8489666" y="2957776"/>
              <a:ext cx="1591412" cy="577616"/>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it-IT" sz="2000" noProof="0" dirty="0">
                  <a:solidFill>
                    <a:schemeClr val="tx1"/>
                  </a:solidFill>
                  <a:latin typeface="Perpetua" panose="02020502060401020303" pitchFamily="18" charset="0"/>
                </a:rPr>
                <a:t>Commercial software</a:t>
              </a:r>
              <a:endParaRPr lang="it-IT" sz="2000" dirty="0">
                <a:solidFill>
                  <a:schemeClr val="tx1"/>
                </a:solidFill>
                <a:latin typeface="Perpetua" panose="02020502060401020303" pitchFamily="18" charset="0"/>
              </a:endParaRPr>
            </a:p>
          </p:txBody>
        </p:sp>
        <p:cxnSp>
          <p:nvCxnSpPr>
            <p:cNvPr id="108" name="Connettore diritto 25">
              <a:extLst>
                <a:ext uri="{FF2B5EF4-FFF2-40B4-BE49-F238E27FC236}">
                  <a16:creationId xmlns:a16="http://schemas.microsoft.com/office/drawing/2014/main" id="{482BD3E3-BAB0-60D1-121A-278ED115E79F}"/>
                </a:ext>
              </a:extLst>
            </p:cNvPr>
            <p:cNvCxnSpPr>
              <a:cxnSpLocks/>
            </p:cNvCxnSpPr>
            <p:nvPr/>
          </p:nvCxnSpPr>
          <p:spPr>
            <a:xfrm>
              <a:off x="7547196" y="1936200"/>
              <a:ext cx="25610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Connettore diritto 42">
              <a:extLst>
                <a:ext uri="{FF2B5EF4-FFF2-40B4-BE49-F238E27FC236}">
                  <a16:creationId xmlns:a16="http://schemas.microsoft.com/office/drawing/2014/main" id="{B083ED7A-52F8-21A0-4B4A-4FDD3828F54A}"/>
                </a:ext>
              </a:extLst>
            </p:cNvPr>
            <p:cNvCxnSpPr>
              <a:cxnSpLocks/>
            </p:cNvCxnSpPr>
            <p:nvPr/>
          </p:nvCxnSpPr>
          <p:spPr>
            <a:xfrm>
              <a:off x="7535816" y="2837563"/>
              <a:ext cx="25724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0" name="Elemento grafico 43" descr="Appunti parzialmente spuntanti con riempimento a tinta unita">
              <a:extLst>
                <a:ext uri="{FF2B5EF4-FFF2-40B4-BE49-F238E27FC236}">
                  <a16:creationId xmlns:a16="http://schemas.microsoft.com/office/drawing/2014/main" id="{9A057EBA-859A-0946-0EE3-223AC26F1A4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42934" y="3724319"/>
              <a:ext cx="677802" cy="677802"/>
            </a:xfrm>
            <a:prstGeom prst="rect">
              <a:avLst/>
            </a:prstGeom>
          </p:spPr>
        </p:pic>
        <p:cxnSp>
          <p:nvCxnSpPr>
            <p:cNvPr id="111" name="Connettore diritto 44">
              <a:extLst>
                <a:ext uri="{FF2B5EF4-FFF2-40B4-BE49-F238E27FC236}">
                  <a16:creationId xmlns:a16="http://schemas.microsoft.com/office/drawing/2014/main" id="{B6DB0A52-6CFF-8549-6CCB-0963348C2AFA}"/>
                </a:ext>
              </a:extLst>
            </p:cNvPr>
            <p:cNvCxnSpPr>
              <a:cxnSpLocks/>
            </p:cNvCxnSpPr>
            <p:nvPr/>
          </p:nvCxnSpPr>
          <p:spPr>
            <a:xfrm>
              <a:off x="7547196" y="3705096"/>
              <a:ext cx="25610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CasellaDiTesto 46">
              <a:extLst>
                <a:ext uri="{FF2B5EF4-FFF2-40B4-BE49-F238E27FC236}">
                  <a16:creationId xmlns:a16="http://schemas.microsoft.com/office/drawing/2014/main" id="{D53B9F23-8D6A-B311-826F-1DB17935081A}"/>
                </a:ext>
              </a:extLst>
            </p:cNvPr>
            <p:cNvSpPr txBox="1"/>
            <p:nvPr/>
          </p:nvSpPr>
          <p:spPr>
            <a:xfrm>
              <a:off x="8489665" y="3851551"/>
              <a:ext cx="1618622" cy="577616"/>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it-IT" sz="2000" dirty="0" err="1">
                  <a:latin typeface="Perpetua" panose="02020502060401020303" pitchFamily="18" charset="0"/>
                </a:rPr>
                <a:t>Failures</a:t>
              </a:r>
              <a:r>
                <a:rPr lang="it-IT" sz="2000" dirty="0">
                  <a:latin typeface="Perpetua" panose="02020502060401020303" pitchFamily="18" charset="0"/>
                </a:rPr>
                <a:t> generation </a:t>
              </a:r>
              <a:r>
                <a:rPr lang="it-IT" sz="2000" noProof="0" dirty="0">
                  <a:solidFill>
                    <a:schemeClr val="tx1"/>
                  </a:solidFill>
                  <a:latin typeface="Perpetua" panose="02020502060401020303" pitchFamily="18" charset="0"/>
                </a:rPr>
                <a:t>and detection</a:t>
              </a:r>
              <a:endParaRPr lang="it-IT" sz="2000" dirty="0">
                <a:solidFill>
                  <a:schemeClr val="tx1"/>
                </a:solidFill>
                <a:latin typeface="Perpetua" panose="02020502060401020303" pitchFamily="18" charset="0"/>
              </a:endParaRPr>
            </a:p>
          </p:txBody>
        </p:sp>
        <p:pic>
          <p:nvPicPr>
            <p:cNvPr id="113" name="Immagine 112">
              <a:extLst>
                <a:ext uri="{FF2B5EF4-FFF2-40B4-BE49-F238E27FC236}">
                  <a16:creationId xmlns:a16="http://schemas.microsoft.com/office/drawing/2014/main" id="{3F7651E4-A50A-0A46-10CE-590A481F55BB}"/>
                </a:ext>
              </a:extLst>
            </p:cNvPr>
            <p:cNvPicPr>
              <a:picLocks noChangeAspect="1"/>
            </p:cNvPicPr>
            <p:nvPr/>
          </p:nvPicPr>
          <p:blipFill>
            <a:blip r:embed="rId8"/>
            <a:stretch>
              <a:fillRect/>
            </a:stretch>
          </p:blipFill>
          <p:spPr>
            <a:xfrm>
              <a:off x="2564678" y="1446992"/>
              <a:ext cx="986213" cy="1030715"/>
            </a:xfrm>
            <a:prstGeom prst="rect">
              <a:avLst/>
            </a:prstGeom>
          </p:spPr>
        </p:pic>
        <p:pic>
          <p:nvPicPr>
            <p:cNvPr id="114" name="Immagine 113">
              <a:extLst>
                <a:ext uri="{FF2B5EF4-FFF2-40B4-BE49-F238E27FC236}">
                  <a16:creationId xmlns:a16="http://schemas.microsoft.com/office/drawing/2014/main" id="{6351010D-0E62-0507-DDD0-36A415FD32A2}"/>
                </a:ext>
              </a:extLst>
            </p:cNvPr>
            <p:cNvPicPr>
              <a:picLocks noChangeAspect="1"/>
            </p:cNvPicPr>
            <p:nvPr/>
          </p:nvPicPr>
          <p:blipFill>
            <a:blip r:embed="rId8"/>
            <a:stretch>
              <a:fillRect/>
            </a:stretch>
          </p:blipFill>
          <p:spPr>
            <a:xfrm>
              <a:off x="4403765" y="1697631"/>
              <a:ext cx="805165" cy="841497"/>
            </a:xfrm>
            <a:prstGeom prst="rect">
              <a:avLst/>
            </a:prstGeom>
          </p:spPr>
        </p:pic>
        <p:pic>
          <p:nvPicPr>
            <p:cNvPr id="115" name="Immagine 114">
              <a:extLst>
                <a:ext uri="{FF2B5EF4-FFF2-40B4-BE49-F238E27FC236}">
                  <a16:creationId xmlns:a16="http://schemas.microsoft.com/office/drawing/2014/main" id="{CAC16FFB-42F7-014E-260A-0FDE348DAAD5}"/>
                </a:ext>
              </a:extLst>
            </p:cNvPr>
            <p:cNvPicPr>
              <a:picLocks noChangeAspect="1"/>
            </p:cNvPicPr>
            <p:nvPr/>
          </p:nvPicPr>
          <p:blipFill>
            <a:blip r:embed="rId8"/>
            <a:stretch>
              <a:fillRect/>
            </a:stretch>
          </p:blipFill>
          <p:spPr>
            <a:xfrm>
              <a:off x="6022111" y="1041654"/>
              <a:ext cx="843102" cy="881147"/>
            </a:xfrm>
            <a:prstGeom prst="rect">
              <a:avLst/>
            </a:prstGeom>
          </p:spPr>
        </p:pic>
        <p:pic>
          <p:nvPicPr>
            <p:cNvPr id="116" name="Immagine 115">
              <a:extLst>
                <a:ext uri="{FF2B5EF4-FFF2-40B4-BE49-F238E27FC236}">
                  <a16:creationId xmlns:a16="http://schemas.microsoft.com/office/drawing/2014/main" id="{4ADCFCF1-29C6-D9EA-C3AD-EA05DCECE914}"/>
                </a:ext>
              </a:extLst>
            </p:cNvPr>
            <p:cNvPicPr>
              <a:picLocks noChangeAspect="1"/>
            </p:cNvPicPr>
            <p:nvPr/>
          </p:nvPicPr>
          <p:blipFill>
            <a:blip r:embed="rId8"/>
            <a:stretch>
              <a:fillRect/>
            </a:stretch>
          </p:blipFill>
          <p:spPr>
            <a:xfrm>
              <a:off x="7798851" y="2986704"/>
              <a:ext cx="602648" cy="629843"/>
            </a:xfrm>
            <a:prstGeom prst="rect">
              <a:avLst/>
            </a:prstGeom>
          </p:spPr>
        </p:pic>
        <p:pic>
          <p:nvPicPr>
            <p:cNvPr id="117" name="Elemento grafico 49" descr="Appunti selezionati con riempimento a tinta unita">
              <a:extLst>
                <a:ext uri="{FF2B5EF4-FFF2-40B4-BE49-F238E27FC236}">
                  <a16:creationId xmlns:a16="http://schemas.microsoft.com/office/drawing/2014/main" id="{79ABF9F1-5087-EE73-BBB1-08E3DDA104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1596" y="4026730"/>
              <a:ext cx="677802" cy="677802"/>
            </a:xfrm>
            <a:prstGeom prst="rect">
              <a:avLst/>
            </a:prstGeom>
          </p:spPr>
        </p:pic>
        <p:pic>
          <p:nvPicPr>
            <p:cNvPr id="118" name="Elemento grafico 24" descr="Appunti parzialmente spuntanti con riempimento a tinta unita">
              <a:extLst>
                <a:ext uri="{FF2B5EF4-FFF2-40B4-BE49-F238E27FC236}">
                  <a16:creationId xmlns:a16="http://schemas.microsoft.com/office/drawing/2014/main" id="{B4C52909-B612-6A00-CEAD-9A2013920ED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21416" y="1006047"/>
              <a:ext cx="914400" cy="914400"/>
            </a:xfrm>
            <a:prstGeom prst="rect">
              <a:avLst/>
            </a:prstGeom>
          </p:spPr>
        </p:pic>
      </p:grpSp>
    </p:spTree>
    <p:extLst>
      <p:ext uri="{BB962C8B-B14F-4D97-AF65-F5344CB8AC3E}">
        <p14:creationId xmlns:p14="http://schemas.microsoft.com/office/powerpoint/2010/main" val="329983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CD8A6C5A-E698-7C0C-7214-D5703568FAD4}"/>
              </a:ext>
            </a:extLst>
          </p:cNvPr>
          <p:cNvSpPr txBox="1"/>
          <p:nvPr/>
        </p:nvSpPr>
        <p:spPr>
          <a:xfrm>
            <a:off x="2300285" y="3927352"/>
            <a:ext cx="7591425" cy="707886"/>
          </a:xfrm>
          <a:prstGeom prst="rect">
            <a:avLst/>
          </a:prstGeom>
          <a:noFill/>
        </p:spPr>
        <p:txBody>
          <a:bodyPr wrap="square">
            <a:spAutoFit/>
          </a:bodyPr>
          <a:lstStyle/>
          <a:p>
            <a:pPr algn="ctr">
              <a:spcBef>
                <a:spcPts val="2400"/>
              </a:spcBef>
              <a:spcAft>
                <a:spcPts val="1600"/>
              </a:spcAft>
            </a:pPr>
            <a:r>
              <a:rPr lang="en-US" sz="4000" b="1" i="1" kern="1400" dirty="0">
                <a:effectLst/>
                <a:latin typeface="Perpetua" panose="02020502060401020303" pitchFamily="18" charset="0"/>
                <a:ea typeface="MS Mincho" panose="02020609040205080304" pitchFamily="49" charset="-128"/>
              </a:rPr>
              <a:t>Thanks for the attention</a:t>
            </a:r>
            <a:endParaRPr lang="it-IT" sz="4000" b="1" i="1" kern="1400" dirty="0">
              <a:effectLst/>
              <a:latin typeface="Perpetua" panose="02020502060401020303" pitchFamily="18" charset="0"/>
              <a:ea typeface="MS Mincho" panose="02020609040205080304" pitchFamily="49" charset="-128"/>
            </a:endParaRPr>
          </a:p>
        </p:txBody>
      </p:sp>
      <p:pic>
        <p:nvPicPr>
          <p:cNvPr id="6" name="Immagine 5">
            <a:extLst>
              <a:ext uri="{FF2B5EF4-FFF2-40B4-BE49-F238E27FC236}">
                <a16:creationId xmlns:a16="http://schemas.microsoft.com/office/drawing/2014/main" id="{6CC7D797-2F1A-751B-74F6-AE90397BB5B6}"/>
              </a:ext>
            </a:extLst>
          </p:cNvPr>
          <p:cNvPicPr>
            <a:picLocks noChangeAspect="1"/>
          </p:cNvPicPr>
          <p:nvPr/>
        </p:nvPicPr>
        <p:blipFill>
          <a:blip r:embed="rId2"/>
          <a:stretch>
            <a:fillRect/>
          </a:stretch>
        </p:blipFill>
        <p:spPr>
          <a:xfrm>
            <a:off x="1583282" y="1899126"/>
            <a:ext cx="9350550" cy="1775614"/>
          </a:xfrm>
          <a:prstGeom prst="rect">
            <a:avLst/>
          </a:prstGeom>
        </p:spPr>
      </p:pic>
      <p:sp>
        <p:nvSpPr>
          <p:cNvPr id="8" name="CasellaDiTesto 7">
            <a:extLst>
              <a:ext uri="{FF2B5EF4-FFF2-40B4-BE49-F238E27FC236}">
                <a16:creationId xmlns:a16="http://schemas.microsoft.com/office/drawing/2014/main" id="{B062DCE2-37FB-1FBB-D6F5-065C44845642}"/>
              </a:ext>
            </a:extLst>
          </p:cNvPr>
          <p:cNvSpPr txBox="1"/>
          <p:nvPr/>
        </p:nvSpPr>
        <p:spPr>
          <a:xfrm>
            <a:off x="-3" y="6150114"/>
            <a:ext cx="6258560" cy="707886"/>
          </a:xfrm>
          <a:prstGeom prst="rect">
            <a:avLst/>
          </a:prstGeom>
          <a:noFill/>
        </p:spPr>
        <p:txBody>
          <a:bodyPr wrap="square">
            <a:spAutoFit/>
          </a:bodyPr>
          <a:lstStyle/>
          <a:p>
            <a:r>
              <a:rPr lang="it-IT" sz="2000" b="1" dirty="0">
                <a:latin typeface="Perpetua" panose="02020502060401020303" pitchFamily="18" charset="0"/>
                <a:ea typeface="MS Mincho" panose="02020609040205080304" pitchFamily="49" charset="-128"/>
              </a:rPr>
              <a:t>Luigia MOCERINO</a:t>
            </a:r>
          </a:p>
          <a:p>
            <a:r>
              <a:rPr lang="en-US" sz="2000" i="1" dirty="0">
                <a:latin typeface="Perpetua" panose="02020502060401020303" pitchFamily="18" charset="0"/>
                <a:ea typeface="MS Mincho" panose="02020609040205080304" pitchFamily="49" charset="-128"/>
              </a:rPr>
              <a:t>University of Naples “Parthenope”, Department of Science and Technology</a:t>
            </a:r>
            <a:endParaRPr lang="it-IT" sz="2000" i="1" dirty="0">
              <a:latin typeface="Perpetua" panose="02020502060401020303" pitchFamily="18" charset="0"/>
              <a:ea typeface="MS Mincho" panose="02020609040205080304" pitchFamily="49" charset="-128"/>
            </a:endParaRPr>
          </a:p>
        </p:txBody>
      </p:sp>
    </p:spTree>
    <p:extLst>
      <p:ext uri="{BB962C8B-B14F-4D97-AF65-F5344CB8AC3E}">
        <p14:creationId xmlns:p14="http://schemas.microsoft.com/office/powerpoint/2010/main" val="111324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Rectangle 3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a:extLst>
              <a:ext uri="{FF2B5EF4-FFF2-40B4-BE49-F238E27FC236}">
                <a16:creationId xmlns:a16="http://schemas.microsoft.com/office/drawing/2014/main" id="{6C59CE0C-A812-4BAD-9D43-322533900F2C}"/>
              </a:ext>
            </a:extLst>
          </p:cNvPr>
          <p:cNvSpPr/>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FFFFF"/>
                </a:solidFill>
                <a:latin typeface="Perpetua" panose="02020502060401020303" pitchFamily="18" charset="0"/>
                <a:ea typeface="+mj-ea"/>
                <a:cs typeface="+mj-cs"/>
              </a:rPr>
              <a:t>Aim and scope</a:t>
            </a:r>
            <a:endParaRPr lang="en-US" sz="4000" b="1" dirty="0">
              <a:solidFill>
                <a:srgbClr val="FFFFFF"/>
              </a:solidFill>
              <a:effectLst/>
              <a:latin typeface="Perpetua" panose="02020502060401020303" pitchFamily="18" charset="0"/>
              <a:ea typeface="+mj-ea"/>
              <a:cs typeface="+mj-cs"/>
            </a:endParaRPr>
          </a:p>
        </p:txBody>
      </p:sp>
      <p:pic>
        <p:nvPicPr>
          <p:cNvPr id="9" name="Picture 2" descr="ABS digital twin">
            <a:extLst>
              <a:ext uri="{FF2B5EF4-FFF2-40B4-BE49-F238E27FC236}">
                <a16:creationId xmlns:a16="http://schemas.microsoft.com/office/drawing/2014/main" id="{2C4EAABF-5A4E-DA68-FE9C-981E34AFB2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9397" y="2365349"/>
            <a:ext cx="5633205" cy="316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88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0" y="99824"/>
            <a:ext cx="5754896" cy="593857"/>
          </a:xfrm>
        </p:spPr>
        <p:txBody>
          <a:bodyPr anchor="b">
            <a:normAutofit fontScale="90000"/>
          </a:bodyPr>
          <a:lstStyle/>
          <a:p>
            <a:r>
              <a:rPr lang="en-GB" sz="4000" b="1" dirty="0">
                <a:latin typeface="Perpetua" panose="02020502060401020303" pitchFamily="18" charset="0"/>
              </a:rPr>
              <a:t>Aim and scope</a:t>
            </a:r>
          </a:p>
        </p:txBody>
      </p:sp>
      <p:sp>
        <p:nvSpPr>
          <p:cNvPr id="67" name="Rectangle 6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C065CC79-2A49-1A0F-9E9C-983E20A53931}"/>
              </a:ext>
            </a:extLst>
          </p:cNvPr>
          <p:cNvSpPr txBox="1"/>
          <p:nvPr/>
        </p:nvSpPr>
        <p:spPr>
          <a:xfrm>
            <a:off x="5914418" y="-6569"/>
            <a:ext cx="6277582" cy="307777"/>
          </a:xfrm>
          <a:prstGeom prst="rect">
            <a:avLst/>
          </a:prstGeom>
          <a:noFill/>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pic>
        <p:nvPicPr>
          <p:cNvPr id="12" name="Picture 8" descr="Wartsila Diesel Engines Repair Case Study - Wartsila 18V4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27712" y="1660984"/>
            <a:ext cx="3252903" cy="21225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Offline Preventive Maintenance Services, Local, | ID: 21113399597"/>
          <p:cNvPicPr>
            <a:picLocks noChangeAspect="1" noChangeArrowheads="1"/>
          </p:cNvPicPr>
          <p:nvPr/>
        </p:nvPicPr>
        <p:blipFill rotWithShape="1">
          <a:blip r:embed="rId4">
            <a:extLst>
              <a:ext uri="{28A0092B-C50C-407E-A947-70E740481C1C}">
                <a14:useLocalDpi xmlns:a14="http://schemas.microsoft.com/office/drawing/2010/main" val="0"/>
              </a:ext>
            </a:extLst>
          </a:blip>
          <a:srcRect t="9853" b="10417"/>
          <a:stretch/>
        </p:blipFill>
        <p:spPr bwMode="auto">
          <a:xfrm>
            <a:off x="7933836" y="1828538"/>
            <a:ext cx="3104943" cy="1726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BS digital twin">
            <a:extLst>
              <a:ext uri="{FF2B5EF4-FFF2-40B4-BE49-F238E27FC236}">
                <a16:creationId xmlns:a16="http://schemas.microsoft.com/office/drawing/2014/main" id="{421523AC-EA4A-727E-9B38-9BC3901CABC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99" y="4499966"/>
            <a:ext cx="3252903" cy="1829757"/>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6" descr="Wartsila Diesel Engines Repair Case Study - Wartsila 18V4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CasellaDiTesto 20"/>
          <p:cNvSpPr txBox="1"/>
          <p:nvPr/>
        </p:nvSpPr>
        <p:spPr>
          <a:xfrm>
            <a:off x="3426671" y="638752"/>
            <a:ext cx="8765329" cy="707886"/>
          </a:xfrm>
          <a:prstGeom prst="rect">
            <a:avLst/>
          </a:prstGeom>
          <a:noFill/>
        </p:spPr>
        <p:txBody>
          <a:bodyPr wrap="square" rtlCol="0">
            <a:spAutoFit/>
          </a:bodyPr>
          <a:lstStyle/>
          <a:p>
            <a:r>
              <a:rPr lang="en-US" sz="2000" dirty="0">
                <a:latin typeface="Perpetua" panose="02020502060401020303" pitchFamily="18" charset="0"/>
              </a:rPr>
              <a:t>A regular and proper preventive maintenance program plays a fundamental role in guaranteeing ship operability and safety</a:t>
            </a:r>
            <a:endParaRPr lang="en-GB" sz="2000" dirty="0">
              <a:latin typeface="Perpetua" panose="02020502060401020303" pitchFamily="18" charset="0"/>
            </a:endParaRPr>
          </a:p>
        </p:txBody>
      </p:sp>
      <p:pic>
        <p:nvPicPr>
          <p:cNvPr id="24" name="Picture 14" descr="MAN 32/44CR Receives US EPA Certification. Common-rail unit declared ready  for US - BYinnovation sustainable development"/>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5287" y="676360"/>
            <a:ext cx="3252903" cy="2301428"/>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1960" y="3792080"/>
            <a:ext cx="12213960" cy="707886"/>
          </a:xfrm>
          <a:prstGeom prst="rect">
            <a:avLst/>
          </a:prstGeom>
        </p:spPr>
        <p:txBody>
          <a:bodyPr wrap="square">
            <a:spAutoFit/>
          </a:bodyPr>
          <a:lstStyle/>
          <a:p>
            <a:r>
              <a:rPr lang="en-GB" sz="2000" dirty="0">
                <a:latin typeface="Perpetua" panose="02020502060401020303" pitchFamily="18" charset="0"/>
              </a:rPr>
              <a:t>This is the case of internal combustion engines, in which complex mechanical and mainly thermodynamical phenomena that cannot be easily monitored occur. </a:t>
            </a:r>
          </a:p>
        </p:txBody>
      </p:sp>
      <p:sp>
        <p:nvSpPr>
          <p:cNvPr id="4" name="Rettangolo 3"/>
          <p:cNvSpPr/>
          <p:nvPr/>
        </p:nvSpPr>
        <p:spPr>
          <a:xfrm>
            <a:off x="0" y="4506535"/>
            <a:ext cx="3834658" cy="1631216"/>
          </a:xfrm>
          <a:prstGeom prst="rect">
            <a:avLst/>
          </a:prstGeom>
        </p:spPr>
        <p:txBody>
          <a:bodyPr wrap="square">
            <a:spAutoFit/>
          </a:bodyPr>
          <a:lstStyle/>
          <a:p>
            <a:r>
              <a:rPr lang="en-GB" sz="2000" dirty="0">
                <a:latin typeface="Perpetua" panose="02020502060401020303" pitchFamily="18" charset="0"/>
              </a:rPr>
              <a:t>To overcome these difficulties the </a:t>
            </a:r>
            <a:r>
              <a:rPr lang="en-GB" sz="2000" b="1" dirty="0">
                <a:latin typeface="Perpetua" panose="02020502060401020303" pitchFamily="18" charset="0"/>
              </a:rPr>
              <a:t>digital twin </a:t>
            </a:r>
            <a:r>
              <a:rPr lang="en-GB" sz="2000" dirty="0">
                <a:latin typeface="Perpetua" panose="02020502060401020303" pitchFamily="18" charset="0"/>
              </a:rPr>
              <a:t>approach is thought of as a useful and promising technique to get an estimate of the engine working parameters</a:t>
            </a:r>
          </a:p>
        </p:txBody>
      </p:sp>
      <p:pic>
        <p:nvPicPr>
          <p:cNvPr id="1026" name="Picture 2" descr="Digital twins can be used to test components of passenger ships">
            <a:extLst>
              <a:ext uri="{FF2B5EF4-FFF2-40B4-BE49-F238E27FC236}">
                <a16:creationId xmlns:a16="http://schemas.microsoft.com/office/drawing/2014/main" id="{7BAA7CA6-7342-F150-BF1F-2DE310613E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755"/>
          <a:stretch/>
        </p:blipFill>
        <p:spPr bwMode="auto">
          <a:xfrm>
            <a:off x="3849400" y="4485761"/>
            <a:ext cx="3959935" cy="183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9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barn(inVertical)">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0" y="-6569"/>
            <a:ext cx="5754896" cy="593857"/>
          </a:xfrm>
        </p:spPr>
        <p:txBody>
          <a:bodyPr anchor="b">
            <a:normAutofit fontScale="90000"/>
          </a:bodyPr>
          <a:lstStyle/>
          <a:p>
            <a:r>
              <a:rPr lang="en-GB" sz="4000" b="1" dirty="0">
                <a:latin typeface="Perpetua" panose="02020502060401020303" pitchFamily="18" charset="0"/>
              </a:rPr>
              <a:t>Aim and scope</a:t>
            </a:r>
          </a:p>
        </p:txBody>
      </p:sp>
      <p:sp>
        <p:nvSpPr>
          <p:cNvPr id="67" name="Rectangle 6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C065CC79-2A49-1A0F-9E9C-983E20A53931}"/>
              </a:ext>
            </a:extLst>
          </p:cNvPr>
          <p:cNvSpPr txBox="1"/>
          <p:nvPr/>
        </p:nvSpPr>
        <p:spPr>
          <a:xfrm>
            <a:off x="5914418" y="-6569"/>
            <a:ext cx="6277582" cy="307777"/>
          </a:xfrm>
          <a:prstGeom prst="rect">
            <a:avLst/>
          </a:prstGeom>
          <a:noFill/>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pic>
        <p:nvPicPr>
          <p:cNvPr id="5" name="Immagine 4"/>
          <p:cNvPicPr>
            <a:picLocks noChangeAspect="1"/>
          </p:cNvPicPr>
          <p:nvPr/>
        </p:nvPicPr>
        <p:blipFill>
          <a:blip r:embed="rId2"/>
          <a:stretch>
            <a:fillRect/>
          </a:stretch>
        </p:blipFill>
        <p:spPr>
          <a:xfrm>
            <a:off x="4967075" y="382337"/>
            <a:ext cx="7224923" cy="4260852"/>
          </a:xfrm>
          <a:prstGeom prst="rect">
            <a:avLst/>
          </a:prstGeom>
        </p:spPr>
      </p:pic>
      <p:pic>
        <p:nvPicPr>
          <p:cNvPr id="9" name="Picture 2" descr="ABS digital twin">
            <a:extLst>
              <a:ext uri="{FF2B5EF4-FFF2-40B4-BE49-F238E27FC236}">
                <a16:creationId xmlns:a16="http://schemas.microsoft.com/office/drawing/2014/main" id="{BA178A22-0757-2B0D-8BD8-C64DFA74E8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187" y="515141"/>
            <a:ext cx="3252903" cy="182975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0" y="2344898"/>
            <a:ext cx="4967073" cy="1754326"/>
          </a:xfrm>
          <a:prstGeom prst="rect">
            <a:avLst/>
          </a:prstGeom>
        </p:spPr>
        <p:txBody>
          <a:bodyPr wrap="square">
            <a:spAutoFit/>
          </a:bodyPr>
          <a:lstStyle/>
          <a:p>
            <a:r>
              <a:rPr lang="en-GB" dirty="0"/>
              <a:t> </a:t>
            </a:r>
            <a:r>
              <a:rPr lang="en-GB" dirty="0">
                <a:latin typeface="Perpetua" panose="02020502060401020303" pitchFamily="18" charset="0"/>
              </a:rPr>
              <a:t>A computer model simulation of the engine is performed and the outcomes are continuously compared with the corresponding direct measurements. </a:t>
            </a:r>
          </a:p>
          <a:p>
            <a:pPr marL="285750" indent="-285750">
              <a:buFont typeface="Arial" panose="020B0604020202020204" pitchFamily="34" charset="0"/>
              <a:buChar char="•"/>
            </a:pPr>
            <a:r>
              <a:rPr lang="en-GB" dirty="0">
                <a:latin typeface="Perpetua" panose="02020502060401020303" pitchFamily="18" charset="0"/>
              </a:rPr>
              <a:t>To build a reliable engine digital model </a:t>
            </a:r>
          </a:p>
          <a:p>
            <a:pPr marL="285750" indent="-285750">
              <a:buFont typeface="Arial" panose="020B0604020202020204" pitchFamily="34" charset="0"/>
              <a:buChar char="•"/>
            </a:pPr>
            <a:r>
              <a:rPr lang="en-GB" dirty="0">
                <a:latin typeface="Perpetua" panose="02020502060401020303" pitchFamily="18" charset="0"/>
              </a:rPr>
              <a:t>The development of an effective identification procedure. </a:t>
            </a:r>
          </a:p>
        </p:txBody>
      </p:sp>
      <p:sp>
        <p:nvSpPr>
          <p:cNvPr id="4" name="Rettangolo 3"/>
          <p:cNvSpPr/>
          <p:nvPr/>
        </p:nvSpPr>
        <p:spPr>
          <a:xfrm>
            <a:off x="0" y="4938306"/>
            <a:ext cx="12191998" cy="1200329"/>
          </a:xfrm>
          <a:prstGeom prst="rect">
            <a:avLst/>
          </a:prstGeom>
        </p:spPr>
        <p:txBody>
          <a:bodyPr wrap="square">
            <a:spAutoFit/>
          </a:bodyPr>
          <a:lstStyle/>
          <a:p>
            <a:r>
              <a:rPr lang="en-GB" dirty="0">
                <a:solidFill>
                  <a:srgbClr val="FF0000"/>
                </a:solidFill>
                <a:latin typeface="Perpetua" panose="02020502060401020303" pitchFamily="18" charset="0"/>
              </a:rPr>
              <a:t>During the preliminary stage, the full-scale setup and testing of the procedure are unpractical for evident reasons, therefore the experimental data in degraded operating modes are generated by an accurate and detailed computer model of the real engine</a:t>
            </a:r>
          </a:p>
          <a:p>
            <a:r>
              <a:rPr lang="en-GB" dirty="0">
                <a:solidFill>
                  <a:srgbClr val="FF0000"/>
                </a:solidFill>
                <a:latin typeface="Perpetua" panose="02020502060401020303" pitchFamily="18" charset="0"/>
              </a:rPr>
              <a:t> </a:t>
            </a:r>
            <a:r>
              <a:rPr lang="en-GB" dirty="0">
                <a:latin typeface="Perpetua" panose="02020502060401020303" pitchFamily="18" charset="0"/>
              </a:rPr>
              <a:t>The effects of several typical degradations of a ship’s engine have been supposed and </a:t>
            </a:r>
            <a:r>
              <a:rPr lang="en-GB" dirty="0" err="1">
                <a:latin typeface="Perpetua" panose="02020502060401020303" pitchFamily="18" charset="0"/>
              </a:rPr>
              <a:t>analyzed</a:t>
            </a:r>
            <a:r>
              <a:rPr lang="en-GB" dirty="0">
                <a:latin typeface="Perpetua" panose="02020502060401020303" pitchFamily="18" charset="0"/>
              </a:rPr>
              <a:t> to their detection at an early stage by processing some parameters that can be monitored on board</a:t>
            </a:r>
          </a:p>
        </p:txBody>
      </p:sp>
    </p:spTree>
    <p:extLst>
      <p:ext uri="{BB962C8B-B14F-4D97-AF65-F5344CB8AC3E}">
        <p14:creationId xmlns:p14="http://schemas.microsoft.com/office/powerpoint/2010/main" val="21963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Rectangle 3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a:extLst>
              <a:ext uri="{FF2B5EF4-FFF2-40B4-BE49-F238E27FC236}">
                <a16:creationId xmlns:a16="http://schemas.microsoft.com/office/drawing/2014/main" id="{6C59CE0C-A812-4BAD-9D43-322533900F2C}"/>
              </a:ext>
            </a:extLst>
          </p:cNvPr>
          <p:cNvSpPr/>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FFFFF"/>
                </a:solidFill>
                <a:latin typeface="Perpetua" panose="02020502060401020303" pitchFamily="18" charset="0"/>
                <a:ea typeface="+mj-ea"/>
                <a:cs typeface="+mj-cs"/>
              </a:rPr>
              <a:t>Engine model</a:t>
            </a:r>
            <a:endParaRPr lang="en-US" sz="4000" b="1" dirty="0">
              <a:solidFill>
                <a:srgbClr val="FFFFFF"/>
              </a:solidFill>
              <a:effectLst/>
              <a:latin typeface="Perpetua" panose="02020502060401020303" pitchFamily="18" charset="0"/>
              <a:ea typeface="+mj-ea"/>
              <a:cs typeface="+mj-cs"/>
            </a:endParaRPr>
          </a:p>
        </p:txBody>
      </p:sp>
      <p:pic>
        <p:nvPicPr>
          <p:cNvPr id="3" name="Immagine 2"/>
          <p:cNvPicPr>
            <a:picLocks noChangeAspect="1"/>
          </p:cNvPicPr>
          <p:nvPr/>
        </p:nvPicPr>
        <p:blipFill>
          <a:blip r:embed="rId2"/>
          <a:stretch>
            <a:fillRect/>
          </a:stretch>
        </p:blipFill>
        <p:spPr>
          <a:xfrm>
            <a:off x="3530456" y="2693898"/>
            <a:ext cx="5131087" cy="1872846"/>
          </a:xfrm>
          <a:prstGeom prst="rect">
            <a:avLst/>
          </a:prstGeom>
        </p:spPr>
      </p:pic>
    </p:spTree>
    <p:extLst>
      <p:ext uri="{BB962C8B-B14F-4D97-AF65-F5344CB8AC3E}">
        <p14:creationId xmlns:p14="http://schemas.microsoft.com/office/powerpoint/2010/main" val="133588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2700869" cy="461665"/>
          </a:xfrm>
          <a:prstGeom prst="rect">
            <a:avLst/>
          </a:prstGeom>
        </p:spPr>
        <p:txBody>
          <a:bodyPr wrap="none">
            <a:spAutoFit/>
          </a:bodyPr>
          <a:lstStyle/>
          <a:p>
            <a:pPr algn="ctr">
              <a:spcAft>
                <a:spcPts val="0"/>
              </a:spcAft>
            </a:pPr>
            <a:r>
              <a:rPr lang="it-IT" sz="2400" b="1" dirty="0">
                <a:latin typeface="Perpetua" panose="02020502060401020303" pitchFamily="18" charset="0"/>
                <a:ea typeface="Arial" panose="020B0604020202020204" pitchFamily="34" charset="0"/>
              </a:rPr>
              <a:t>Engine model </a:t>
            </a:r>
            <a:r>
              <a:rPr lang="it-IT" sz="2400" b="1" dirty="0" err="1">
                <a:latin typeface="Perpetua" panose="02020502060401020303" pitchFamily="18" charset="0"/>
                <a:ea typeface="Arial" panose="020B0604020202020204" pitchFamily="34" charset="0"/>
              </a:rPr>
              <a:t>logic</a:t>
            </a:r>
            <a:endParaRPr lang="it-IT" sz="2400" b="1" dirty="0">
              <a:effectLst/>
              <a:latin typeface="Perpetua" panose="02020502060401020303" pitchFamily="18" charset="0"/>
              <a:ea typeface="Arial" panose="020B0604020202020204" pitchFamily="34" charset="0"/>
            </a:endParaRPr>
          </a:p>
        </p:txBody>
      </p:sp>
      <p:sp>
        <p:nvSpPr>
          <p:cNvPr id="5" name="CasellaDiTesto 4">
            <a:extLst>
              <a:ext uri="{FF2B5EF4-FFF2-40B4-BE49-F238E27FC236}">
                <a16:creationId xmlns:a16="http://schemas.microsoft.com/office/drawing/2014/main" id="{E2B55E8C-80CB-CF92-728A-7804236968BF}"/>
              </a:ext>
            </a:extLst>
          </p:cNvPr>
          <p:cNvSpPr txBox="1"/>
          <p:nvPr/>
        </p:nvSpPr>
        <p:spPr>
          <a:xfrm>
            <a:off x="5914418" y="-6569"/>
            <a:ext cx="6277582" cy="307777"/>
          </a:xfrm>
          <a:prstGeom prst="rect">
            <a:avLst/>
          </a:prstGeom>
          <a:noFill/>
          <a:ln>
            <a:solidFill>
              <a:schemeClr val="accent6">
                <a:lumMod val="50000"/>
              </a:schemeClr>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sp>
        <p:nvSpPr>
          <p:cNvPr id="6" name="Rettangolo 5">
            <a:extLst>
              <a:ext uri="{FF2B5EF4-FFF2-40B4-BE49-F238E27FC236}">
                <a16:creationId xmlns:a16="http://schemas.microsoft.com/office/drawing/2014/main" id="{16B39721-7085-EFB2-CE09-C17469EEDE94}"/>
              </a:ext>
            </a:extLst>
          </p:cNvPr>
          <p:cNvSpPr/>
          <p:nvPr/>
        </p:nvSpPr>
        <p:spPr>
          <a:xfrm>
            <a:off x="4605371" y="397639"/>
            <a:ext cx="1839985" cy="646331"/>
          </a:xfrm>
          <a:prstGeom prst="rect">
            <a:avLst/>
          </a:prstGeom>
          <a:solidFill>
            <a:schemeClr val="accent6">
              <a:lumMod val="60000"/>
              <a:lumOff val="40000"/>
            </a:schemeClr>
          </a:solidFill>
          <a:ln>
            <a:solidFill>
              <a:schemeClr val="accent6">
                <a:lumMod val="75000"/>
              </a:schemeClr>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000000"/>
                </a:solidFill>
                <a:latin typeface="Perpetua" panose="02020502060401020303" pitchFamily="18" charset="0"/>
              </a:rPr>
              <a:t>Mass of fuel and rpm</a:t>
            </a:r>
            <a:endParaRPr lang="en-GB" dirty="0">
              <a:latin typeface="Perpetua" panose="02020502060401020303" pitchFamily="18" charset="0"/>
            </a:endParaRPr>
          </a:p>
        </p:txBody>
      </p:sp>
      <p:pic>
        <p:nvPicPr>
          <p:cNvPr id="7" name="Immagine 6">
            <a:extLst>
              <a:ext uri="{FF2B5EF4-FFF2-40B4-BE49-F238E27FC236}">
                <a16:creationId xmlns:a16="http://schemas.microsoft.com/office/drawing/2014/main" id="{BA70427C-E2F3-6F0A-5997-BAD46F4BC2A1}"/>
              </a:ext>
            </a:extLst>
          </p:cNvPr>
          <p:cNvPicPr>
            <a:picLocks noChangeAspect="1"/>
          </p:cNvPicPr>
          <p:nvPr/>
        </p:nvPicPr>
        <p:blipFill rotWithShape="1">
          <a:blip r:embed="rId2"/>
          <a:srcRect l="8167" t="7152" r="11171" b="8170"/>
          <a:stretch/>
        </p:blipFill>
        <p:spPr>
          <a:xfrm>
            <a:off x="4760049" y="1778802"/>
            <a:ext cx="1530631" cy="1205131"/>
          </a:xfrm>
          <a:prstGeom prst="rect">
            <a:avLst/>
          </a:prstGeom>
          <a:ln w="3175">
            <a:solidFill>
              <a:schemeClr val="tx1"/>
            </a:solidFill>
          </a:ln>
        </p:spPr>
      </p:pic>
      <p:sp>
        <p:nvSpPr>
          <p:cNvPr id="8" name="Rettangolo 7">
            <a:extLst>
              <a:ext uri="{FF2B5EF4-FFF2-40B4-BE49-F238E27FC236}">
                <a16:creationId xmlns:a16="http://schemas.microsoft.com/office/drawing/2014/main" id="{355EB8FF-6D09-5584-FC04-A0E1507B7745}"/>
              </a:ext>
            </a:extLst>
          </p:cNvPr>
          <p:cNvSpPr/>
          <p:nvPr/>
        </p:nvSpPr>
        <p:spPr>
          <a:xfrm>
            <a:off x="4703882" y="3940567"/>
            <a:ext cx="1977473" cy="70571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latin typeface="Perpetua" panose="02020502060401020303" pitchFamily="18" charset="0"/>
            </a:endParaRPr>
          </a:p>
        </p:txBody>
      </p:sp>
      <p:sp>
        <p:nvSpPr>
          <p:cNvPr id="9" name="Rettangolo 8">
            <a:extLst>
              <a:ext uri="{FF2B5EF4-FFF2-40B4-BE49-F238E27FC236}">
                <a16:creationId xmlns:a16="http://schemas.microsoft.com/office/drawing/2014/main" id="{4ECCEDDA-442E-E3C3-1078-611C0CE24132}"/>
              </a:ext>
            </a:extLst>
          </p:cNvPr>
          <p:cNvSpPr/>
          <p:nvPr/>
        </p:nvSpPr>
        <p:spPr>
          <a:xfrm>
            <a:off x="561405" y="1778802"/>
            <a:ext cx="1314226" cy="1086861"/>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latin typeface="Perpetua" panose="02020502060401020303" pitchFamily="18" charset="0"/>
            </a:endParaRPr>
          </a:p>
        </p:txBody>
      </p:sp>
      <p:sp>
        <p:nvSpPr>
          <p:cNvPr id="10" name="Rettangolo 9">
            <a:extLst>
              <a:ext uri="{FF2B5EF4-FFF2-40B4-BE49-F238E27FC236}">
                <a16:creationId xmlns:a16="http://schemas.microsoft.com/office/drawing/2014/main" id="{EAE95B54-B96C-5162-5F8B-31580CA0CE91}"/>
              </a:ext>
            </a:extLst>
          </p:cNvPr>
          <p:cNvSpPr/>
          <p:nvPr/>
        </p:nvSpPr>
        <p:spPr>
          <a:xfrm>
            <a:off x="10089199" y="1945550"/>
            <a:ext cx="1146589" cy="16058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400">
              <a:latin typeface="Perpetua" panose="02020502060401020303" pitchFamily="18" charset="0"/>
            </a:endParaRPr>
          </a:p>
        </p:txBody>
      </p:sp>
      <p:sp>
        <p:nvSpPr>
          <p:cNvPr id="11" name="CasellaDiTesto 22">
            <a:extLst>
              <a:ext uri="{FF2B5EF4-FFF2-40B4-BE49-F238E27FC236}">
                <a16:creationId xmlns:a16="http://schemas.microsoft.com/office/drawing/2014/main" id="{5521141A-45B2-438F-E492-8D85C76DF060}"/>
              </a:ext>
            </a:extLst>
          </p:cNvPr>
          <p:cNvSpPr txBox="1"/>
          <p:nvPr/>
        </p:nvSpPr>
        <p:spPr>
          <a:xfrm>
            <a:off x="479569" y="1911556"/>
            <a:ext cx="1396063" cy="954107"/>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latin typeface="Perpetua" panose="02020502060401020303" pitchFamily="18" charset="0"/>
                <a:cs typeface="Times New Roman" panose="02020603050405020304" pitchFamily="18" charset="0"/>
              </a:rPr>
              <a:t>INLET MANIFOLD</a:t>
            </a:r>
          </a:p>
          <a:p>
            <a:pPr algn="ctr"/>
            <a:r>
              <a:rPr lang="en-GB" sz="1400" b="1" dirty="0">
                <a:latin typeface="Perpetua" panose="02020502060401020303" pitchFamily="18" charset="0"/>
                <a:cs typeface="Times New Roman" panose="02020603050405020304" pitchFamily="18" charset="0"/>
              </a:rPr>
              <a:t>&amp; </a:t>
            </a:r>
          </a:p>
          <a:p>
            <a:pPr algn="ctr"/>
            <a:r>
              <a:rPr lang="en-GB" sz="1400" b="1" dirty="0">
                <a:latin typeface="Perpetua" panose="02020502060401020303" pitchFamily="18" charset="0"/>
                <a:cs typeface="Times New Roman" panose="02020603050405020304" pitchFamily="18" charset="0"/>
              </a:rPr>
              <a:t>INTERCOOLER</a:t>
            </a:r>
          </a:p>
        </p:txBody>
      </p:sp>
      <p:sp>
        <p:nvSpPr>
          <p:cNvPr id="12" name="CasellaDiTesto 23">
            <a:extLst>
              <a:ext uri="{FF2B5EF4-FFF2-40B4-BE49-F238E27FC236}">
                <a16:creationId xmlns:a16="http://schemas.microsoft.com/office/drawing/2014/main" id="{44FE7A21-2475-44FD-1AAF-701B9E28DE10}"/>
              </a:ext>
            </a:extLst>
          </p:cNvPr>
          <p:cNvSpPr txBox="1"/>
          <p:nvPr/>
        </p:nvSpPr>
        <p:spPr>
          <a:xfrm>
            <a:off x="10053109" y="2483528"/>
            <a:ext cx="1211521"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latin typeface="Perpetua" panose="02020502060401020303" pitchFamily="18" charset="0"/>
                <a:cs typeface="Times New Roman" panose="02020603050405020304" pitchFamily="18" charset="0"/>
              </a:rPr>
              <a:t>EXHAUST </a:t>
            </a:r>
          </a:p>
          <a:p>
            <a:pPr algn="ctr"/>
            <a:r>
              <a:rPr lang="en-GB" sz="1400" b="1" dirty="0">
                <a:latin typeface="Perpetua" panose="02020502060401020303" pitchFamily="18" charset="0"/>
                <a:cs typeface="Times New Roman" panose="02020603050405020304" pitchFamily="18" charset="0"/>
              </a:rPr>
              <a:t>MANIFOLD</a:t>
            </a:r>
          </a:p>
        </p:txBody>
      </p:sp>
      <p:sp>
        <p:nvSpPr>
          <p:cNvPr id="13" name="CasellaDiTesto 24">
            <a:extLst>
              <a:ext uri="{FF2B5EF4-FFF2-40B4-BE49-F238E27FC236}">
                <a16:creationId xmlns:a16="http://schemas.microsoft.com/office/drawing/2014/main" id="{B58C7751-AB1E-E64F-4950-8DB9075878ED}"/>
              </a:ext>
            </a:extLst>
          </p:cNvPr>
          <p:cNvSpPr txBox="1"/>
          <p:nvPr/>
        </p:nvSpPr>
        <p:spPr>
          <a:xfrm>
            <a:off x="4760048" y="4005636"/>
            <a:ext cx="1918125" cy="523220"/>
          </a:xfrm>
          <a:prstGeom prst="rect">
            <a:avLst/>
          </a:prstGeom>
          <a:solidFill>
            <a:schemeClr val="bg2">
              <a:lumMod val="75000"/>
            </a:schemeClr>
          </a:solidFill>
          <a:ln>
            <a:solidFill>
              <a:schemeClr val="bg2">
                <a:lumMod val="75000"/>
              </a:schemeClr>
            </a:solid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latin typeface="Perpetua" panose="02020502060401020303" pitchFamily="18" charset="0"/>
                <a:cs typeface="Times New Roman" panose="02020603050405020304" pitchFamily="18" charset="0"/>
              </a:rPr>
              <a:t>TURBOCOMPRESSOR </a:t>
            </a:r>
          </a:p>
          <a:p>
            <a:pPr algn="ctr"/>
            <a:r>
              <a:rPr lang="en-GB" sz="1400" b="1" dirty="0">
                <a:latin typeface="Perpetua" panose="02020502060401020303" pitchFamily="18" charset="0"/>
                <a:cs typeface="Times New Roman" panose="02020603050405020304" pitchFamily="18" charset="0"/>
              </a:rPr>
              <a:t> &amp; SHAFT DYNAMICS</a:t>
            </a:r>
          </a:p>
        </p:txBody>
      </p:sp>
      <p:sp>
        <p:nvSpPr>
          <p:cNvPr id="14" name="CasellaDiTesto 26">
            <a:extLst>
              <a:ext uri="{FF2B5EF4-FFF2-40B4-BE49-F238E27FC236}">
                <a16:creationId xmlns:a16="http://schemas.microsoft.com/office/drawing/2014/main" id="{2CEC5A93-9015-6B69-C25C-B3CF3337D419}"/>
              </a:ext>
            </a:extLst>
          </p:cNvPr>
          <p:cNvSpPr txBox="1"/>
          <p:nvPr/>
        </p:nvSpPr>
        <p:spPr>
          <a:xfrm>
            <a:off x="7065041" y="1987923"/>
            <a:ext cx="2246604" cy="369332"/>
          </a:xfrm>
          <a:prstGeom prst="rect">
            <a:avLst/>
          </a:prstGeom>
          <a:solidFill>
            <a:schemeClr val="accent2"/>
          </a:solidFill>
          <a:ln>
            <a:solidFill>
              <a:schemeClr val="accent2"/>
            </a:solid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Perpetua" panose="02020502060401020303" pitchFamily="18" charset="0"/>
                <a:cs typeface="Times New Roman" panose="02020603050405020304" pitchFamily="18" charset="0"/>
              </a:rPr>
              <a:t>Engine delivered torque</a:t>
            </a:r>
          </a:p>
        </p:txBody>
      </p:sp>
      <p:sp>
        <p:nvSpPr>
          <p:cNvPr id="16" name="Rettangolo 15">
            <a:extLst>
              <a:ext uri="{FF2B5EF4-FFF2-40B4-BE49-F238E27FC236}">
                <a16:creationId xmlns:a16="http://schemas.microsoft.com/office/drawing/2014/main" id="{5C3334E2-A4FD-51E0-990F-3CFA9C1B70E5}"/>
              </a:ext>
            </a:extLst>
          </p:cNvPr>
          <p:cNvSpPr/>
          <p:nvPr/>
        </p:nvSpPr>
        <p:spPr>
          <a:xfrm>
            <a:off x="7065041" y="2490817"/>
            <a:ext cx="2368187" cy="923330"/>
          </a:xfrm>
          <a:prstGeom prst="rect">
            <a:avLst/>
          </a:prstGeom>
          <a:solidFill>
            <a:schemeClr val="accent2"/>
          </a:solidFill>
          <a:ln>
            <a:solidFill>
              <a:schemeClr val="accent2"/>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latin typeface="Perpetua" panose="02020502060401020303" pitchFamily="18" charset="0"/>
                <a:cs typeface="Times New Roman" panose="02020603050405020304" pitchFamily="18" charset="0"/>
              </a:rPr>
              <a:t>Cylinders gas mass flow</a:t>
            </a:r>
          </a:p>
          <a:p>
            <a:r>
              <a:rPr lang="pt-BR" dirty="0">
                <a:latin typeface="Perpetua" panose="02020502060401020303" pitchFamily="18" charset="0"/>
                <a:cs typeface="Times New Roman" panose="02020603050405020304" pitchFamily="18" charset="0"/>
              </a:rPr>
              <a:t>Cylinder outlet temperature and pressure</a:t>
            </a:r>
            <a:endParaRPr lang="en-GB" dirty="0">
              <a:latin typeface="Perpetua" panose="02020502060401020303" pitchFamily="18" charset="0"/>
              <a:cs typeface="Times New Roman" panose="02020603050405020304" pitchFamily="18" charset="0"/>
            </a:endParaRPr>
          </a:p>
        </p:txBody>
      </p:sp>
      <p:sp>
        <p:nvSpPr>
          <p:cNvPr id="17" name="Rettangolo 16">
            <a:extLst>
              <a:ext uri="{FF2B5EF4-FFF2-40B4-BE49-F238E27FC236}">
                <a16:creationId xmlns:a16="http://schemas.microsoft.com/office/drawing/2014/main" id="{5EB11D11-D18F-A9A1-D7C6-7847B76C097C}"/>
              </a:ext>
            </a:extLst>
          </p:cNvPr>
          <p:cNvSpPr/>
          <p:nvPr/>
        </p:nvSpPr>
        <p:spPr>
          <a:xfrm>
            <a:off x="2228137" y="1931175"/>
            <a:ext cx="1396063" cy="923330"/>
          </a:xfrm>
          <a:prstGeom prst="rect">
            <a:avLst/>
          </a:prstGeom>
          <a:solidFill>
            <a:schemeClr val="accent1"/>
          </a:solidFill>
          <a:ln>
            <a:solidFill>
              <a:schemeClr val="accent5">
                <a:lumMod val="75000"/>
              </a:schemeClr>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latin typeface="Perpetua" panose="02020502060401020303" pitchFamily="18" charset="0"/>
                <a:cs typeface="Times New Roman" panose="02020603050405020304" pitchFamily="18" charset="0"/>
              </a:rPr>
              <a:t>Cylinder inlet </a:t>
            </a:r>
          </a:p>
          <a:p>
            <a:r>
              <a:rPr lang="pt-BR" dirty="0">
                <a:latin typeface="Perpetua" panose="02020502060401020303" pitchFamily="18" charset="0"/>
                <a:cs typeface="Times New Roman" panose="02020603050405020304" pitchFamily="18" charset="0"/>
              </a:rPr>
              <a:t>temperature</a:t>
            </a:r>
          </a:p>
          <a:p>
            <a:r>
              <a:rPr lang="pt-BR" dirty="0">
                <a:latin typeface="Perpetua" panose="02020502060401020303" pitchFamily="18" charset="0"/>
                <a:cs typeface="Times New Roman" panose="02020603050405020304" pitchFamily="18" charset="0"/>
              </a:rPr>
              <a:t>and pressure</a:t>
            </a:r>
            <a:endParaRPr lang="en-GB" dirty="0">
              <a:latin typeface="Perpetua" panose="02020502060401020303" pitchFamily="18" charset="0"/>
              <a:cs typeface="Times New Roman" panose="02020603050405020304" pitchFamily="18" charset="0"/>
            </a:endParaRPr>
          </a:p>
        </p:txBody>
      </p:sp>
      <p:cxnSp>
        <p:nvCxnSpPr>
          <p:cNvPr id="18" name="Connettore 2 17">
            <a:extLst>
              <a:ext uri="{FF2B5EF4-FFF2-40B4-BE49-F238E27FC236}">
                <a16:creationId xmlns:a16="http://schemas.microsoft.com/office/drawing/2014/main" id="{01B73C25-44BF-5C34-A70F-F736C77FD2DB}"/>
              </a:ext>
            </a:extLst>
          </p:cNvPr>
          <p:cNvCxnSpPr>
            <a:cxnSpLocks/>
            <a:stCxn id="11" idx="3"/>
            <a:endCxn id="17" idx="1"/>
          </p:cNvCxnSpPr>
          <p:nvPr/>
        </p:nvCxnSpPr>
        <p:spPr>
          <a:xfrm>
            <a:off x="1875632" y="2388610"/>
            <a:ext cx="352505" cy="423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455D72C5-5293-BC94-4B1C-6E3D4A9F77CF}"/>
              </a:ext>
            </a:extLst>
          </p:cNvPr>
          <p:cNvCxnSpPr>
            <a:cxnSpLocks/>
            <a:stCxn id="17" idx="3"/>
            <a:endCxn id="7" idx="1"/>
          </p:cNvCxnSpPr>
          <p:nvPr/>
        </p:nvCxnSpPr>
        <p:spPr>
          <a:xfrm flipV="1">
            <a:off x="3624200" y="2381368"/>
            <a:ext cx="1135849" cy="1147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Rettangolo 19">
            <a:extLst>
              <a:ext uri="{FF2B5EF4-FFF2-40B4-BE49-F238E27FC236}">
                <a16:creationId xmlns:a16="http://schemas.microsoft.com/office/drawing/2014/main" id="{44D936B8-6686-D83B-BE06-6C958202BBAC}"/>
              </a:ext>
            </a:extLst>
          </p:cNvPr>
          <p:cNvSpPr/>
          <p:nvPr/>
        </p:nvSpPr>
        <p:spPr>
          <a:xfrm>
            <a:off x="7065041" y="1451843"/>
            <a:ext cx="1269450" cy="369332"/>
          </a:xfrm>
          <a:prstGeom prst="rect">
            <a:avLst/>
          </a:prstGeom>
          <a:solidFill>
            <a:schemeClr val="accent2"/>
          </a:solidFill>
          <a:ln>
            <a:solidFill>
              <a:schemeClr val="accent2"/>
            </a:solidFill>
          </a:ln>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Perpetua" panose="02020502060401020303" pitchFamily="18" charset="0"/>
                <a:cs typeface="Times New Roman" panose="02020603050405020304" pitchFamily="18" charset="0"/>
              </a:rPr>
              <a:t>air mass flow</a:t>
            </a:r>
            <a:endParaRPr lang="en-GB" dirty="0">
              <a:latin typeface="Perpetua" panose="02020502060401020303" pitchFamily="18" charset="0"/>
              <a:cs typeface="Times New Roman" panose="02020603050405020304" pitchFamily="18" charset="0"/>
            </a:endParaRPr>
          </a:p>
        </p:txBody>
      </p:sp>
      <p:cxnSp>
        <p:nvCxnSpPr>
          <p:cNvPr id="21" name="Connettore 4 64">
            <a:extLst>
              <a:ext uri="{FF2B5EF4-FFF2-40B4-BE49-F238E27FC236}">
                <a16:creationId xmlns:a16="http://schemas.microsoft.com/office/drawing/2014/main" id="{9E0D0C1E-3C64-EADC-B100-7442C4228B8B}"/>
              </a:ext>
            </a:extLst>
          </p:cNvPr>
          <p:cNvCxnSpPr>
            <a:cxnSpLocks/>
            <a:stCxn id="20" idx="0"/>
            <a:endCxn id="9" idx="0"/>
          </p:cNvCxnSpPr>
          <p:nvPr/>
        </p:nvCxnSpPr>
        <p:spPr>
          <a:xfrm rot="16200000" flipH="1" flipV="1">
            <a:off x="4295662" y="-1625302"/>
            <a:ext cx="326959" cy="6481248"/>
          </a:xfrm>
          <a:prstGeom prst="bentConnector3">
            <a:avLst>
              <a:gd name="adj1" fmla="val -69917"/>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Rettangolo 21">
            <a:extLst>
              <a:ext uri="{FF2B5EF4-FFF2-40B4-BE49-F238E27FC236}">
                <a16:creationId xmlns:a16="http://schemas.microsoft.com/office/drawing/2014/main" id="{A377136C-7B44-9BDF-5E2E-6F12972D92CB}"/>
              </a:ext>
            </a:extLst>
          </p:cNvPr>
          <p:cNvSpPr/>
          <p:nvPr/>
        </p:nvSpPr>
        <p:spPr>
          <a:xfrm>
            <a:off x="5844916" y="5561457"/>
            <a:ext cx="1919892" cy="646331"/>
          </a:xfrm>
          <a:prstGeom prst="rect">
            <a:avLst/>
          </a:prstGeom>
          <a:solidFill>
            <a:schemeClr val="bg2">
              <a:lumMod val="75000"/>
            </a:schemeClr>
          </a:solidFill>
          <a:ln>
            <a:solidFill>
              <a:schemeClr val="bg2">
                <a:lumMod val="75000"/>
              </a:schemeClr>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Perpetua" panose="02020502060401020303" pitchFamily="18" charset="0"/>
                <a:cs typeface="Times New Roman" panose="02020603050405020304" pitchFamily="18" charset="0"/>
              </a:rPr>
              <a:t>Turbine outlet gas mass flow</a:t>
            </a:r>
            <a:endParaRPr lang="en-GB" dirty="0">
              <a:latin typeface="Perpetua" panose="02020502060401020303" pitchFamily="18" charset="0"/>
              <a:cs typeface="Times New Roman" panose="02020603050405020304" pitchFamily="18" charset="0"/>
            </a:endParaRPr>
          </a:p>
        </p:txBody>
      </p:sp>
      <p:cxnSp>
        <p:nvCxnSpPr>
          <p:cNvPr id="23" name="Connettore 4 85">
            <a:extLst>
              <a:ext uri="{FF2B5EF4-FFF2-40B4-BE49-F238E27FC236}">
                <a16:creationId xmlns:a16="http://schemas.microsoft.com/office/drawing/2014/main" id="{AF81621E-57F6-9DE3-2AA4-532F8670FF91}"/>
              </a:ext>
            </a:extLst>
          </p:cNvPr>
          <p:cNvCxnSpPr>
            <a:cxnSpLocks/>
            <a:stCxn id="22" idx="3"/>
            <a:endCxn id="12" idx="1"/>
          </p:cNvCxnSpPr>
          <p:nvPr/>
        </p:nvCxnSpPr>
        <p:spPr>
          <a:xfrm flipV="1">
            <a:off x="7764808" y="2745138"/>
            <a:ext cx="2288301" cy="3139485"/>
          </a:xfrm>
          <a:prstGeom prst="bentConnector3">
            <a:avLst>
              <a:gd name="adj1" fmla="val 84140"/>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629D1086-D3FF-ABAE-07D6-5187F3EA07B1}"/>
              </a:ext>
            </a:extLst>
          </p:cNvPr>
          <p:cNvSpPr/>
          <p:nvPr/>
        </p:nvSpPr>
        <p:spPr>
          <a:xfrm>
            <a:off x="10537411" y="4872596"/>
            <a:ext cx="1396753" cy="646331"/>
          </a:xfrm>
          <a:prstGeom prst="rect">
            <a:avLst/>
          </a:prstGeom>
          <a:solidFill>
            <a:srgbClr val="FF0000"/>
          </a:solidFill>
          <a:ln>
            <a:solidFill>
              <a:srgbClr val="FF0000"/>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latin typeface="Perpetua" panose="02020502060401020303" pitchFamily="18" charset="0"/>
                <a:cs typeface="Times New Roman" panose="02020603050405020304" pitchFamily="18" charset="0"/>
              </a:rPr>
              <a:t>Turbine inlet temperature</a:t>
            </a:r>
          </a:p>
        </p:txBody>
      </p:sp>
      <p:sp>
        <p:nvSpPr>
          <p:cNvPr id="26" name="Rettangolo 25">
            <a:extLst>
              <a:ext uri="{FF2B5EF4-FFF2-40B4-BE49-F238E27FC236}">
                <a16:creationId xmlns:a16="http://schemas.microsoft.com/office/drawing/2014/main" id="{9E11144E-F25C-757A-DE0B-0CB8D50AE73A}"/>
              </a:ext>
            </a:extLst>
          </p:cNvPr>
          <p:cNvSpPr/>
          <p:nvPr/>
        </p:nvSpPr>
        <p:spPr>
          <a:xfrm>
            <a:off x="10263748" y="5678878"/>
            <a:ext cx="1928252" cy="646331"/>
          </a:xfrm>
          <a:prstGeom prst="rect">
            <a:avLst/>
          </a:prstGeom>
          <a:solidFill>
            <a:srgbClr val="FF0000"/>
          </a:solidFill>
          <a:ln>
            <a:solidFill>
              <a:srgbClr val="FF0000"/>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latin typeface="Perpetua" panose="02020502060401020303" pitchFamily="18" charset="0"/>
                <a:cs typeface="Times New Roman" panose="02020603050405020304" pitchFamily="18" charset="0"/>
              </a:rPr>
              <a:t>Exhaust gas manifold outlet pressure</a:t>
            </a:r>
            <a:endParaRPr lang="en-GB" dirty="0">
              <a:latin typeface="Perpetua" panose="02020502060401020303" pitchFamily="18" charset="0"/>
              <a:cs typeface="Times New Roman" panose="02020603050405020304" pitchFamily="18" charset="0"/>
            </a:endParaRPr>
          </a:p>
        </p:txBody>
      </p:sp>
      <p:sp>
        <p:nvSpPr>
          <p:cNvPr id="29" name="Rettangolo 28">
            <a:extLst>
              <a:ext uri="{FF2B5EF4-FFF2-40B4-BE49-F238E27FC236}">
                <a16:creationId xmlns:a16="http://schemas.microsoft.com/office/drawing/2014/main" id="{A8812DBB-630B-05E5-4DB3-0494F630394A}"/>
              </a:ext>
            </a:extLst>
          </p:cNvPr>
          <p:cNvSpPr/>
          <p:nvPr/>
        </p:nvSpPr>
        <p:spPr>
          <a:xfrm>
            <a:off x="7817631" y="3788975"/>
            <a:ext cx="1737865" cy="923330"/>
          </a:xfrm>
          <a:prstGeom prst="rect">
            <a:avLst/>
          </a:prstGeom>
          <a:solidFill>
            <a:schemeClr val="bg2">
              <a:lumMod val="75000"/>
            </a:schemeClr>
          </a:solidFill>
          <a:ln>
            <a:solidFill>
              <a:schemeClr val="bg2">
                <a:lumMod val="75000"/>
              </a:schemeClr>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Perpetua" panose="02020502060401020303" pitchFamily="18" charset="0"/>
                <a:cs typeface="Times New Roman" panose="02020603050405020304" pitchFamily="18" charset="0"/>
              </a:rPr>
              <a:t>Compressor outlet pressure and temperature</a:t>
            </a:r>
            <a:endParaRPr lang="en-GB" dirty="0">
              <a:latin typeface="Perpetua" panose="02020502060401020303" pitchFamily="18" charset="0"/>
              <a:cs typeface="Times New Roman" panose="02020603050405020304" pitchFamily="18" charset="0"/>
            </a:endParaRPr>
          </a:p>
        </p:txBody>
      </p:sp>
      <p:cxnSp>
        <p:nvCxnSpPr>
          <p:cNvPr id="30" name="Connettore 4 155">
            <a:extLst>
              <a:ext uri="{FF2B5EF4-FFF2-40B4-BE49-F238E27FC236}">
                <a16:creationId xmlns:a16="http://schemas.microsoft.com/office/drawing/2014/main" id="{BC1D156D-FA2C-33C3-6F27-20F2AA8ADAD4}"/>
              </a:ext>
            </a:extLst>
          </p:cNvPr>
          <p:cNvCxnSpPr>
            <a:cxnSpLocks/>
            <a:stCxn id="29" idx="2"/>
            <a:endCxn id="11" idx="1"/>
          </p:cNvCxnSpPr>
          <p:nvPr/>
        </p:nvCxnSpPr>
        <p:spPr>
          <a:xfrm rot="5400000" flipH="1">
            <a:off x="3421219" y="-553039"/>
            <a:ext cx="2323695" cy="8206995"/>
          </a:xfrm>
          <a:prstGeom prst="bentConnector4">
            <a:avLst>
              <a:gd name="adj1" fmla="val -9838"/>
              <a:gd name="adj2" fmla="val 102785"/>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id="{B5541882-888E-640C-266F-F5A6C07C5DCC}"/>
              </a:ext>
            </a:extLst>
          </p:cNvPr>
          <p:cNvSpPr/>
          <p:nvPr/>
        </p:nvSpPr>
        <p:spPr>
          <a:xfrm>
            <a:off x="349107" y="3940567"/>
            <a:ext cx="1759501" cy="646331"/>
          </a:xfrm>
          <a:prstGeom prst="rect">
            <a:avLst/>
          </a:prstGeom>
          <a:solidFill>
            <a:schemeClr val="accent1"/>
          </a:solidFill>
          <a:ln>
            <a:solidFill>
              <a:srgbClr val="0070C0"/>
            </a:solidFill>
          </a:ln>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Perpetua" panose="02020502060401020303" pitchFamily="18" charset="0"/>
                <a:cs typeface="Times New Roman" panose="02020603050405020304" pitchFamily="18" charset="0"/>
              </a:rPr>
              <a:t>Compressor inlet air mass flow</a:t>
            </a:r>
            <a:endParaRPr lang="en-GB" dirty="0">
              <a:latin typeface="Perpetua" panose="02020502060401020303" pitchFamily="18" charset="0"/>
              <a:cs typeface="Times New Roman" panose="02020603050405020304" pitchFamily="18" charset="0"/>
            </a:endParaRPr>
          </a:p>
        </p:txBody>
      </p:sp>
      <p:cxnSp>
        <p:nvCxnSpPr>
          <p:cNvPr id="146" name="Connettore 2 145">
            <a:extLst>
              <a:ext uri="{FF2B5EF4-FFF2-40B4-BE49-F238E27FC236}">
                <a16:creationId xmlns:a16="http://schemas.microsoft.com/office/drawing/2014/main" id="{A6AA2643-CA78-24CD-60AF-FDB32899D965}"/>
              </a:ext>
            </a:extLst>
          </p:cNvPr>
          <p:cNvCxnSpPr>
            <a:cxnSpLocks/>
            <a:stCxn id="13" idx="3"/>
            <a:endCxn id="29" idx="1"/>
          </p:cNvCxnSpPr>
          <p:nvPr/>
        </p:nvCxnSpPr>
        <p:spPr>
          <a:xfrm flipV="1">
            <a:off x="6678173" y="4250640"/>
            <a:ext cx="1139458" cy="16606"/>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Connettore 2 166">
            <a:extLst>
              <a:ext uri="{FF2B5EF4-FFF2-40B4-BE49-F238E27FC236}">
                <a16:creationId xmlns:a16="http://schemas.microsoft.com/office/drawing/2014/main" id="{F2E0AE87-5279-BF3B-CED0-CA96E905F443}"/>
              </a:ext>
            </a:extLst>
          </p:cNvPr>
          <p:cNvCxnSpPr>
            <a:cxnSpLocks/>
            <a:stCxn id="9" idx="2"/>
            <a:endCxn id="32" idx="0"/>
          </p:cNvCxnSpPr>
          <p:nvPr/>
        </p:nvCxnSpPr>
        <p:spPr>
          <a:xfrm>
            <a:off x="1218518" y="2865663"/>
            <a:ext cx="10340" cy="107490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Connettore a gomito 209">
            <a:extLst>
              <a:ext uri="{FF2B5EF4-FFF2-40B4-BE49-F238E27FC236}">
                <a16:creationId xmlns:a16="http://schemas.microsoft.com/office/drawing/2014/main" id="{70FB4027-695A-3828-D158-98C054AB4B75}"/>
              </a:ext>
            </a:extLst>
          </p:cNvPr>
          <p:cNvCxnSpPr>
            <a:cxnSpLocks/>
            <a:stCxn id="6" idx="2"/>
            <a:endCxn id="7" idx="0"/>
          </p:cNvCxnSpPr>
          <p:nvPr/>
        </p:nvCxnSpPr>
        <p:spPr>
          <a:xfrm rot="16200000" flipH="1">
            <a:off x="5157948" y="1411385"/>
            <a:ext cx="734832" cy="1"/>
          </a:xfrm>
          <a:prstGeom prst="bent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0" name="Parentesi graffa aperta 139">
            <a:extLst>
              <a:ext uri="{FF2B5EF4-FFF2-40B4-BE49-F238E27FC236}">
                <a16:creationId xmlns:a16="http://schemas.microsoft.com/office/drawing/2014/main" id="{0C93F046-5716-D06A-54AF-C21D20D466B6}"/>
              </a:ext>
            </a:extLst>
          </p:cNvPr>
          <p:cNvSpPr/>
          <p:nvPr/>
        </p:nvSpPr>
        <p:spPr>
          <a:xfrm>
            <a:off x="6324694" y="1440431"/>
            <a:ext cx="713188" cy="2016026"/>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59" name="Connettore 4 303">
            <a:extLst>
              <a:ext uri="{FF2B5EF4-FFF2-40B4-BE49-F238E27FC236}">
                <a16:creationId xmlns:a16="http://schemas.microsoft.com/office/drawing/2014/main" id="{6F206C4E-2DF0-FB4B-C028-67E09B7C33EC}"/>
              </a:ext>
            </a:extLst>
          </p:cNvPr>
          <p:cNvCxnSpPr>
            <a:cxnSpLocks/>
            <a:stCxn id="12" idx="3"/>
            <a:endCxn id="24" idx="0"/>
          </p:cNvCxnSpPr>
          <p:nvPr/>
        </p:nvCxnSpPr>
        <p:spPr>
          <a:xfrm flipH="1">
            <a:off x="11235788" y="2745138"/>
            <a:ext cx="28842" cy="2127458"/>
          </a:xfrm>
          <a:prstGeom prst="bentConnector4">
            <a:avLst>
              <a:gd name="adj1" fmla="val -792594"/>
              <a:gd name="adj2" fmla="val 5614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Connettore 4 303">
            <a:extLst>
              <a:ext uri="{FF2B5EF4-FFF2-40B4-BE49-F238E27FC236}">
                <a16:creationId xmlns:a16="http://schemas.microsoft.com/office/drawing/2014/main" id="{F3CFCE42-9B58-744A-C913-7E46A01429F1}"/>
              </a:ext>
            </a:extLst>
          </p:cNvPr>
          <p:cNvCxnSpPr>
            <a:cxnSpLocks/>
            <a:stCxn id="26" idx="2"/>
            <a:endCxn id="8" idx="2"/>
          </p:cNvCxnSpPr>
          <p:nvPr/>
        </p:nvCxnSpPr>
        <p:spPr>
          <a:xfrm rot="5400000" flipH="1">
            <a:off x="7620782" y="2718118"/>
            <a:ext cx="1678929" cy="5535255"/>
          </a:xfrm>
          <a:prstGeom prst="bentConnector3">
            <a:avLst>
              <a:gd name="adj1" fmla="val -1361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7" name="Connettore 4 155">
            <a:extLst>
              <a:ext uri="{FF2B5EF4-FFF2-40B4-BE49-F238E27FC236}">
                <a16:creationId xmlns:a16="http://schemas.microsoft.com/office/drawing/2014/main" id="{8C0B5C04-3A11-7D73-96A3-C8B6784B85BE}"/>
              </a:ext>
            </a:extLst>
          </p:cNvPr>
          <p:cNvCxnSpPr>
            <a:cxnSpLocks/>
            <a:stCxn id="8" idx="2"/>
            <a:endCxn id="22" idx="0"/>
          </p:cNvCxnSpPr>
          <p:nvPr/>
        </p:nvCxnSpPr>
        <p:spPr>
          <a:xfrm rot="16200000" flipH="1">
            <a:off x="5791152" y="4547746"/>
            <a:ext cx="915177" cy="1112243"/>
          </a:xfrm>
          <a:prstGeom prst="bentConnector3">
            <a:avLst>
              <a:gd name="adj1" fmla="val 50000"/>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Connettore 2 291">
            <a:extLst>
              <a:ext uri="{FF2B5EF4-FFF2-40B4-BE49-F238E27FC236}">
                <a16:creationId xmlns:a16="http://schemas.microsoft.com/office/drawing/2014/main" id="{86921E19-63F9-EF84-C95B-FB6990E88963}"/>
              </a:ext>
            </a:extLst>
          </p:cNvPr>
          <p:cNvCxnSpPr>
            <a:cxnSpLocks/>
            <a:stCxn id="32" idx="3"/>
            <a:endCxn id="13" idx="1"/>
          </p:cNvCxnSpPr>
          <p:nvPr/>
        </p:nvCxnSpPr>
        <p:spPr>
          <a:xfrm>
            <a:off x="2108608" y="4263733"/>
            <a:ext cx="2651440" cy="351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Connettore 4 303">
            <a:extLst>
              <a:ext uri="{FF2B5EF4-FFF2-40B4-BE49-F238E27FC236}">
                <a16:creationId xmlns:a16="http://schemas.microsoft.com/office/drawing/2014/main" id="{E94914B1-8E3B-FC19-4A29-042E93E52BD2}"/>
              </a:ext>
            </a:extLst>
          </p:cNvPr>
          <p:cNvCxnSpPr>
            <a:cxnSpLocks/>
          </p:cNvCxnSpPr>
          <p:nvPr/>
        </p:nvCxnSpPr>
        <p:spPr>
          <a:xfrm rot="10800000">
            <a:off x="4703882" y="2555359"/>
            <a:ext cx="5475138" cy="3759673"/>
          </a:xfrm>
          <a:prstGeom prst="bentConnector3">
            <a:avLst>
              <a:gd name="adj1" fmla="val 11080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1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000"/>
                                        <p:tgtEl>
                                          <p:spTgt spid="140"/>
                                        </p:tgtEl>
                                      </p:cBhvr>
                                    </p:animEffect>
                                    <p:anim calcmode="lin" valueType="num">
                                      <p:cBhvr>
                                        <p:cTn id="13" dur="1000" fill="hold"/>
                                        <p:tgtEl>
                                          <p:spTgt spid="140"/>
                                        </p:tgtEl>
                                        <p:attrNameLst>
                                          <p:attrName>ppt_x</p:attrName>
                                        </p:attrNameLst>
                                      </p:cBhvr>
                                      <p:tavLst>
                                        <p:tav tm="0">
                                          <p:val>
                                            <p:strVal val="#ppt_x"/>
                                          </p:val>
                                        </p:tav>
                                        <p:tav tm="100000">
                                          <p:val>
                                            <p:strVal val="#ppt_x"/>
                                          </p:val>
                                        </p:tav>
                                      </p:tavLst>
                                    </p:anim>
                                    <p:anim calcmode="lin" valueType="num">
                                      <p:cBhvr>
                                        <p:cTn id="14" dur="1000" fill="hold"/>
                                        <p:tgtEl>
                                          <p:spTgt spid="1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67"/>
                                        </p:tgtEl>
                                        <p:attrNameLst>
                                          <p:attrName>style.visibility</p:attrName>
                                        </p:attrNameLst>
                                      </p:cBhvr>
                                      <p:to>
                                        <p:strVal val="visible"/>
                                      </p:to>
                                    </p:set>
                                    <p:animEffect transition="in" filter="fade">
                                      <p:cBhvr>
                                        <p:cTn id="59" dur="1000"/>
                                        <p:tgtEl>
                                          <p:spTgt spid="167"/>
                                        </p:tgtEl>
                                      </p:cBhvr>
                                    </p:animEffect>
                                    <p:anim calcmode="lin" valueType="num">
                                      <p:cBhvr>
                                        <p:cTn id="60" dur="1000" fill="hold"/>
                                        <p:tgtEl>
                                          <p:spTgt spid="167"/>
                                        </p:tgtEl>
                                        <p:attrNameLst>
                                          <p:attrName>ppt_x</p:attrName>
                                        </p:attrNameLst>
                                      </p:cBhvr>
                                      <p:tavLst>
                                        <p:tav tm="0">
                                          <p:val>
                                            <p:strVal val="#ppt_x"/>
                                          </p:val>
                                        </p:tav>
                                        <p:tav tm="100000">
                                          <p:val>
                                            <p:strVal val="#ppt_x"/>
                                          </p:val>
                                        </p:tav>
                                      </p:tavLst>
                                    </p:anim>
                                    <p:anim calcmode="lin" valueType="num">
                                      <p:cBhvr>
                                        <p:cTn id="61" dur="1000" fill="hold"/>
                                        <p:tgtEl>
                                          <p:spTgt spid="16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92"/>
                                        </p:tgtEl>
                                        <p:attrNameLst>
                                          <p:attrName>style.visibility</p:attrName>
                                        </p:attrNameLst>
                                      </p:cBhvr>
                                      <p:to>
                                        <p:strVal val="visible"/>
                                      </p:to>
                                    </p:set>
                                    <p:animEffect transition="in" filter="fade">
                                      <p:cBhvr>
                                        <p:cTn id="69" dur="1000"/>
                                        <p:tgtEl>
                                          <p:spTgt spid="292"/>
                                        </p:tgtEl>
                                      </p:cBhvr>
                                    </p:animEffect>
                                    <p:anim calcmode="lin" valueType="num">
                                      <p:cBhvr>
                                        <p:cTn id="70" dur="1000" fill="hold"/>
                                        <p:tgtEl>
                                          <p:spTgt spid="292"/>
                                        </p:tgtEl>
                                        <p:attrNameLst>
                                          <p:attrName>ppt_x</p:attrName>
                                        </p:attrNameLst>
                                      </p:cBhvr>
                                      <p:tavLst>
                                        <p:tav tm="0">
                                          <p:val>
                                            <p:strVal val="#ppt_x"/>
                                          </p:val>
                                        </p:tav>
                                        <p:tav tm="100000">
                                          <p:val>
                                            <p:strVal val="#ppt_x"/>
                                          </p:val>
                                        </p:tav>
                                      </p:tavLst>
                                    </p:anim>
                                    <p:anim calcmode="lin" valueType="num">
                                      <p:cBhvr>
                                        <p:cTn id="71" dur="1000" fill="hold"/>
                                        <p:tgtEl>
                                          <p:spTgt spid="2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1000"/>
                                        <p:tgtEl>
                                          <p:spTgt spid="8"/>
                                        </p:tgtEl>
                                      </p:cBhvr>
                                    </p:animEffect>
                                    <p:anim calcmode="lin" valueType="num">
                                      <p:cBhvr>
                                        <p:cTn id="87" dur="1000" fill="hold"/>
                                        <p:tgtEl>
                                          <p:spTgt spid="8"/>
                                        </p:tgtEl>
                                        <p:attrNameLst>
                                          <p:attrName>ppt_x</p:attrName>
                                        </p:attrNameLst>
                                      </p:cBhvr>
                                      <p:tavLst>
                                        <p:tav tm="0">
                                          <p:val>
                                            <p:strVal val="#ppt_x"/>
                                          </p:val>
                                        </p:tav>
                                        <p:tav tm="100000">
                                          <p:val>
                                            <p:strVal val="#ppt_x"/>
                                          </p:val>
                                        </p:tav>
                                      </p:tavLst>
                                    </p:anim>
                                    <p:anim calcmode="lin" valueType="num">
                                      <p:cBhvr>
                                        <p:cTn id="88" dur="1000" fill="hold"/>
                                        <p:tgtEl>
                                          <p:spTgt spid="8"/>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46"/>
                                        </p:tgtEl>
                                        <p:attrNameLst>
                                          <p:attrName>style.visibility</p:attrName>
                                        </p:attrNameLst>
                                      </p:cBhvr>
                                      <p:to>
                                        <p:strVal val="visible"/>
                                      </p:to>
                                    </p:set>
                                    <p:animEffect transition="in" filter="fade">
                                      <p:cBhvr>
                                        <p:cTn id="96" dur="1000"/>
                                        <p:tgtEl>
                                          <p:spTgt spid="146"/>
                                        </p:tgtEl>
                                      </p:cBhvr>
                                    </p:animEffect>
                                    <p:anim calcmode="lin" valueType="num">
                                      <p:cBhvr>
                                        <p:cTn id="97" dur="1000" fill="hold"/>
                                        <p:tgtEl>
                                          <p:spTgt spid="146"/>
                                        </p:tgtEl>
                                        <p:attrNameLst>
                                          <p:attrName>ppt_x</p:attrName>
                                        </p:attrNameLst>
                                      </p:cBhvr>
                                      <p:tavLst>
                                        <p:tav tm="0">
                                          <p:val>
                                            <p:strVal val="#ppt_x"/>
                                          </p:val>
                                        </p:tav>
                                        <p:tav tm="100000">
                                          <p:val>
                                            <p:strVal val="#ppt_x"/>
                                          </p:val>
                                        </p:tav>
                                      </p:tavLst>
                                    </p:anim>
                                    <p:anim calcmode="lin" valueType="num">
                                      <p:cBhvr>
                                        <p:cTn id="98" dur="1000" fill="hold"/>
                                        <p:tgtEl>
                                          <p:spTgt spid="146"/>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287"/>
                                        </p:tgtEl>
                                        <p:attrNameLst>
                                          <p:attrName>style.visibility</p:attrName>
                                        </p:attrNameLst>
                                      </p:cBhvr>
                                      <p:to>
                                        <p:strVal val="visible"/>
                                      </p:to>
                                    </p:set>
                                    <p:animEffect transition="in" filter="fade">
                                      <p:cBhvr>
                                        <p:cTn id="106" dur="1000"/>
                                        <p:tgtEl>
                                          <p:spTgt spid="287"/>
                                        </p:tgtEl>
                                      </p:cBhvr>
                                    </p:animEffect>
                                    <p:anim calcmode="lin" valueType="num">
                                      <p:cBhvr>
                                        <p:cTn id="107" dur="1000" fill="hold"/>
                                        <p:tgtEl>
                                          <p:spTgt spid="287"/>
                                        </p:tgtEl>
                                        <p:attrNameLst>
                                          <p:attrName>ppt_x</p:attrName>
                                        </p:attrNameLst>
                                      </p:cBhvr>
                                      <p:tavLst>
                                        <p:tav tm="0">
                                          <p:val>
                                            <p:strVal val="#ppt_x"/>
                                          </p:val>
                                        </p:tav>
                                        <p:tav tm="100000">
                                          <p:val>
                                            <p:strVal val="#ppt_x"/>
                                          </p:val>
                                        </p:tav>
                                      </p:tavLst>
                                    </p:anim>
                                    <p:anim calcmode="lin" valueType="num">
                                      <p:cBhvr>
                                        <p:cTn id="108" dur="1000" fill="hold"/>
                                        <p:tgtEl>
                                          <p:spTgt spid="28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anim calcmode="lin" valueType="num">
                                      <p:cBhvr>
                                        <p:cTn id="112" dur="1000" fill="hold"/>
                                        <p:tgtEl>
                                          <p:spTgt spid="22"/>
                                        </p:tgtEl>
                                        <p:attrNameLst>
                                          <p:attrName>ppt_x</p:attrName>
                                        </p:attrNameLst>
                                      </p:cBhvr>
                                      <p:tavLst>
                                        <p:tav tm="0">
                                          <p:val>
                                            <p:strVal val="#ppt_x"/>
                                          </p:val>
                                        </p:tav>
                                        <p:tav tm="100000">
                                          <p:val>
                                            <p:strVal val="#ppt_x"/>
                                          </p:val>
                                        </p:tav>
                                      </p:tavLst>
                                    </p:anim>
                                    <p:anim calcmode="lin" valueType="num">
                                      <p:cBhvr>
                                        <p:cTn id="113" dur="1000" fill="hold"/>
                                        <p:tgtEl>
                                          <p:spTgt spid="22"/>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1000"/>
                                        <p:tgtEl>
                                          <p:spTgt spid="23"/>
                                        </p:tgtEl>
                                      </p:cBhvr>
                                    </p:animEffect>
                                    <p:anim calcmode="lin" valueType="num">
                                      <p:cBhvr>
                                        <p:cTn id="117" dur="1000" fill="hold"/>
                                        <p:tgtEl>
                                          <p:spTgt spid="23"/>
                                        </p:tgtEl>
                                        <p:attrNameLst>
                                          <p:attrName>ppt_x</p:attrName>
                                        </p:attrNameLst>
                                      </p:cBhvr>
                                      <p:tavLst>
                                        <p:tav tm="0">
                                          <p:val>
                                            <p:strVal val="#ppt_x"/>
                                          </p:val>
                                        </p:tav>
                                        <p:tav tm="100000">
                                          <p:val>
                                            <p:strVal val="#ppt_x"/>
                                          </p:val>
                                        </p:tav>
                                      </p:tavLst>
                                    </p:anim>
                                    <p:anim calcmode="lin" valueType="num">
                                      <p:cBhvr>
                                        <p:cTn id="11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fade">
                                      <p:cBhvr>
                                        <p:cTn id="123" dur="1000"/>
                                        <p:tgtEl>
                                          <p:spTgt spid="12"/>
                                        </p:tgtEl>
                                      </p:cBhvr>
                                    </p:animEffect>
                                    <p:anim calcmode="lin" valueType="num">
                                      <p:cBhvr>
                                        <p:cTn id="124" dur="1000" fill="hold"/>
                                        <p:tgtEl>
                                          <p:spTgt spid="12"/>
                                        </p:tgtEl>
                                        <p:attrNameLst>
                                          <p:attrName>ppt_x</p:attrName>
                                        </p:attrNameLst>
                                      </p:cBhvr>
                                      <p:tavLst>
                                        <p:tav tm="0">
                                          <p:val>
                                            <p:strVal val="#ppt_x"/>
                                          </p:val>
                                        </p:tav>
                                        <p:tav tm="100000">
                                          <p:val>
                                            <p:strVal val="#ppt_x"/>
                                          </p:val>
                                        </p:tav>
                                      </p:tavLst>
                                    </p:anim>
                                    <p:anim calcmode="lin" valueType="num">
                                      <p:cBhvr>
                                        <p:cTn id="125" dur="1000" fill="hold"/>
                                        <p:tgtEl>
                                          <p:spTgt spid="12"/>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0"/>
                                        </p:tgtEl>
                                        <p:attrNameLst>
                                          <p:attrName>style.visibility</p:attrName>
                                        </p:attrNameLst>
                                      </p:cBhvr>
                                      <p:to>
                                        <p:strVal val="visible"/>
                                      </p:to>
                                    </p:set>
                                    <p:animEffect transition="in" filter="fade">
                                      <p:cBhvr>
                                        <p:cTn id="128" dur="1000"/>
                                        <p:tgtEl>
                                          <p:spTgt spid="10"/>
                                        </p:tgtEl>
                                      </p:cBhvr>
                                    </p:animEffect>
                                    <p:anim calcmode="lin" valueType="num">
                                      <p:cBhvr>
                                        <p:cTn id="129" dur="1000" fill="hold"/>
                                        <p:tgtEl>
                                          <p:spTgt spid="10"/>
                                        </p:tgtEl>
                                        <p:attrNameLst>
                                          <p:attrName>ppt_x</p:attrName>
                                        </p:attrNameLst>
                                      </p:cBhvr>
                                      <p:tavLst>
                                        <p:tav tm="0">
                                          <p:val>
                                            <p:strVal val="#ppt_x"/>
                                          </p:val>
                                        </p:tav>
                                        <p:tav tm="100000">
                                          <p:val>
                                            <p:strVal val="#ppt_x"/>
                                          </p:val>
                                        </p:tav>
                                      </p:tavLst>
                                    </p:anim>
                                    <p:anim calcmode="lin" valueType="num">
                                      <p:cBhvr>
                                        <p:cTn id="130" dur="1000" fill="hold"/>
                                        <p:tgtEl>
                                          <p:spTgt spid="10"/>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259"/>
                                        </p:tgtEl>
                                        <p:attrNameLst>
                                          <p:attrName>style.visibility</p:attrName>
                                        </p:attrNameLst>
                                      </p:cBhvr>
                                      <p:to>
                                        <p:strVal val="visible"/>
                                      </p:to>
                                    </p:set>
                                    <p:animEffect transition="in" filter="fade">
                                      <p:cBhvr>
                                        <p:cTn id="133" dur="1000"/>
                                        <p:tgtEl>
                                          <p:spTgt spid="259"/>
                                        </p:tgtEl>
                                      </p:cBhvr>
                                    </p:animEffect>
                                    <p:anim calcmode="lin" valueType="num">
                                      <p:cBhvr>
                                        <p:cTn id="134" dur="1000" fill="hold"/>
                                        <p:tgtEl>
                                          <p:spTgt spid="259"/>
                                        </p:tgtEl>
                                        <p:attrNameLst>
                                          <p:attrName>ppt_x</p:attrName>
                                        </p:attrNameLst>
                                      </p:cBhvr>
                                      <p:tavLst>
                                        <p:tav tm="0">
                                          <p:val>
                                            <p:strVal val="#ppt_x"/>
                                          </p:val>
                                        </p:tav>
                                        <p:tav tm="100000">
                                          <p:val>
                                            <p:strVal val="#ppt_x"/>
                                          </p:val>
                                        </p:tav>
                                      </p:tavLst>
                                    </p:anim>
                                    <p:anim calcmode="lin" valueType="num">
                                      <p:cBhvr>
                                        <p:cTn id="135" dur="1000" fill="hold"/>
                                        <p:tgtEl>
                                          <p:spTgt spid="25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fade">
                                      <p:cBhvr>
                                        <p:cTn id="138" dur="1000"/>
                                        <p:tgtEl>
                                          <p:spTgt spid="24"/>
                                        </p:tgtEl>
                                      </p:cBhvr>
                                    </p:animEffect>
                                    <p:anim calcmode="lin" valueType="num">
                                      <p:cBhvr>
                                        <p:cTn id="139" dur="1000" fill="hold"/>
                                        <p:tgtEl>
                                          <p:spTgt spid="24"/>
                                        </p:tgtEl>
                                        <p:attrNameLst>
                                          <p:attrName>ppt_x</p:attrName>
                                        </p:attrNameLst>
                                      </p:cBhvr>
                                      <p:tavLst>
                                        <p:tav tm="0">
                                          <p:val>
                                            <p:strVal val="#ppt_x"/>
                                          </p:val>
                                        </p:tav>
                                        <p:tav tm="100000">
                                          <p:val>
                                            <p:strVal val="#ppt_x"/>
                                          </p:val>
                                        </p:tav>
                                      </p:tavLst>
                                    </p:anim>
                                    <p:anim calcmode="lin" valueType="num">
                                      <p:cBhvr>
                                        <p:cTn id="140" dur="1000" fill="hold"/>
                                        <p:tgtEl>
                                          <p:spTgt spid="24"/>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fade">
                                      <p:cBhvr>
                                        <p:cTn id="143" dur="1000"/>
                                        <p:tgtEl>
                                          <p:spTgt spid="26"/>
                                        </p:tgtEl>
                                      </p:cBhvr>
                                    </p:animEffect>
                                    <p:anim calcmode="lin" valueType="num">
                                      <p:cBhvr>
                                        <p:cTn id="144" dur="1000" fill="hold"/>
                                        <p:tgtEl>
                                          <p:spTgt spid="26"/>
                                        </p:tgtEl>
                                        <p:attrNameLst>
                                          <p:attrName>ppt_x</p:attrName>
                                        </p:attrNameLst>
                                      </p:cBhvr>
                                      <p:tavLst>
                                        <p:tav tm="0">
                                          <p:val>
                                            <p:strVal val="#ppt_x"/>
                                          </p:val>
                                        </p:tav>
                                        <p:tav tm="100000">
                                          <p:val>
                                            <p:strVal val="#ppt_x"/>
                                          </p:val>
                                        </p:tav>
                                      </p:tavLst>
                                    </p:anim>
                                    <p:anim calcmode="lin" valueType="num">
                                      <p:cBhvr>
                                        <p:cTn id="145" dur="1000" fill="hold"/>
                                        <p:tgtEl>
                                          <p:spTgt spid="26"/>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299"/>
                                        </p:tgtEl>
                                        <p:attrNameLst>
                                          <p:attrName>style.visibility</p:attrName>
                                        </p:attrNameLst>
                                      </p:cBhvr>
                                      <p:to>
                                        <p:strVal val="visible"/>
                                      </p:to>
                                    </p:set>
                                    <p:animEffect transition="in" filter="fade">
                                      <p:cBhvr>
                                        <p:cTn id="148" dur="1000"/>
                                        <p:tgtEl>
                                          <p:spTgt spid="299"/>
                                        </p:tgtEl>
                                      </p:cBhvr>
                                    </p:animEffect>
                                    <p:anim calcmode="lin" valueType="num">
                                      <p:cBhvr>
                                        <p:cTn id="149" dur="1000" fill="hold"/>
                                        <p:tgtEl>
                                          <p:spTgt spid="299"/>
                                        </p:tgtEl>
                                        <p:attrNameLst>
                                          <p:attrName>ppt_x</p:attrName>
                                        </p:attrNameLst>
                                      </p:cBhvr>
                                      <p:tavLst>
                                        <p:tav tm="0">
                                          <p:val>
                                            <p:strVal val="#ppt_x"/>
                                          </p:val>
                                        </p:tav>
                                        <p:tav tm="100000">
                                          <p:val>
                                            <p:strVal val="#ppt_x"/>
                                          </p:val>
                                        </p:tav>
                                      </p:tavLst>
                                    </p:anim>
                                    <p:anim calcmode="lin" valueType="num">
                                      <p:cBhvr>
                                        <p:cTn id="150" dur="1000" fill="hold"/>
                                        <p:tgtEl>
                                          <p:spTgt spid="299"/>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262"/>
                                        </p:tgtEl>
                                        <p:attrNameLst>
                                          <p:attrName>style.visibility</p:attrName>
                                        </p:attrNameLst>
                                      </p:cBhvr>
                                      <p:to>
                                        <p:strVal val="visible"/>
                                      </p:to>
                                    </p:set>
                                    <p:animEffect transition="in" filter="fade">
                                      <p:cBhvr>
                                        <p:cTn id="153" dur="1000"/>
                                        <p:tgtEl>
                                          <p:spTgt spid="262"/>
                                        </p:tgtEl>
                                      </p:cBhvr>
                                    </p:animEffect>
                                    <p:anim calcmode="lin" valueType="num">
                                      <p:cBhvr>
                                        <p:cTn id="154" dur="1000" fill="hold"/>
                                        <p:tgtEl>
                                          <p:spTgt spid="262"/>
                                        </p:tgtEl>
                                        <p:attrNameLst>
                                          <p:attrName>ppt_x</p:attrName>
                                        </p:attrNameLst>
                                      </p:cBhvr>
                                      <p:tavLst>
                                        <p:tav tm="0">
                                          <p:val>
                                            <p:strVal val="#ppt_x"/>
                                          </p:val>
                                        </p:tav>
                                        <p:tav tm="100000">
                                          <p:val>
                                            <p:strVal val="#ppt_x"/>
                                          </p:val>
                                        </p:tav>
                                      </p:tavLst>
                                    </p:anim>
                                    <p:anim calcmode="lin" valueType="num">
                                      <p:cBhvr>
                                        <p:cTn id="155" dur="1000" fill="hold"/>
                                        <p:tgtEl>
                                          <p:spTgt spid="262"/>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6"/>
                                        </p:tgtEl>
                                        <p:attrNameLst>
                                          <p:attrName>style.visibility</p:attrName>
                                        </p:attrNameLst>
                                      </p:cBhvr>
                                      <p:to>
                                        <p:strVal val="visible"/>
                                      </p:to>
                                    </p:set>
                                    <p:animEffect transition="in" filter="fade">
                                      <p:cBhvr>
                                        <p:cTn id="160" dur="1000"/>
                                        <p:tgtEl>
                                          <p:spTgt spid="6"/>
                                        </p:tgtEl>
                                      </p:cBhvr>
                                    </p:animEffect>
                                    <p:anim calcmode="lin" valueType="num">
                                      <p:cBhvr>
                                        <p:cTn id="161" dur="1000" fill="hold"/>
                                        <p:tgtEl>
                                          <p:spTgt spid="6"/>
                                        </p:tgtEl>
                                        <p:attrNameLst>
                                          <p:attrName>ppt_x</p:attrName>
                                        </p:attrNameLst>
                                      </p:cBhvr>
                                      <p:tavLst>
                                        <p:tav tm="0">
                                          <p:val>
                                            <p:strVal val="#ppt_x"/>
                                          </p:val>
                                        </p:tav>
                                        <p:tav tm="100000">
                                          <p:val>
                                            <p:strVal val="#ppt_x"/>
                                          </p:val>
                                        </p:tav>
                                      </p:tavLst>
                                    </p:anim>
                                    <p:anim calcmode="lin" valueType="num">
                                      <p:cBhvr>
                                        <p:cTn id="162" dur="1000" fill="hold"/>
                                        <p:tgtEl>
                                          <p:spTgt spid="6"/>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0"/>
                                  </p:stCondLst>
                                  <p:childTnLst>
                                    <p:set>
                                      <p:cBhvr>
                                        <p:cTn id="164" dur="1" fill="hold">
                                          <p:stCondLst>
                                            <p:cond delay="0"/>
                                          </p:stCondLst>
                                        </p:cTn>
                                        <p:tgtEl>
                                          <p:spTgt spid="210"/>
                                        </p:tgtEl>
                                        <p:attrNameLst>
                                          <p:attrName>style.visibility</p:attrName>
                                        </p:attrNameLst>
                                      </p:cBhvr>
                                      <p:to>
                                        <p:strVal val="visible"/>
                                      </p:to>
                                    </p:set>
                                    <p:animEffect transition="in" filter="fade">
                                      <p:cBhvr>
                                        <p:cTn id="165" dur="1000"/>
                                        <p:tgtEl>
                                          <p:spTgt spid="210"/>
                                        </p:tgtEl>
                                      </p:cBhvr>
                                    </p:animEffect>
                                    <p:anim calcmode="lin" valueType="num">
                                      <p:cBhvr>
                                        <p:cTn id="166" dur="1000" fill="hold"/>
                                        <p:tgtEl>
                                          <p:spTgt spid="210"/>
                                        </p:tgtEl>
                                        <p:attrNameLst>
                                          <p:attrName>ppt_x</p:attrName>
                                        </p:attrNameLst>
                                      </p:cBhvr>
                                      <p:tavLst>
                                        <p:tav tm="0">
                                          <p:val>
                                            <p:strVal val="#ppt_x"/>
                                          </p:val>
                                        </p:tav>
                                        <p:tav tm="100000">
                                          <p:val>
                                            <p:strVal val="#ppt_x"/>
                                          </p:val>
                                        </p:tav>
                                      </p:tavLst>
                                    </p:anim>
                                    <p:anim calcmode="lin" valueType="num">
                                      <p:cBhvr>
                                        <p:cTn id="167"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P spid="12" grpId="0"/>
      <p:bldP spid="13" grpId="0" animBg="1"/>
      <p:bldP spid="14" grpId="0" animBg="1"/>
      <p:bldP spid="16" grpId="0" animBg="1"/>
      <p:bldP spid="17" grpId="0" animBg="1"/>
      <p:bldP spid="20" grpId="0" animBg="1"/>
      <p:bldP spid="22" grpId="0" animBg="1"/>
      <p:bldP spid="24" grpId="0" animBg="1"/>
      <p:bldP spid="26" grpId="0" animBg="1"/>
      <p:bldP spid="29" grpId="0" animBg="1"/>
      <p:bldP spid="32" grpId="0" animBg="1"/>
      <p:bldP spid="1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B1A865C-F138-A390-AF3B-5980D5AF43AE}"/>
              </a:ext>
            </a:extLst>
          </p:cNvPr>
          <p:cNvSpPr txBox="1"/>
          <p:nvPr/>
        </p:nvSpPr>
        <p:spPr>
          <a:xfrm>
            <a:off x="5914418" y="0"/>
            <a:ext cx="6277582" cy="307777"/>
          </a:xfrm>
          <a:prstGeom prst="rect">
            <a:avLst/>
          </a:prstGeom>
          <a:noFill/>
          <a:ln>
            <a:solidFill>
              <a:srgbClr val="FFFF00"/>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pic>
        <p:nvPicPr>
          <p:cNvPr id="5" name="Immagine 4">
            <a:extLst>
              <a:ext uri="{FF2B5EF4-FFF2-40B4-BE49-F238E27FC236}">
                <a16:creationId xmlns:a16="http://schemas.microsoft.com/office/drawing/2014/main" id="{07073D2B-AE14-3755-C2FC-32D9A8466B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58"/>
          <a:stretch/>
        </p:blipFill>
        <p:spPr bwMode="auto">
          <a:xfrm>
            <a:off x="143212" y="885825"/>
            <a:ext cx="7208617" cy="4720648"/>
          </a:xfrm>
          <a:prstGeom prst="rect">
            <a:avLst/>
          </a:prstGeom>
          <a:ln>
            <a:noFill/>
          </a:ln>
          <a:extLst>
            <a:ext uri="{53640926-AAD7-44D8-BBD7-CCE9431645EC}">
              <a14:shadowObscured xmlns:a14="http://schemas.microsoft.com/office/drawing/2010/main"/>
            </a:ext>
          </a:extLst>
        </p:spPr>
      </p:pic>
      <p:graphicFrame>
        <p:nvGraphicFramePr>
          <p:cNvPr id="9" name="Diagramma 8">
            <a:extLst>
              <a:ext uri="{FF2B5EF4-FFF2-40B4-BE49-F238E27FC236}">
                <a16:creationId xmlns:a16="http://schemas.microsoft.com/office/drawing/2014/main" id="{1C4FE89E-742A-8088-A09B-F74AAC831651}"/>
              </a:ext>
            </a:extLst>
          </p:cNvPr>
          <p:cNvGraphicFramePr/>
          <p:nvPr>
            <p:extLst>
              <p:ext uri="{D42A27DB-BD31-4B8C-83A1-F6EECF244321}">
                <p14:modId xmlns:p14="http://schemas.microsoft.com/office/powerpoint/2010/main" val="1977826556"/>
              </p:ext>
            </p:extLst>
          </p:nvPr>
        </p:nvGraphicFramePr>
        <p:xfrm>
          <a:off x="7496093" y="842431"/>
          <a:ext cx="4552695" cy="4807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ttangolo 7">
            <a:extLst>
              <a:ext uri="{FF2B5EF4-FFF2-40B4-BE49-F238E27FC236}">
                <a16:creationId xmlns:a16="http://schemas.microsoft.com/office/drawing/2014/main" id="{6DA8D77A-3382-C8BF-4B1D-21F5CCA86AD9}"/>
              </a:ext>
            </a:extLst>
          </p:cNvPr>
          <p:cNvSpPr/>
          <p:nvPr/>
        </p:nvSpPr>
        <p:spPr>
          <a:xfrm>
            <a:off x="0" y="0"/>
            <a:ext cx="1988045" cy="461665"/>
          </a:xfrm>
          <a:prstGeom prst="rect">
            <a:avLst/>
          </a:prstGeom>
        </p:spPr>
        <p:txBody>
          <a:bodyPr wrap="none">
            <a:spAutoFit/>
          </a:bodyPr>
          <a:lstStyle/>
          <a:p>
            <a:pPr algn="ctr">
              <a:spcAft>
                <a:spcPts val="0"/>
              </a:spcAft>
            </a:pPr>
            <a:r>
              <a:rPr lang="it-IT" sz="2400" b="1" dirty="0">
                <a:latin typeface="Times New Roman" panose="02020603050405020304" pitchFamily="18" charset="0"/>
                <a:ea typeface="Arial" panose="020B0604020202020204" pitchFamily="34" charset="0"/>
              </a:rPr>
              <a:t>Engine model</a:t>
            </a:r>
            <a:endParaRPr lang="it-IT" sz="2400" b="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1170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E5062162-7E69-48BD-B351-2E812A5560FE}"/>
                                            </p:graphicEl>
                                          </p:spTgt>
                                        </p:tgtEl>
                                        <p:attrNameLst>
                                          <p:attrName>style.visibility</p:attrName>
                                        </p:attrNameLst>
                                      </p:cBhvr>
                                      <p:to>
                                        <p:strVal val="visible"/>
                                      </p:to>
                                    </p:set>
                                    <p:animEffect transition="in" filter="fade">
                                      <p:cBhvr>
                                        <p:cTn id="7" dur="1000"/>
                                        <p:tgtEl>
                                          <p:spTgt spid="9">
                                            <p:graphicEl>
                                              <a:dgm id="{E5062162-7E69-48BD-B351-2E812A5560FE}"/>
                                            </p:graphicEl>
                                          </p:spTgt>
                                        </p:tgtEl>
                                      </p:cBhvr>
                                    </p:animEffect>
                                    <p:anim calcmode="lin" valueType="num">
                                      <p:cBhvr>
                                        <p:cTn id="8" dur="1000" fill="hold"/>
                                        <p:tgtEl>
                                          <p:spTgt spid="9">
                                            <p:graphicEl>
                                              <a:dgm id="{E5062162-7E69-48BD-B351-2E812A5560FE}"/>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E5062162-7E69-48BD-B351-2E812A5560F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C6EAC8DE-C732-4C8D-90BE-45AA0EF6533F}"/>
                                            </p:graphicEl>
                                          </p:spTgt>
                                        </p:tgtEl>
                                        <p:attrNameLst>
                                          <p:attrName>style.visibility</p:attrName>
                                        </p:attrNameLst>
                                      </p:cBhvr>
                                      <p:to>
                                        <p:strVal val="visible"/>
                                      </p:to>
                                    </p:set>
                                    <p:animEffect transition="in" filter="fade">
                                      <p:cBhvr>
                                        <p:cTn id="14" dur="1000"/>
                                        <p:tgtEl>
                                          <p:spTgt spid="9">
                                            <p:graphicEl>
                                              <a:dgm id="{C6EAC8DE-C732-4C8D-90BE-45AA0EF6533F}"/>
                                            </p:graphicEl>
                                          </p:spTgt>
                                        </p:tgtEl>
                                      </p:cBhvr>
                                    </p:animEffect>
                                    <p:anim calcmode="lin" valueType="num">
                                      <p:cBhvr>
                                        <p:cTn id="15" dur="1000" fill="hold"/>
                                        <p:tgtEl>
                                          <p:spTgt spid="9">
                                            <p:graphicEl>
                                              <a:dgm id="{C6EAC8DE-C732-4C8D-90BE-45AA0EF6533F}"/>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C6EAC8DE-C732-4C8D-90BE-45AA0EF6533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485AA514-AD50-42B4-BD26-838E74595014}"/>
                                            </p:graphicEl>
                                          </p:spTgt>
                                        </p:tgtEl>
                                        <p:attrNameLst>
                                          <p:attrName>style.visibility</p:attrName>
                                        </p:attrNameLst>
                                      </p:cBhvr>
                                      <p:to>
                                        <p:strVal val="visible"/>
                                      </p:to>
                                    </p:set>
                                    <p:animEffect transition="in" filter="fade">
                                      <p:cBhvr>
                                        <p:cTn id="21" dur="1000"/>
                                        <p:tgtEl>
                                          <p:spTgt spid="9">
                                            <p:graphicEl>
                                              <a:dgm id="{485AA514-AD50-42B4-BD26-838E74595014}"/>
                                            </p:graphicEl>
                                          </p:spTgt>
                                        </p:tgtEl>
                                      </p:cBhvr>
                                    </p:animEffect>
                                    <p:anim calcmode="lin" valueType="num">
                                      <p:cBhvr>
                                        <p:cTn id="22" dur="1000" fill="hold"/>
                                        <p:tgtEl>
                                          <p:spTgt spid="9">
                                            <p:graphicEl>
                                              <a:dgm id="{485AA514-AD50-42B4-BD26-838E74595014}"/>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485AA514-AD50-42B4-BD26-838E74595014}"/>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A6FCBF93-A2FB-49F2-A057-CCD7EABDD712}"/>
                                            </p:graphicEl>
                                          </p:spTgt>
                                        </p:tgtEl>
                                        <p:attrNameLst>
                                          <p:attrName>style.visibility</p:attrName>
                                        </p:attrNameLst>
                                      </p:cBhvr>
                                      <p:to>
                                        <p:strVal val="visible"/>
                                      </p:to>
                                    </p:set>
                                    <p:animEffect transition="in" filter="fade">
                                      <p:cBhvr>
                                        <p:cTn id="28" dur="1000"/>
                                        <p:tgtEl>
                                          <p:spTgt spid="9">
                                            <p:graphicEl>
                                              <a:dgm id="{A6FCBF93-A2FB-49F2-A057-CCD7EABDD712}"/>
                                            </p:graphicEl>
                                          </p:spTgt>
                                        </p:tgtEl>
                                      </p:cBhvr>
                                    </p:animEffect>
                                    <p:anim calcmode="lin" valueType="num">
                                      <p:cBhvr>
                                        <p:cTn id="29" dur="1000" fill="hold"/>
                                        <p:tgtEl>
                                          <p:spTgt spid="9">
                                            <p:graphicEl>
                                              <a:dgm id="{A6FCBF93-A2FB-49F2-A057-CCD7EABDD712}"/>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A6FCBF93-A2FB-49F2-A057-CCD7EABDD712}"/>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949BEED3-4D91-4BE5-BFC8-F70C5469343D}"/>
                                            </p:graphicEl>
                                          </p:spTgt>
                                        </p:tgtEl>
                                        <p:attrNameLst>
                                          <p:attrName>style.visibility</p:attrName>
                                        </p:attrNameLst>
                                      </p:cBhvr>
                                      <p:to>
                                        <p:strVal val="visible"/>
                                      </p:to>
                                    </p:set>
                                    <p:animEffect transition="in" filter="fade">
                                      <p:cBhvr>
                                        <p:cTn id="35" dur="1000"/>
                                        <p:tgtEl>
                                          <p:spTgt spid="9">
                                            <p:graphicEl>
                                              <a:dgm id="{949BEED3-4D91-4BE5-BFC8-F70C5469343D}"/>
                                            </p:graphicEl>
                                          </p:spTgt>
                                        </p:tgtEl>
                                      </p:cBhvr>
                                    </p:animEffect>
                                    <p:anim calcmode="lin" valueType="num">
                                      <p:cBhvr>
                                        <p:cTn id="36" dur="1000" fill="hold"/>
                                        <p:tgtEl>
                                          <p:spTgt spid="9">
                                            <p:graphicEl>
                                              <a:dgm id="{949BEED3-4D91-4BE5-BFC8-F70C5469343D}"/>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949BEED3-4D91-4BE5-BFC8-F70C5469343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14C9FBA-F64D-B3DA-5597-7E3996963015}"/>
              </a:ext>
            </a:extLst>
          </p:cNvPr>
          <p:cNvSpPr txBox="1"/>
          <p:nvPr/>
        </p:nvSpPr>
        <p:spPr>
          <a:xfrm>
            <a:off x="5914418" y="0"/>
            <a:ext cx="6277582" cy="307777"/>
          </a:xfrm>
          <a:prstGeom prst="rect">
            <a:avLst/>
          </a:prstGeom>
          <a:noFill/>
          <a:ln>
            <a:solidFill>
              <a:srgbClr val="FFFF00"/>
            </a:solidFill>
          </a:ln>
        </p:spPr>
        <p:txBody>
          <a:bodyPr wrap="square">
            <a:spAutoFit/>
          </a:bodyPr>
          <a:lstStyle/>
          <a:p>
            <a:r>
              <a:rPr lang="en-US" sz="1400" b="1" i="1" dirty="0">
                <a:latin typeface="Perpetua" panose="02020502060401020303" pitchFamily="18" charset="0"/>
              </a:rPr>
              <a:t>NAV 2022, A digital twin approach to the diagnostic analysis of a marine diesel engine</a:t>
            </a:r>
          </a:p>
        </p:txBody>
      </p:sp>
      <p:sp>
        <p:nvSpPr>
          <p:cNvPr id="6" name="CasellaDiTesto 5">
            <a:extLst>
              <a:ext uri="{FF2B5EF4-FFF2-40B4-BE49-F238E27FC236}">
                <a16:creationId xmlns:a16="http://schemas.microsoft.com/office/drawing/2014/main" id="{75EB49E3-6729-BC4E-EA49-FEC61D5DE0C8}"/>
              </a:ext>
            </a:extLst>
          </p:cNvPr>
          <p:cNvSpPr txBox="1"/>
          <p:nvPr/>
        </p:nvSpPr>
        <p:spPr>
          <a:xfrm>
            <a:off x="0" y="386745"/>
            <a:ext cx="12192000" cy="400110"/>
          </a:xfrm>
          <a:prstGeom prst="rect">
            <a:avLst/>
          </a:prstGeom>
          <a:noFill/>
        </p:spPr>
        <p:txBody>
          <a:bodyPr wrap="square">
            <a:spAutoFit/>
          </a:bodyPr>
          <a:lstStyle/>
          <a:p>
            <a:pPr algn="just">
              <a:spcBef>
                <a:spcPts val="600"/>
              </a:spcBef>
            </a:pPr>
            <a:r>
              <a:rPr lang="en-US" sz="2000" b="1" dirty="0">
                <a:effectLst/>
                <a:latin typeface="Perpetua" panose="02020502060401020303" pitchFamily="18" charset="0"/>
                <a:ea typeface="Calibri" panose="020F0502020204030204" pitchFamily="34" charset="0"/>
                <a:cs typeface="Arial" panose="020B0604020202020204" pitchFamily="34" charset="0"/>
              </a:rPr>
              <a:t>Fluid mass and energy </a:t>
            </a:r>
            <a:r>
              <a:rPr lang="en-US" sz="2000" b="1" dirty="0">
                <a:latin typeface="Perpetua" panose="02020502060401020303" pitchFamily="18" charset="0"/>
                <a:ea typeface="Calibri" panose="020F0502020204030204" pitchFamily="34" charset="0"/>
                <a:cs typeface="Arial" panose="020B0604020202020204" pitchFamily="34" charset="0"/>
              </a:rPr>
              <a:t>                         </a:t>
            </a:r>
            <a:r>
              <a:rPr lang="en-US" sz="2000" b="1" dirty="0">
                <a:effectLst/>
                <a:latin typeface="Perpetua" panose="02020502060401020303" pitchFamily="18" charset="0"/>
                <a:ea typeface="Calibri" panose="020F0502020204030204" pitchFamily="34" charset="0"/>
                <a:cs typeface="Arial" panose="020B0604020202020204" pitchFamily="34" charset="0"/>
              </a:rPr>
              <a:t>continuity and the energy dynamic equations</a:t>
            </a:r>
            <a:endParaRPr lang="it-IT" sz="2000" b="1" dirty="0">
              <a:effectLst/>
              <a:latin typeface="Perpetua" panose="02020502060401020303" pitchFamily="18" charset="0"/>
              <a:ea typeface="Calibri" panose="020F0502020204030204" pitchFamily="34" charset="0"/>
              <a:cs typeface="Arial" panose="020B0604020202020204" pitchFamily="34" charset="0"/>
            </a:endParaRPr>
          </a:p>
        </p:txBody>
      </p:sp>
      <p:sp>
        <p:nvSpPr>
          <p:cNvPr id="9" name="Rectangle 4">
            <a:extLst>
              <a:ext uri="{FF2B5EF4-FFF2-40B4-BE49-F238E27FC236}">
                <a16:creationId xmlns:a16="http://schemas.microsoft.com/office/drawing/2014/main" id="{D94DA0C3-9212-8608-DE98-B322FC5831F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0" name="Oggetto 9">
            <a:extLst>
              <a:ext uri="{FF2B5EF4-FFF2-40B4-BE49-F238E27FC236}">
                <a16:creationId xmlns:a16="http://schemas.microsoft.com/office/drawing/2014/main" id="{5C99A03A-9CDD-DC46-F41C-385957745853}"/>
              </a:ext>
            </a:extLst>
          </p:cNvPr>
          <p:cNvGraphicFramePr>
            <a:graphicFrameLocks noChangeAspect="1"/>
          </p:cNvGraphicFramePr>
          <p:nvPr>
            <p:extLst>
              <p:ext uri="{D42A27DB-BD31-4B8C-83A1-F6EECF244321}">
                <p14:modId xmlns:p14="http://schemas.microsoft.com/office/powerpoint/2010/main" val="3051426993"/>
              </p:ext>
            </p:extLst>
          </p:nvPr>
        </p:nvGraphicFramePr>
        <p:xfrm>
          <a:off x="363985" y="1029979"/>
          <a:ext cx="3007288" cy="923466"/>
        </p:xfrm>
        <a:graphic>
          <a:graphicData uri="http://schemas.openxmlformats.org/presentationml/2006/ole">
            <mc:AlternateContent xmlns:mc="http://schemas.openxmlformats.org/markup-compatibility/2006">
              <mc:Choice xmlns:v="urn:schemas-microsoft-com:vml" Requires="v">
                <p:oleObj name="Equazione" r:id="rId2" imgW="1180588" imgH="380835" progId="Equation.3">
                  <p:embed/>
                </p:oleObj>
              </mc:Choice>
              <mc:Fallback>
                <p:oleObj name="Equazione" r:id="rId2" imgW="1180588" imgH="380835" progId="Equation.3">
                  <p:embed/>
                  <p:pic>
                    <p:nvPicPr>
                      <p:cNvPr id="10" name="Oggetto 9">
                        <a:extLst>
                          <a:ext uri="{FF2B5EF4-FFF2-40B4-BE49-F238E27FC236}">
                            <a16:creationId xmlns:a16="http://schemas.microsoft.com/office/drawing/2014/main" id="{5C99A03A-9CDD-DC46-F41C-385957745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85" y="1029979"/>
                        <a:ext cx="3007288" cy="923466"/>
                      </a:xfrm>
                      <a:prstGeom prst="rect">
                        <a:avLst/>
                      </a:prstGeom>
                      <a:noFill/>
                    </p:spPr>
                  </p:pic>
                </p:oleObj>
              </mc:Fallback>
            </mc:AlternateContent>
          </a:graphicData>
        </a:graphic>
      </p:graphicFrame>
      <p:sp>
        <p:nvSpPr>
          <p:cNvPr id="15" name="Rectangle 10">
            <a:extLst>
              <a:ext uri="{FF2B5EF4-FFF2-40B4-BE49-F238E27FC236}">
                <a16:creationId xmlns:a16="http://schemas.microsoft.com/office/drawing/2014/main" id="{BD61978B-F864-D823-6EC0-E6CCB5DB7842}"/>
              </a:ext>
            </a:extLst>
          </p:cNvPr>
          <p:cNvSpPr>
            <a:spLocks noChangeArrowheads="1"/>
          </p:cNvSpPr>
          <p:nvPr/>
        </p:nvSpPr>
        <p:spPr bwMode="auto">
          <a:xfrm>
            <a:off x="1322772" y="24282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6" name="Oggetto 15">
            <a:extLst>
              <a:ext uri="{FF2B5EF4-FFF2-40B4-BE49-F238E27FC236}">
                <a16:creationId xmlns:a16="http://schemas.microsoft.com/office/drawing/2014/main" id="{8AE02297-45E7-8EBA-8998-ADADFC2847C1}"/>
              </a:ext>
            </a:extLst>
          </p:cNvPr>
          <p:cNvGraphicFramePr>
            <a:graphicFrameLocks noChangeAspect="1"/>
          </p:cNvGraphicFramePr>
          <p:nvPr>
            <p:extLst>
              <p:ext uri="{D42A27DB-BD31-4B8C-83A1-F6EECF244321}">
                <p14:modId xmlns:p14="http://schemas.microsoft.com/office/powerpoint/2010/main" val="1865182576"/>
              </p:ext>
            </p:extLst>
          </p:nvPr>
        </p:nvGraphicFramePr>
        <p:xfrm>
          <a:off x="6677097" y="1137346"/>
          <a:ext cx="5150919" cy="816099"/>
        </p:xfrm>
        <a:graphic>
          <a:graphicData uri="http://schemas.openxmlformats.org/presentationml/2006/ole">
            <mc:AlternateContent xmlns:mc="http://schemas.openxmlformats.org/markup-compatibility/2006">
              <mc:Choice xmlns:v="urn:schemas-microsoft-com:vml" Requires="v">
                <p:oleObj name="Equazione" r:id="rId4" imgW="2145960" imgH="342720" progId="Equation.3">
                  <p:embed/>
                </p:oleObj>
              </mc:Choice>
              <mc:Fallback>
                <p:oleObj name="Equazione" r:id="rId4" imgW="2145960" imgH="342720" progId="Equation.3">
                  <p:embed/>
                  <p:pic>
                    <p:nvPicPr>
                      <p:cNvPr id="16" name="Oggetto 15">
                        <a:extLst>
                          <a:ext uri="{FF2B5EF4-FFF2-40B4-BE49-F238E27FC236}">
                            <a16:creationId xmlns:a16="http://schemas.microsoft.com/office/drawing/2014/main" id="{8AE02297-45E7-8EBA-8998-ADADFC2847C1}"/>
                          </a:ext>
                        </a:extLst>
                      </p:cNvPr>
                      <p:cNvPicPr>
                        <a:picLocks noChangeAspect="1" noChangeArrowheads="1"/>
                      </p:cNvPicPr>
                      <p:nvPr/>
                    </p:nvPicPr>
                    <p:blipFill>
                      <a:blip r:embed="rId5"/>
                      <a:srcRect/>
                      <a:stretch>
                        <a:fillRect/>
                      </a:stretch>
                    </p:blipFill>
                    <p:spPr bwMode="auto">
                      <a:xfrm>
                        <a:off x="6677097" y="1137346"/>
                        <a:ext cx="5150919" cy="816099"/>
                      </a:xfrm>
                      <a:prstGeom prst="rect">
                        <a:avLst/>
                      </a:prstGeom>
                      <a:noFill/>
                    </p:spPr>
                  </p:pic>
                </p:oleObj>
              </mc:Fallback>
            </mc:AlternateContent>
          </a:graphicData>
        </a:graphic>
      </p:graphicFrame>
      <p:sp>
        <p:nvSpPr>
          <p:cNvPr id="18" name="CasellaDiTesto 17">
            <a:extLst>
              <a:ext uri="{FF2B5EF4-FFF2-40B4-BE49-F238E27FC236}">
                <a16:creationId xmlns:a16="http://schemas.microsoft.com/office/drawing/2014/main" id="{B6AF9ABE-E9A8-1798-25D9-95B61E122EAD}"/>
              </a:ext>
            </a:extLst>
          </p:cNvPr>
          <p:cNvSpPr txBox="1"/>
          <p:nvPr/>
        </p:nvSpPr>
        <p:spPr>
          <a:xfrm>
            <a:off x="0" y="1982787"/>
            <a:ext cx="12192000" cy="1015663"/>
          </a:xfrm>
          <a:prstGeom prst="rect">
            <a:avLst/>
          </a:prstGeom>
          <a:noFill/>
        </p:spPr>
        <p:txBody>
          <a:bodyPr wrap="square">
            <a:spAutoFit/>
          </a:bodyPr>
          <a:lstStyle/>
          <a:p>
            <a:r>
              <a:rPr lang="en-US" sz="2000" dirty="0">
                <a:latin typeface="Perpetua" panose="02020502060401020303" pitchFamily="18" charset="0"/>
              </a:rPr>
              <a:t>ρ, U, V are the gas density, specific internal energy and volume respectively; M</a:t>
            </a:r>
            <a:r>
              <a:rPr lang="en-US" sz="2000" baseline="-25000" dirty="0">
                <a:latin typeface="Perpetua" panose="02020502060401020303" pitchFamily="18" charset="0"/>
              </a:rPr>
              <a:t>i</a:t>
            </a:r>
            <a:r>
              <a:rPr lang="en-US" sz="2000" dirty="0">
                <a:latin typeface="Perpetua" panose="02020502060401020303" pitchFamily="18" charset="0"/>
              </a:rPr>
              <a:t> (H</a:t>
            </a:r>
            <a:r>
              <a:rPr lang="en-US" sz="2000" baseline="-25000" dirty="0">
                <a:latin typeface="Perpetua" panose="02020502060401020303" pitchFamily="18" charset="0"/>
              </a:rPr>
              <a:t>i</a:t>
            </a:r>
            <a:r>
              <a:rPr lang="en-US" sz="2000" dirty="0">
                <a:latin typeface="Perpetua" panose="02020502060401020303" pitchFamily="18" charset="0"/>
              </a:rPr>
              <a:t>) and M</a:t>
            </a:r>
            <a:r>
              <a:rPr lang="en-US" sz="2000" baseline="-25000" dirty="0">
                <a:latin typeface="Perpetua" panose="02020502060401020303" pitchFamily="18" charset="0"/>
              </a:rPr>
              <a:t>o</a:t>
            </a:r>
            <a:r>
              <a:rPr lang="en-US" sz="2000" dirty="0">
                <a:latin typeface="Perpetua" panose="02020502060401020303" pitchFamily="18" charset="0"/>
              </a:rPr>
              <a:t> (H</a:t>
            </a:r>
            <a:r>
              <a:rPr lang="en-US" sz="2000" baseline="-25000" dirty="0">
                <a:latin typeface="Perpetua" panose="02020502060401020303" pitchFamily="18" charset="0"/>
              </a:rPr>
              <a:t>o</a:t>
            </a:r>
            <a:r>
              <a:rPr lang="en-US" sz="2000" dirty="0">
                <a:latin typeface="Perpetua" panose="02020502060401020303" pitchFamily="18" charset="0"/>
              </a:rPr>
              <a:t>) are the mass flow rate (the specific enthalpy) at the inlet and outlet section; </a:t>
            </a:r>
            <a:r>
              <a:rPr lang="en-US" sz="2000" dirty="0" err="1">
                <a:latin typeface="Perpetua" panose="02020502060401020303" pitchFamily="18" charset="0"/>
              </a:rPr>
              <a:t>M</a:t>
            </a:r>
            <a:r>
              <a:rPr lang="en-US" sz="2000" baseline="-25000" dirty="0" err="1">
                <a:latin typeface="Perpetua" panose="02020502060401020303" pitchFamily="18" charset="0"/>
              </a:rPr>
              <a:t>f</a:t>
            </a:r>
            <a:r>
              <a:rPr lang="en-US" sz="2000" dirty="0">
                <a:latin typeface="Perpetua" panose="02020502060401020303" pitchFamily="18" charset="0"/>
              </a:rPr>
              <a:t> and H</a:t>
            </a:r>
            <a:r>
              <a:rPr lang="en-US" sz="2000" baseline="-25000" dirty="0">
                <a:latin typeface="Perpetua" panose="02020502060401020303" pitchFamily="18" charset="0"/>
              </a:rPr>
              <a:t>f</a:t>
            </a:r>
            <a:r>
              <a:rPr lang="en-US" sz="2000" dirty="0">
                <a:latin typeface="Perpetua" panose="02020502060401020303" pitchFamily="18" charset="0"/>
              </a:rPr>
              <a:t> respectively the fuel mass flow rate and lower heating value; Φ the heat flow and P the mechanical power. </a:t>
            </a:r>
            <a:endParaRPr lang="it-IT" sz="2000" dirty="0">
              <a:latin typeface="Perpetua" panose="02020502060401020303" pitchFamily="18" charset="0"/>
            </a:endParaRPr>
          </a:p>
        </p:txBody>
      </p:sp>
      <p:sp>
        <p:nvSpPr>
          <p:cNvPr id="21" name="Rectangle 14">
            <a:extLst>
              <a:ext uri="{FF2B5EF4-FFF2-40B4-BE49-F238E27FC236}">
                <a16:creationId xmlns:a16="http://schemas.microsoft.com/office/drawing/2014/main" id="{50F0847C-5EB3-7111-A3C1-A17D5BB3B5E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2" name="Oggetto 21">
            <a:extLst>
              <a:ext uri="{FF2B5EF4-FFF2-40B4-BE49-F238E27FC236}">
                <a16:creationId xmlns:a16="http://schemas.microsoft.com/office/drawing/2014/main" id="{B914E48D-DACB-A542-87A1-6B40FFC6495F}"/>
              </a:ext>
            </a:extLst>
          </p:cNvPr>
          <p:cNvGraphicFramePr>
            <a:graphicFrameLocks noChangeAspect="1"/>
          </p:cNvGraphicFramePr>
          <p:nvPr>
            <p:extLst>
              <p:ext uri="{D42A27DB-BD31-4B8C-83A1-F6EECF244321}">
                <p14:modId xmlns:p14="http://schemas.microsoft.com/office/powerpoint/2010/main" val="202263863"/>
              </p:ext>
            </p:extLst>
          </p:nvPr>
        </p:nvGraphicFramePr>
        <p:xfrm>
          <a:off x="4917669" y="3620055"/>
          <a:ext cx="1993497" cy="612155"/>
        </p:xfrm>
        <a:graphic>
          <a:graphicData uri="http://schemas.openxmlformats.org/presentationml/2006/ole">
            <mc:AlternateContent xmlns:mc="http://schemas.openxmlformats.org/markup-compatibility/2006">
              <mc:Choice xmlns:v="urn:schemas-microsoft-com:vml" Requires="v">
                <p:oleObj name="Equazione" r:id="rId6" imgW="1167893" imgH="393529" progId="Equation.3">
                  <p:embed/>
                </p:oleObj>
              </mc:Choice>
              <mc:Fallback>
                <p:oleObj name="Equazione" r:id="rId6" imgW="1167893" imgH="393529" progId="Equation.3">
                  <p:embed/>
                  <p:pic>
                    <p:nvPicPr>
                      <p:cNvPr id="22" name="Oggetto 21">
                        <a:extLst>
                          <a:ext uri="{FF2B5EF4-FFF2-40B4-BE49-F238E27FC236}">
                            <a16:creationId xmlns:a16="http://schemas.microsoft.com/office/drawing/2014/main" id="{B914E48D-DACB-A542-87A1-6B40FFC649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7669" y="3620055"/>
                        <a:ext cx="1993497" cy="612155"/>
                      </a:xfrm>
                      <a:prstGeom prst="rect">
                        <a:avLst/>
                      </a:prstGeom>
                      <a:noFill/>
                    </p:spPr>
                  </p:pic>
                </p:oleObj>
              </mc:Fallback>
            </mc:AlternateContent>
          </a:graphicData>
        </a:graphic>
      </p:graphicFrame>
      <p:sp>
        <p:nvSpPr>
          <p:cNvPr id="24" name="CasellaDiTesto 23">
            <a:extLst>
              <a:ext uri="{FF2B5EF4-FFF2-40B4-BE49-F238E27FC236}">
                <a16:creationId xmlns:a16="http://schemas.microsoft.com/office/drawing/2014/main" id="{0B00E245-4F16-8FD6-7FEE-3D85E7349268}"/>
              </a:ext>
            </a:extLst>
          </p:cNvPr>
          <p:cNvSpPr txBox="1"/>
          <p:nvPr/>
        </p:nvSpPr>
        <p:spPr>
          <a:xfrm>
            <a:off x="0" y="4215043"/>
            <a:ext cx="11582789" cy="400110"/>
          </a:xfrm>
          <a:prstGeom prst="rect">
            <a:avLst/>
          </a:prstGeom>
          <a:noFill/>
        </p:spPr>
        <p:txBody>
          <a:bodyPr wrap="square">
            <a:spAutoFit/>
          </a:bodyPr>
          <a:lstStyle/>
          <a:p>
            <a:pPr algn="just"/>
            <a:r>
              <a:rPr lang="en-GB" sz="2000" i="1" dirty="0">
                <a:solidFill>
                  <a:srgbClr val="000000"/>
                </a:solidFill>
                <a:effectLst/>
                <a:latin typeface="Perpetua" panose="02020502060401020303" pitchFamily="18" charset="0"/>
                <a:ea typeface="Times New Roman" panose="02020603050405020304" pitchFamily="18" charset="0"/>
                <a:cs typeface="Arial" panose="020B0604020202020204" pitchFamily="34" charset="0"/>
              </a:rPr>
              <a:t>ω</a:t>
            </a:r>
            <a:r>
              <a:rPr lang="en-GB" sz="2000" dirty="0">
                <a:solidFill>
                  <a:srgbClr val="000000"/>
                </a:solidFill>
                <a:effectLst/>
                <a:latin typeface="Perpetua" panose="02020502060401020303" pitchFamily="18" charset="0"/>
                <a:ea typeface="Times New Roman" panose="02020603050405020304" pitchFamily="18" charset="0"/>
                <a:cs typeface="Arial" panose="020B0604020202020204" pitchFamily="34" charset="0"/>
              </a:rPr>
              <a:t> is the angular velocity; </a:t>
            </a:r>
            <a:r>
              <a:rPr lang="en-GB" sz="2000" i="1" dirty="0">
                <a:solidFill>
                  <a:srgbClr val="000000"/>
                </a:solidFill>
                <a:effectLst/>
                <a:latin typeface="Perpetua" panose="02020502060401020303" pitchFamily="18" charset="0"/>
                <a:ea typeface="Times New Roman" panose="02020603050405020304" pitchFamily="18" charset="0"/>
                <a:cs typeface="Arial" panose="020B0604020202020204" pitchFamily="34" charset="0"/>
              </a:rPr>
              <a:t>J is </a:t>
            </a:r>
            <a:r>
              <a:rPr lang="en-GB" sz="2000" dirty="0">
                <a:solidFill>
                  <a:srgbClr val="000000"/>
                </a:solidFill>
                <a:effectLst/>
                <a:latin typeface="Perpetua" panose="02020502060401020303" pitchFamily="18" charset="0"/>
                <a:ea typeface="Times New Roman" panose="02020603050405020304" pitchFamily="18" charset="0"/>
                <a:cs typeface="Arial" panose="020B0604020202020204" pitchFamily="34" charset="0"/>
              </a:rPr>
              <a:t>the total moment of inertia; </a:t>
            </a:r>
            <a:r>
              <a:rPr lang="en-GB" sz="2000" i="1" dirty="0">
                <a:solidFill>
                  <a:srgbClr val="000000"/>
                </a:solidFill>
                <a:effectLst/>
                <a:latin typeface="Perpetua" panose="02020502060401020303" pitchFamily="18" charset="0"/>
                <a:ea typeface="Times New Roman" panose="02020603050405020304" pitchFamily="18" charset="0"/>
                <a:cs typeface="Arial" panose="020B0604020202020204" pitchFamily="34" charset="0"/>
              </a:rPr>
              <a:t>Q’</a:t>
            </a:r>
            <a:r>
              <a:rPr lang="en-GB" sz="2000" i="1" baseline="-25000" dirty="0">
                <a:solidFill>
                  <a:srgbClr val="000000"/>
                </a:solidFill>
                <a:effectLst/>
                <a:latin typeface="Perpetua" panose="02020502060401020303" pitchFamily="18" charset="0"/>
                <a:ea typeface="Times New Roman" panose="02020603050405020304" pitchFamily="18" charset="0"/>
                <a:cs typeface="Arial" panose="020B0604020202020204" pitchFamily="34" charset="0"/>
              </a:rPr>
              <a:t>T</a:t>
            </a:r>
            <a:r>
              <a:rPr lang="en-GB" sz="2000" dirty="0">
                <a:solidFill>
                  <a:srgbClr val="000000"/>
                </a:solidFill>
                <a:effectLst/>
                <a:latin typeface="Perpetua" panose="02020502060401020303" pitchFamily="18" charset="0"/>
                <a:ea typeface="Times New Roman" panose="02020603050405020304" pitchFamily="18" charset="0"/>
                <a:cs typeface="Arial" panose="020B0604020202020204" pitchFamily="34" charset="0"/>
              </a:rPr>
              <a:t> and </a:t>
            </a:r>
            <a:r>
              <a:rPr lang="en-GB" sz="2000" i="1" dirty="0">
                <a:solidFill>
                  <a:srgbClr val="000000"/>
                </a:solidFill>
                <a:effectLst/>
                <a:latin typeface="Perpetua" panose="02020502060401020303" pitchFamily="18" charset="0"/>
                <a:ea typeface="Times New Roman" panose="02020603050405020304" pitchFamily="18" charset="0"/>
                <a:cs typeface="Arial" panose="020B0604020202020204" pitchFamily="34" charset="0"/>
              </a:rPr>
              <a:t>Q’</a:t>
            </a:r>
            <a:r>
              <a:rPr lang="en-GB" sz="2000" i="1" baseline="-25000" dirty="0">
                <a:solidFill>
                  <a:srgbClr val="000000"/>
                </a:solidFill>
                <a:effectLst/>
                <a:latin typeface="Perpetua" panose="02020502060401020303" pitchFamily="18" charset="0"/>
                <a:ea typeface="Times New Roman" panose="02020603050405020304" pitchFamily="18" charset="0"/>
                <a:cs typeface="Arial" panose="020B0604020202020204" pitchFamily="34" charset="0"/>
              </a:rPr>
              <a:t>C</a:t>
            </a:r>
            <a:r>
              <a:rPr lang="en-GB" sz="2000" dirty="0">
                <a:solidFill>
                  <a:srgbClr val="000000"/>
                </a:solidFill>
                <a:effectLst/>
                <a:latin typeface="Perpetua" panose="02020502060401020303" pitchFamily="18" charset="0"/>
                <a:ea typeface="Times New Roman" panose="02020603050405020304" pitchFamily="18" charset="0"/>
                <a:cs typeface="Arial" panose="020B0604020202020204" pitchFamily="34" charset="0"/>
              </a:rPr>
              <a:t> are the turbine and compressor torque </a:t>
            </a:r>
            <a:endParaRPr lang="it-IT" sz="2000" dirty="0">
              <a:solidFill>
                <a:srgbClr val="000000"/>
              </a:solidFill>
              <a:effectLst/>
              <a:latin typeface="Perpetua" panose="02020502060401020303" pitchFamily="18" charset="0"/>
              <a:ea typeface="Times New Roman" panose="02020603050405020304" pitchFamily="18" charset="0"/>
              <a:cs typeface="Times New Roman" panose="02020603050405020304" pitchFamily="18" charset="0"/>
            </a:endParaRPr>
          </a:p>
        </p:txBody>
      </p:sp>
      <p:sp>
        <p:nvSpPr>
          <p:cNvPr id="25" name="Rectangle 16">
            <a:extLst>
              <a:ext uri="{FF2B5EF4-FFF2-40B4-BE49-F238E27FC236}">
                <a16:creationId xmlns:a16="http://schemas.microsoft.com/office/drawing/2014/main" id="{C2B01986-D51C-0C87-3B12-C38C5E4BD842}"/>
              </a:ext>
            </a:extLst>
          </p:cNvPr>
          <p:cNvSpPr>
            <a:spLocks noChangeArrowheads="1"/>
          </p:cNvSpPr>
          <p:nvPr/>
        </p:nvSpPr>
        <p:spPr bwMode="auto">
          <a:xfrm flipH="1">
            <a:off x="2719834" y="4843054"/>
            <a:ext cx="67523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2000" b="1" dirty="0">
                <a:latin typeface="Perpetua" panose="02020502060401020303" pitchFamily="18" charset="0"/>
              </a:rPr>
              <a:t>At each calculation step </a:t>
            </a:r>
            <a:r>
              <a:rPr lang="en-US" sz="2000" b="1" dirty="0" err="1">
                <a:latin typeface="Perpetua" panose="02020502060401020303" pitchFamily="18" charset="0"/>
              </a:rPr>
              <a:t>dϑ</a:t>
            </a:r>
            <a:r>
              <a:rPr lang="en-US" sz="2000" b="1" dirty="0">
                <a:latin typeface="Perpetua" panose="02020502060401020303" pitchFamily="18" charset="0"/>
              </a:rPr>
              <a:t>, the heat released in the combustion process </a:t>
            </a:r>
            <a:endParaRPr lang="it-IT" sz="2000" b="1" dirty="0">
              <a:latin typeface="Perpetua" panose="02020502060401020303" pitchFamily="18" charset="0"/>
            </a:endParaRPr>
          </a:p>
        </p:txBody>
      </p:sp>
      <p:graphicFrame>
        <p:nvGraphicFramePr>
          <p:cNvPr id="28" name="Oggetto 27">
            <a:extLst>
              <a:ext uri="{FF2B5EF4-FFF2-40B4-BE49-F238E27FC236}">
                <a16:creationId xmlns:a16="http://schemas.microsoft.com/office/drawing/2014/main" id="{20809F5D-1A76-55EF-AED1-A0235CCC81ED}"/>
              </a:ext>
            </a:extLst>
          </p:cNvPr>
          <p:cNvGraphicFramePr>
            <a:graphicFrameLocks noChangeAspect="1"/>
          </p:cNvGraphicFramePr>
          <p:nvPr>
            <p:extLst>
              <p:ext uri="{D42A27DB-BD31-4B8C-83A1-F6EECF244321}">
                <p14:modId xmlns:p14="http://schemas.microsoft.com/office/powerpoint/2010/main" val="3657223231"/>
              </p:ext>
            </p:extLst>
          </p:nvPr>
        </p:nvGraphicFramePr>
        <p:xfrm>
          <a:off x="5027662" y="5499135"/>
          <a:ext cx="1773510" cy="666783"/>
        </p:xfrm>
        <a:graphic>
          <a:graphicData uri="http://schemas.openxmlformats.org/presentationml/2006/ole">
            <mc:AlternateContent xmlns:mc="http://schemas.openxmlformats.org/markup-compatibility/2006">
              <mc:Choice xmlns:v="urn:schemas-microsoft-com:vml" Requires="v">
                <p:oleObj name="Equazione" r:id="rId8" imgW="837836" imgH="304668" progId="Equation.3">
                  <p:embed/>
                </p:oleObj>
              </mc:Choice>
              <mc:Fallback>
                <p:oleObj name="Equazione" r:id="rId8" imgW="837836" imgH="304668" progId="Equation.3">
                  <p:embed/>
                  <p:pic>
                    <p:nvPicPr>
                      <p:cNvPr id="28" name="Oggetto 27">
                        <a:extLst>
                          <a:ext uri="{FF2B5EF4-FFF2-40B4-BE49-F238E27FC236}">
                            <a16:creationId xmlns:a16="http://schemas.microsoft.com/office/drawing/2014/main" id="{20809F5D-1A76-55EF-AED1-A0235CCC81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7662" y="5499135"/>
                        <a:ext cx="1773510" cy="666783"/>
                      </a:xfrm>
                      <a:prstGeom prst="rect">
                        <a:avLst/>
                      </a:prstGeom>
                      <a:noFill/>
                    </p:spPr>
                  </p:pic>
                </p:oleObj>
              </mc:Fallback>
            </mc:AlternateContent>
          </a:graphicData>
        </a:graphic>
      </p:graphicFrame>
      <p:sp>
        <p:nvSpPr>
          <p:cNvPr id="32" name="CasellaDiTesto 31">
            <a:extLst>
              <a:ext uri="{FF2B5EF4-FFF2-40B4-BE49-F238E27FC236}">
                <a16:creationId xmlns:a16="http://schemas.microsoft.com/office/drawing/2014/main" id="{48A298D3-B11A-F5DB-34D8-768FDDA52CFE}"/>
              </a:ext>
            </a:extLst>
          </p:cNvPr>
          <p:cNvSpPr txBox="1"/>
          <p:nvPr/>
        </p:nvSpPr>
        <p:spPr>
          <a:xfrm>
            <a:off x="4121522" y="3100428"/>
            <a:ext cx="3794041" cy="400110"/>
          </a:xfrm>
          <a:prstGeom prst="rect">
            <a:avLst/>
          </a:prstGeom>
          <a:noFill/>
        </p:spPr>
        <p:txBody>
          <a:bodyPr wrap="square">
            <a:spAutoFit/>
          </a:bodyPr>
          <a:lstStyle/>
          <a:p>
            <a:pPr algn="ctr"/>
            <a:r>
              <a:rPr lang="en-US" sz="2000" b="1" dirty="0">
                <a:effectLst/>
                <a:latin typeface="Perpetua" panose="02020502060401020303" pitchFamily="18" charset="0"/>
                <a:ea typeface="MS Mincho" panose="02020609040205080304" pitchFamily="49" charset="-128"/>
              </a:rPr>
              <a:t>The turbocharger shaft dynamics</a:t>
            </a:r>
            <a:endParaRPr lang="it-IT" sz="2000" b="1" dirty="0">
              <a:latin typeface="Perpetua" panose="02020502060401020303" pitchFamily="18" charset="0"/>
            </a:endParaRPr>
          </a:p>
        </p:txBody>
      </p:sp>
      <p:sp>
        <p:nvSpPr>
          <p:cNvPr id="34" name="CasellaDiTesto 33">
            <a:extLst>
              <a:ext uri="{FF2B5EF4-FFF2-40B4-BE49-F238E27FC236}">
                <a16:creationId xmlns:a16="http://schemas.microsoft.com/office/drawing/2014/main" id="{B145E97F-7588-546F-E823-14B1AB9211DC}"/>
              </a:ext>
            </a:extLst>
          </p:cNvPr>
          <p:cNvSpPr txBox="1"/>
          <p:nvPr/>
        </p:nvSpPr>
        <p:spPr>
          <a:xfrm>
            <a:off x="0" y="6113015"/>
            <a:ext cx="12192000" cy="400110"/>
          </a:xfrm>
          <a:prstGeom prst="rect">
            <a:avLst/>
          </a:prstGeom>
          <a:noFill/>
        </p:spPr>
        <p:txBody>
          <a:bodyPr wrap="square">
            <a:spAutoFit/>
          </a:bodyPr>
          <a:lstStyle/>
          <a:p>
            <a:r>
              <a:rPr lang="en-US" sz="2000" dirty="0" err="1">
                <a:latin typeface="Perpetua" panose="02020502060401020303" pitchFamily="18" charset="0"/>
              </a:rPr>
              <a:t>dm</a:t>
            </a:r>
            <a:r>
              <a:rPr lang="en-US" sz="2000" baseline="-25000" dirty="0" err="1">
                <a:latin typeface="Perpetua" panose="02020502060401020303" pitchFamily="18" charset="0"/>
              </a:rPr>
              <a:t>b</a:t>
            </a:r>
            <a:r>
              <a:rPr lang="en-US" sz="2000" dirty="0">
                <a:latin typeface="Perpetua" panose="02020502060401020303" pitchFamily="18" charset="0"/>
              </a:rPr>
              <a:t> is the fuel mass burned obtained by multiplying the total fuel mass/cycle by the fuel mass burned/</a:t>
            </a:r>
            <a:r>
              <a:rPr lang="en-US" sz="2000" dirty="0" err="1">
                <a:latin typeface="Perpetua" panose="02020502060401020303" pitchFamily="18" charset="0"/>
              </a:rPr>
              <a:t>dϑ</a:t>
            </a:r>
            <a:r>
              <a:rPr lang="en-US" sz="2000" dirty="0">
                <a:latin typeface="Perpetua" panose="02020502060401020303" pitchFamily="18" charset="0"/>
              </a:rPr>
              <a:t> (Wiebe equation).</a:t>
            </a:r>
            <a:endParaRPr lang="it-IT" sz="2000" dirty="0">
              <a:latin typeface="Perpetua" panose="02020502060401020303" pitchFamily="18" charset="0"/>
            </a:endParaRPr>
          </a:p>
        </p:txBody>
      </p:sp>
      <p:sp>
        <p:nvSpPr>
          <p:cNvPr id="37" name="Rettangolo 36">
            <a:extLst>
              <a:ext uri="{FF2B5EF4-FFF2-40B4-BE49-F238E27FC236}">
                <a16:creationId xmlns:a16="http://schemas.microsoft.com/office/drawing/2014/main" id="{F01888BB-2C0C-0507-7AD8-4A321AF24428}"/>
              </a:ext>
            </a:extLst>
          </p:cNvPr>
          <p:cNvSpPr/>
          <p:nvPr/>
        </p:nvSpPr>
        <p:spPr>
          <a:xfrm>
            <a:off x="0" y="0"/>
            <a:ext cx="1988045" cy="461665"/>
          </a:xfrm>
          <a:prstGeom prst="rect">
            <a:avLst/>
          </a:prstGeom>
        </p:spPr>
        <p:txBody>
          <a:bodyPr wrap="none">
            <a:spAutoFit/>
          </a:bodyPr>
          <a:lstStyle/>
          <a:p>
            <a:pPr algn="ctr">
              <a:spcAft>
                <a:spcPts val="0"/>
              </a:spcAft>
            </a:pPr>
            <a:r>
              <a:rPr lang="it-IT" sz="2400" b="1" dirty="0">
                <a:latin typeface="Times New Roman" panose="02020603050405020304" pitchFamily="18" charset="0"/>
                <a:ea typeface="Arial" panose="020B0604020202020204" pitchFamily="34" charset="0"/>
              </a:rPr>
              <a:t>Engine model</a:t>
            </a:r>
            <a:endParaRPr lang="it-IT" sz="2400" b="1" dirty="0">
              <a:effectLst/>
              <a:latin typeface="Arial" panose="020B0604020202020204" pitchFamily="34" charset="0"/>
              <a:ea typeface="Arial" panose="020B0604020202020204" pitchFamily="34" charset="0"/>
            </a:endParaRPr>
          </a:p>
        </p:txBody>
      </p:sp>
      <p:sp>
        <p:nvSpPr>
          <p:cNvPr id="2" name="Freccia a destra 1">
            <a:extLst>
              <a:ext uri="{FF2B5EF4-FFF2-40B4-BE49-F238E27FC236}">
                <a16:creationId xmlns:a16="http://schemas.microsoft.com/office/drawing/2014/main" id="{D645B3DA-3FA1-36B0-5FAA-ADE88B37EC8B}"/>
              </a:ext>
            </a:extLst>
          </p:cNvPr>
          <p:cNvSpPr/>
          <p:nvPr/>
        </p:nvSpPr>
        <p:spPr>
          <a:xfrm>
            <a:off x="2719834" y="418318"/>
            <a:ext cx="1145309" cy="347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8704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4" grpId="0"/>
      <p:bldP spid="25" grpId="0"/>
      <p:bldP spid="32" grpId="0"/>
      <p:bldP spid="34" grpId="0"/>
      <p:bldP spid="2"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7ECB0AF9B758479840206F69D2336B" ma:contentTypeVersion="6" ma:contentTypeDescription="Create a new document." ma:contentTypeScope="" ma:versionID="8d2317becf77da3a88442e9937dac358">
  <xsd:schema xmlns:xsd="http://www.w3.org/2001/XMLSchema" xmlns:xs="http://www.w3.org/2001/XMLSchema" xmlns:p="http://schemas.microsoft.com/office/2006/metadata/properties" xmlns:ns2="1616f154-5c5f-43bd-9bbe-912bc57e3226" xmlns:ns3="1f5ff419-5e26-42ba-aaa4-c1a30dc8797d" targetNamespace="http://schemas.microsoft.com/office/2006/metadata/properties" ma:root="true" ma:fieldsID="6e9dc05a66679dae3ac11715080e1fe8" ns2:_="" ns3:_="">
    <xsd:import namespace="1616f154-5c5f-43bd-9bbe-912bc57e3226"/>
    <xsd:import namespace="1f5ff419-5e26-42ba-aaa4-c1a30dc879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6f154-5c5f-43bd-9bbe-912bc57e32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5ff419-5e26-42ba-aaa4-c1a30dc879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51920D-4520-49E5-B72D-E4948CCAC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16f154-5c5f-43bd-9bbe-912bc57e3226"/>
    <ds:schemaRef ds:uri="1f5ff419-5e26-42ba-aaa4-c1a30dc87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99041D-54CA-4FEA-AD4C-AFE7B7DD2D0A}">
  <ds:schemaRefs>
    <ds:schemaRef ds:uri="http://schemas.microsoft.com/sharepoint/v3/contenttype/forms"/>
  </ds:schemaRefs>
</ds:datastoreItem>
</file>

<file path=customXml/itemProps3.xml><?xml version="1.0" encoding="utf-8"?>
<ds:datastoreItem xmlns:ds="http://schemas.openxmlformats.org/officeDocument/2006/customXml" ds:itemID="{50877398-6C24-4A06-8597-8615BA3ECD40}">
  <ds:schemaRefs>
    <ds:schemaRef ds:uri="http://purl.org/dc/dcmitype/"/>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www.w3.org/XML/1998/namespace"/>
    <ds:schemaRef ds:uri="1f5ff419-5e26-42ba-aaa4-c1a30dc8797d"/>
    <ds:schemaRef ds:uri="http://schemas.microsoft.com/office/infopath/2007/PartnerControls"/>
    <ds:schemaRef ds:uri="1616f154-5c5f-43bd-9bbe-912bc57e3226"/>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2253</Words>
  <Application>Microsoft Office PowerPoint</Application>
  <PresentationFormat>Widescreen</PresentationFormat>
  <Paragraphs>496</Paragraphs>
  <Slides>28</Slides>
  <Notes>7</Notes>
  <HiddenSlides>1</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5" baseType="lpstr">
      <vt:lpstr>Arial</vt:lpstr>
      <vt:lpstr>Calibri</vt:lpstr>
      <vt:lpstr>Calibri Light</vt:lpstr>
      <vt:lpstr>Perpetua</vt:lpstr>
      <vt:lpstr>Times New Roman</vt:lpstr>
      <vt:lpstr>Tema di Office</vt:lpstr>
      <vt:lpstr>Equazione</vt:lpstr>
      <vt:lpstr>Presentazione standard di PowerPoint</vt:lpstr>
      <vt:lpstr>Agenda</vt:lpstr>
      <vt:lpstr>Presentazione standard di PowerPoint</vt:lpstr>
      <vt:lpstr>Aim and scope</vt:lpstr>
      <vt:lpstr>Aim and scope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luigia mocerino</dc:creator>
  <cp:lastModifiedBy>LUIGIA MOCERINO</cp:lastModifiedBy>
  <cp:revision>140</cp:revision>
  <dcterms:created xsi:type="dcterms:W3CDTF">2021-07-08T11:58:40Z</dcterms:created>
  <dcterms:modified xsi:type="dcterms:W3CDTF">2022-06-14T07:46:25Z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0x010100AC7ECB0AF9B758479840206F69D2336B</vt:lpwstr>
  </property>
</Properties>
</file>